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>
  <p:sldMasterIdLst>
    <p:sldMasterId id="2147483649" r:id="rId1"/>
    <p:sldMasterId id="2147483675" r:id="rId2"/>
  </p:sldMasterIdLst>
  <p:notesMasterIdLst>
    <p:notesMasterId r:id="rId25"/>
  </p:notesMasterIdLst>
  <p:sldIdLst>
    <p:sldId id="295" r:id="rId3"/>
    <p:sldId id="352" r:id="rId4"/>
    <p:sldId id="395" r:id="rId5"/>
    <p:sldId id="388" r:id="rId6"/>
    <p:sldId id="391" r:id="rId7"/>
    <p:sldId id="339" r:id="rId8"/>
    <p:sldId id="338" r:id="rId9"/>
    <p:sldId id="341" r:id="rId10"/>
    <p:sldId id="285" r:id="rId11"/>
    <p:sldId id="400" r:id="rId12"/>
    <p:sldId id="292" r:id="rId13"/>
    <p:sldId id="293" r:id="rId14"/>
    <p:sldId id="342" r:id="rId15"/>
    <p:sldId id="349" r:id="rId16"/>
    <p:sldId id="350" r:id="rId17"/>
    <p:sldId id="364" r:id="rId18"/>
    <p:sldId id="402" r:id="rId19"/>
    <p:sldId id="403" r:id="rId20"/>
    <p:sldId id="372" r:id="rId21"/>
    <p:sldId id="404" r:id="rId22"/>
    <p:sldId id="405" r:id="rId23"/>
    <p:sldId id="375" r:id="rId24"/>
  </p:sldIdLst>
  <p:sldSz cx="9144000" cy="6858000" type="screen4x3"/>
  <p:notesSz cx="6858000" cy="9144000"/>
  <p:embeddedFontLst>
    <p:embeddedFont>
      <p:font typeface="Noto Sans" panose="020B0502040504020204" pitchFamily="34" charset="0"/>
      <p:regular r:id="rId26"/>
      <p:bold r:id="rId27"/>
      <p:italic r:id="rId28"/>
      <p:boldItalic r:id="rId29"/>
    </p:embeddedFont>
    <p:embeddedFont>
      <p:font typeface="Noto Mono" panose="020B0609030804020204" pitchFamily="49" charset="0"/>
      <p:regular r:id="rId30"/>
    </p:embeddedFont>
    <p:embeddedFont>
      <p:font typeface="Calibri Light" panose="020F0302020204030204" pitchFamily="34" charset="0"/>
      <p:regular r:id="rId31"/>
      <p:italic r:id="rId32"/>
    </p:embeddedFont>
  </p:embeddedFontLst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Noto Sans" charset="0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Noto Sans" charset="0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Noto Sans" charset="0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Noto Sans" charset="0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Noto Sans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Noto Sans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Noto Sans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Noto Sans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Noto Sans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9677D671-57F6-4EA2-A554-564EC26B96E0}">
          <p14:sldIdLst/>
        </p14:section>
        <p14:section name="Why is DFDL Needed" id="{AF17DA01-42C0-429C-BC55-04F858457111}">
          <p14:sldIdLst/>
        </p14:section>
        <p14:section name="DFDL and Daffodil" id="{331FB7B1-4EAC-4717-A063-23283ED977AC}">
          <p14:sldIdLst/>
        </p14:section>
        <p14:section name="Demo" id="{1797CB3C-E63B-44C5-A17B-396709548997}">
          <p14:sldIdLst/>
        </p14:section>
        <p14:section name="Conclusion" id="{00ED5A78-BB52-4D4D-9975-44603BE7C457}">
          <p14:sldIdLst/>
        </p14:section>
        <p14:section name="End and Extras" id="{AE13AF64-267E-4B10-833E-D428B116835A}">
          <p14:sldIdLst>
            <p14:sldId id="295"/>
            <p14:sldId id="352"/>
            <p14:sldId id="395"/>
            <p14:sldId id="388"/>
            <p14:sldId id="391"/>
          </p14:sldIdLst>
        </p14:section>
        <p14:section name="Streaming-Unparsing" id="{4F6C56D5-0A61-458D-A814-F4EB7FBCFCFD}">
          <p14:sldIdLst>
            <p14:sldId id="339"/>
            <p14:sldId id="338"/>
            <p14:sldId id="341"/>
            <p14:sldId id="285"/>
            <p14:sldId id="400"/>
            <p14:sldId id="292"/>
            <p14:sldId id="293"/>
            <p14:sldId id="342"/>
            <p14:sldId id="349"/>
            <p14:sldId id="350"/>
            <p14:sldId id="364"/>
            <p14:sldId id="402"/>
            <p14:sldId id="403"/>
            <p14:sldId id="372"/>
            <p14:sldId id="404"/>
            <p14:sldId id="405"/>
            <p14:sldId id="3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38CBD"/>
    <a:srgbClr val="FFFF66"/>
    <a:srgbClr val="FFCC99"/>
    <a:srgbClr val="FFCCCC"/>
    <a:srgbClr val="CCFFFF"/>
    <a:srgbClr val="00CC00"/>
    <a:srgbClr val="CCFF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65" autoAdjust="0"/>
    <p:restoredTop sz="86199" autoAdjust="0"/>
  </p:normalViewPr>
  <p:slideViewPr>
    <p:cSldViewPr>
      <p:cViewPr>
        <p:scale>
          <a:sx n="100" d="100"/>
          <a:sy n="100" d="100"/>
        </p:scale>
        <p:origin x="2346" y="3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-18799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6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1.fntdata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font" Target="fonts/font7.fnt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font" Target="fonts/font3.fntdata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font" Target="fonts/font6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>
            <a:extLst>
              <a:ext uri="{FF2B5EF4-FFF2-40B4-BE49-F238E27FC236}">
                <a16:creationId xmlns:a16="http://schemas.microsoft.com/office/drawing/2014/main" id="{BB43C4C9-7381-451C-9592-7FDCC11045E5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7613" cy="377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E583037D-8064-4467-BDC3-CB31DEA72002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66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dirty="0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DC57BFD-400B-4B21-AF99-F5CDE96E6266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9A428C19-8D66-4715-AF9E-C7033B5E1BF3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8CD26301-8433-49EA-B51E-ECCD96DB043D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6A22297C-3894-4296-9953-918A9E3D9B4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fld id="{79CC361A-B8A4-4F6C-911A-E11358BCD833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Noto Sans" panose="020B0502040504020204" pitchFamily="34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1898393-C56F-45B7-B49E-32A572DDAB2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DADCD59-CBB5-4996-904C-54F625C021B2}" type="slidenum">
              <a:rPr lang="en-US" altLang="en-US"/>
              <a:pPr/>
              <a:t>1</a:t>
            </a:fld>
            <a:endParaRPr lang="en-US" altLang="en-US" dirty="0"/>
          </a:p>
        </p:txBody>
      </p:sp>
      <p:sp>
        <p:nvSpPr>
          <p:cNvPr id="125953" name="Rectangle 1">
            <a:extLst>
              <a:ext uri="{FF2B5EF4-FFF2-40B4-BE49-F238E27FC236}">
                <a16:creationId xmlns:a16="http://schemas.microsoft.com/office/drawing/2014/main" id="{B5A1D604-956A-4FA5-9876-D64CBEF79D37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5954" name="Rectangle 2">
            <a:extLst>
              <a:ext uri="{FF2B5EF4-FFF2-40B4-BE49-F238E27FC236}">
                <a16:creationId xmlns:a16="http://schemas.microsoft.com/office/drawing/2014/main" id="{5B4CA7A6-3F8B-472A-9B85-EFE8D66F829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B5029AB-505D-4633-945D-3672FF0BE39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E3190D3-832A-4A3C-94B1-0B9506AB2D0B}" type="slidenum">
              <a:rPr lang="en-US" altLang="en-US"/>
              <a:pPr/>
              <a:t>12</a:t>
            </a:fld>
            <a:endParaRPr lang="en-US" altLang="en-US" dirty="0"/>
          </a:p>
        </p:txBody>
      </p:sp>
      <p:sp>
        <p:nvSpPr>
          <p:cNvPr id="123905" name="Rectangle 1">
            <a:extLst>
              <a:ext uri="{FF2B5EF4-FFF2-40B4-BE49-F238E27FC236}">
                <a16:creationId xmlns:a16="http://schemas.microsoft.com/office/drawing/2014/main" id="{CB453FC1-3390-4D77-89B7-52A5122E831D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3906" name="Rectangle 2">
            <a:extLst>
              <a:ext uri="{FF2B5EF4-FFF2-40B4-BE49-F238E27FC236}">
                <a16:creationId xmlns:a16="http://schemas.microsoft.com/office/drawing/2014/main" id="{61FDC37E-FE7C-4F0B-BEF1-5BC6C5B736F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dirty="0"/>
              <a:t>This computation at unparse time is expressed by way of the dfdl:outputValueCalc property.</a:t>
            </a:r>
          </a:p>
          <a:p>
            <a:endParaRPr lang="en-US" altLang="en-US" dirty="0"/>
          </a:p>
          <a:p>
            <a:r>
              <a:rPr lang="en-US" altLang="en-US" dirty="0"/>
              <a:t>Here the length of the LinkLayer/Ethernet element is measured, and a max of that length and 60 is used as the InclLen for unparsng. 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picture shows how I will try to animate what the unparser does when doing streaming unparsing.</a:t>
            </a:r>
          </a:p>
          <a:p>
            <a:endParaRPr lang="en-US" dirty="0"/>
          </a:p>
          <a:p>
            <a:r>
              <a:rPr lang="en-US" dirty="0"/>
              <a:t>Infoset events arrive from right at top and flow into the unparser. </a:t>
            </a:r>
          </a:p>
          <a:p>
            <a:endParaRPr lang="en-US" dirty="0"/>
          </a:p>
          <a:p>
            <a:r>
              <a:rPr lang="en-US" dirty="0"/>
              <a:t>The infoset tree is built up incrementally from the events.</a:t>
            </a:r>
          </a:p>
          <a:p>
            <a:endParaRPr lang="en-US" dirty="0"/>
          </a:p>
          <a:p>
            <a:r>
              <a:rPr lang="en-US" dirty="0"/>
              <a:t>The unparser writes out the data output stream which flows out to the left.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78309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going back to our streaming unparsing illustration....</a:t>
            </a:r>
          </a:p>
          <a:p>
            <a:endParaRPr lang="en-US" dirty="0"/>
          </a:p>
          <a:p>
            <a:r>
              <a:rPr lang="en-US" dirty="0"/>
              <a:t>There is no event corresponding to InclLen, because it is a computed elemnet.</a:t>
            </a:r>
          </a:p>
          <a:p>
            <a:endParaRPr lang="en-US" dirty="0"/>
          </a:p>
          <a:p>
            <a:r>
              <a:rPr lang="en-US" dirty="0"/>
              <a:t>An element is added to the Infoset tree.</a:t>
            </a:r>
          </a:p>
          <a:p>
            <a:endParaRPr lang="en-US" dirty="0"/>
          </a:p>
          <a:p>
            <a:r>
              <a:rPr lang="en-US" dirty="0"/>
              <a:t>But nothing can be output. Note that the packet/LinkLayer/ethernet doesn't exist yet. Events describing that part of the data have not yet been received.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840663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the dfdl:outputValueCalc property expression cannot be computed. </a:t>
            </a:r>
          </a:p>
          <a:p>
            <a:endParaRPr lang="en-US" dirty="0"/>
          </a:p>
          <a:p>
            <a:r>
              <a:rPr lang="en-US" dirty="0"/>
              <a:t>We must suspend this computation, and resume it later.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79584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Suspension object is RED triangle, which has pointers to the data output stream where the InclLen is supposed to be unparsed, the code, and the InclLen element itself. </a:t>
            </a:r>
          </a:p>
          <a:p>
            <a:endParaRPr lang="en-US" dirty="0"/>
          </a:p>
          <a:p>
            <a:r>
              <a:rPr lang="en-US" dirty="0"/>
              <a:t>The data input stream was previously a "DIRECT" stream meaning connected directly to a Java OutputStream. Now it is split into a DIRECT stream, and a BUFFERED stream.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22350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we have a suspension on the packet, and the LinkLayer and Ethernet start events arrive.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401955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we have a suspension on the packet, and the LinkLayer and Ethernet start events arrive.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196898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we finally receive the end events for Ethernet and LinkLayer, then we are able to unparse everything about the LinkLayer data to the BUFFERED output stream. </a:t>
            </a:r>
          </a:p>
          <a:p>
            <a:endParaRPr lang="en-US" dirty="0"/>
          </a:p>
          <a:p>
            <a:r>
              <a:rPr lang="en-US" dirty="0"/>
              <a:t>This enables us to now measure from the start of that BUFFERED stream, so as to determine how big the unparsed representation is.</a:t>
            </a:r>
          </a:p>
          <a:p>
            <a:endParaRPr lang="en-US" dirty="0"/>
          </a:p>
          <a:p>
            <a:r>
              <a:rPr lang="en-US" dirty="0"/>
              <a:t>This means we can unblock and evaluate the suspension, which fills in the InclLen element of the Infoset.</a:t>
            </a:r>
          </a:p>
          <a:p>
            <a:endParaRPr lang="en-US" dirty="0"/>
          </a:p>
          <a:p>
            <a:r>
              <a:rPr lang="en-US" dirty="0"/>
              <a:t>The suspension then unparses InclLen to the stream identified by the suspention. This is the DIRECT stream. InclLen will be the last thing written to this DIRECT stream.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431436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we finally receive the end events for Ethernet and LinkLayer, then we are able to unparse everything about the LinkLayer data to the BUFFERED output stream. </a:t>
            </a:r>
          </a:p>
          <a:p>
            <a:endParaRPr lang="en-US" dirty="0"/>
          </a:p>
          <a:p>
            <a:r>
              <a:rPr lang="en-US" dirty="0"/>
              <a:t>This enables us to now measure from the start of that BUFFERED stream, so as to determine how big the unparsed representation is.</a:t>
            </a:r>
          </a:p>
          <a:p>
            <a:endParaRPr lang="en-US" dirty="0"/>
          </a:p>
          <a:p>
            <a:r>
              <a:rPr lang="en-US" dirty="0"/>
              <a:t>This means we can unblock and evaluate the suspension, which fills in the InclLen element of the Infoset.</a:t>
            </a:r>
          </a:p>
          <a:p>
            <a:endParaRPr lang="en-US" dirty="0"/>
          </a:p>
          <a:p>
            <a:r>
              <a:rPr lang="en-US" dirty="0"/>
              <a:t>The suspension then unparses InclLen to the stream identified by the suspention. This is the DIRECT stream. InclLen will be the last thing written to this DIRECT stream.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20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876113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we finally receive the end events for Ethernet and LinkLayer, then we are able to unparse everything about the LinkLayer data to the BUFFERED output stream. </a:t>
            </a:r>
          </a:p>
          <a:p>
            <a:endParaRPr lang="en-US" dirty="0"/>
          </a:p>
          <a:p>
            <a:r>
              <a:rPr lang="en-US" dirty="0"/>
              <a:t>This enables us to now measure from the start of that BUFFERED stream, so as to determine how big the unparsed representation is.</a:t>
            </a:r>
          </a:p>
          <a:p>
            <a:endParaRPr lang="en-US" dirty="0"/>
          </a:p>
          <a:p>
            <a:r>
              <a:rPr lang="en-US" dirty="0"/>
              <a:t>This means we can unblock and evaluate the suspension, which fills in the InclLen element of the Infoset.</a:t>
            </a:r>
          </a:p>
          <a:p>
            <a:endParaRPr lang="en-US" dirty="0"/>
          </a:p>
          <a:p>
            <a:r>
              <a:rPr lang="en-US" dirty="0"/>
              <a:t>The suspension then unparses InclLen to the stream identified by the suspention. This is the DIRECT stream. InclLen will be the last thing written to this DIRECT stream.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21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659773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146212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know that was very fast, and there are many details swept under the rug here. </a:t>
            </a:r>
          </a:p>
          <a:p>
            <a:endParaRPr lang="en-US" dirty="0"/>
          </a:p>
          <a:p>
            <a:r>
              <a:rPr lang="en-US" dirty="0"/>
              <a:t>The point is just to emphasize that Unparsing in DFDL is quite complex. From having written substantial fractions of both parsing and unparsing, I'd say that unparsing is fundamentally harder.</a:t>
            </a:r>
          </a:p>
          <a:p>
            <a:endParaRPr lang="en-US" dirty="0"/>
          </a:p>
          <a:p>
            <a:r>
              <a:rPr lang="en-US" dirty="0"/>
              <a:t>This ability for the format description to capture how to compute these sorts of stored lengths, is a big advance in the state of the art in </a:t>
            </a:r>
            <a:r>
              <a:rPr lang="en-US" i="1" dirty="0"/>
              <a:t>declarative</a:t>
            </a:r>
            <a:r>
              <a:rPr lang="en-US" dirty="0"/>
              <a:t> data format description languages</a:t>
            </a:r>
          </a:p>
          <a:p>
            <a:endParaRPr lang="en-US" dirty="0"/>
          </a:p>
          <a:p>
            <a:r>
              <a:rPr lang="en-US" dirty="0"/>
              <a:t>Prior-gen systems would leave this problem unsolved, requiring the knowledge of the format to leak into the application so that application logic can compute these stored lengths.</a:t>
            </a:r>
          </a:p>
          <a:p>
            <a:endParaRPr lang="en-US" dirty="0"/>
          </a:p>
          <a:p>
            <a:r>
              <a:rPr lang="en-US" dirty="0"/>
              <a:t>DFDL allows this kind of detail about the representation to be abstracted away entirely, allowing the application to deal only with logical values.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22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75567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10014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64091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Computed elements allow much more of the format's business to be isolated in the format. Presence bits, stored-lengths and stored array sizes are the most common examples.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598055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070240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FD20B67-6FD2-49B5-955D-FC87CA18EFE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70D9085-BCF7-49B0-963C-D78BA485EE40}" type="slidenum">
              <a:rPr lang="en-US" altLang="en-US"/>
              <a:pPr/>
              <a:t>9</a:t>
            </a:fld>
            <a:endParaRPr lang="en-US" altLang="en-US" dirty="0"/>
          </a:p>
        </p:txBody>
      </p:sp>
      <p:sp>
        <p:nvSpPr>
          <p:cNvPr id="115713" name="Rectangle 1">
            <a:extLst>
              <a:ext uri="{FF2B5EF4-FFF2-40B4-BE49-F238E27FC236}">
                <a16:creationId xmlns:a16="http://schemas.microsoft.com/office/drawing/2014/main" id="{598C0801-79D4-4A4D-9AC1-3CB991BF191D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5714" name="Rectangle 2">
            <a:extLst>
              <a:ext uri="{FF2B5EF4-FFF2-40B4-BE49-F238E27FC236}">
                <a16:creationId xmlns:a16="http://schemas.microsoft.com/office/drawing/2014/main" id="{FF9C1136-22F9-40C5-8657-9E33B5794B6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095449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B4C6CEA-535E-4066-9BD0-7B1DB908E38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F0B1BE-08E0-4619-92B6-F3B073758F4A}" type="slidenum">
              <a:rPr lang="en-US" altLang="en-US"/>
              <a:pPr/>
              <a:t>11</a:t>
            </a:fld>
            <a:endParaRPr lang="en-US" altLang="en-US" dirty="0"/>
          </a:p>
        </p:txBody>
      </p:sp>
      <p:sp>
        <p:nvSpPr>
          <p:cNvPr id="122881" name="Rectangle 1">
            <a:extLst>
              <a:ext uri="{FF2B5EF4-FFF2-40B4-BE49-F238E27FC236}">
                <a16:creationId xmlns:a16="http://schemas.microsoft.com/office/drawing/2014/main" id="{ED995DF8-59B4-42BF-A589-C5B1CEE37CD0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882" name="Rectangle 2">
            <a:extLst>
              <a:ext uri="{FF2B5EF4-FFF2-40B4-BE49-F238E27FC236}">
                <a16:creationId xmlns:a16="http://schemas.microsoft.com/office/drawing/2014/main" id="{78ED6387-73F7-40FF-BDC7-789D249DF76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dirty="0"/>
              <a:t>Now we come to this InclLen element.</a:t>
            </a:r>
          </a:p>
          <a:p>
            <a:endParaRPr lang="en-US" altLang="en-US" dirty="0"/>
          </a:p>
          <a:p>
            <a:r>
              <a:rPr lang="en-US" altLang="en-US" dirty="0"/>
              <a:t>We want to highlight that the InclLen (Inclusive Length) holds the length of the LinkLayer element which comes later as part of the packet data.</a:t>
            </a:r>
          </a:p>
          <a:p>
            <a:endParaRPr lang="en-US" altLang="en-US" dirty="0"/>
          </a:p>
          <a:p>
            <a:r>
              <a:rPr lang="en-US" altLang="en-US" dirty="0"/>
              <a:t>The LinkLayer element has a DFDL expression used to determine the length of the LinkLayer element.</a:t>
            </a:r>
          </a:p>
          <a:p>
            <a:endParaRPr lang="en-US" altLang="en-US" dirty="0"/>
          </a:p>
          <a:p>
            <a:r>
              <a:rPr lang="en-US" altLang="en-US" dirty="0"/>
              <a:t>So when unparsing, we'll need to compute the InclLen value from the actual length of the LinkLayer element.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294D1-0DF8-4F1E-9DBE-78BEBB7AA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5A2A5-EAFE-4C3A-951B-BFEC96D965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F06FD-3450-4F0F-849E-333CFA6916B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29D91ED-8905-488A-AB4E-5B04FF2FD1CD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5EF11-8ECE-454B-A0E8-6695FAE7D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(C) 2018 Tresys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40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E51C1-EAD1-4B5F-8B22-1D5F6B4D5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B7D4B-44DF-418E-A0FB-A6C61309F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97B574-E3C3-4E5A-ACC6-7B87D2DBA70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828F367-427D-4EF8-8844-FD29E8804D26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AE1BC-2FAB-4333-986A-EEE573CF8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(C) 2018 Tresys Technology</a:t>
            </a:r>
          </a:p>
        </p:txBody>
      </p:sp>
    </p:spTree>
    <p:extLst>
      <p:ext uri="{BB962C8B-B14F-4D97-AF65-F5344CB8AC3E}">
        <p14:creationId xmlns:p14="http://schemas.microsoft.com/office/powerpoint/2010/main" val="622914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D7E06-5505-4C59-AEC0-DEC928335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EBEE65-C565-4A69-BA7B-97FF21C97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6DAF1B-E848-4CB2-A438-B22D501AF8C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6323649-9F56-4745-88CC-7FB7CD0D0478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0CD622-062A-4253-8292-24EFABACE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(C) 2018 Tresys Technology</a:t>
            </a:r>
          </a:p>
        </p:txBody>
      </p:sp>
    </p:spTree>
    <p:extLst>
      <p:ext uri="{BB962C8B-B14F-4D97-AF65-F5344CB8AC3E}">
        <p14:creationId xmlns:p14="http://schemas.microsoft.com/office/powerpoint/2010/main" val="3469778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6C099-83B7-4910-A6A5-42BD5B44B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9D37A-65FC-4711-8BE0-B0599C968E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7013" cy="4799013"/>
          </a:xfrm>
        </p:spPr>
        <p:txBody>
          <a:bodyPr>
            <a:normAutofit/>
          </a:bodyPr>
          <a:lstStyle>
            <a:lvl1pPr>
              <a:defRPr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807D02-84A5-4CC4-9305-22467E500F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6613" y="1066800"/>
            <a:ext cx="4038600" cy="4799013"/>
          </a:xfrm>
        </p:spPr>
        <p:txBody>
          <a:bodyPr>
            <a:normAutofit/>
          </a:bodyPr>
          <a:lstStyle>
            <a:lvl1pPr>
              <a:defRPr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517197-CC1C-4192-AB41-E0E3A360D1A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A819DD2-204F-497C-A60C-3B1A7656C529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3C6946-02CC-4E03-B37C-BB3F78D96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(C) 2018 Tresys Technology</a:t>
            </a:r>
          </a:p>
        </p:txBody>
      </p:sp>
    </p:spTree>
    <p:extLst>
      <p:ext uri="{BB962C8B-B14F-4D97-AF65-F5344CB8AC3E}">
        <p14:creationId xmlns:p14="http://schemas.microsoft.com/office/powerpoint/2010/main" val="2980375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0865A-E91B-4D31-AD68-DE7B3156E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5492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584448-76D7-4559-8465-DA1C21CE94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3088" y="1317625"/>
            <a:ext cx="3868737" cy="82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30FDEF-AF1F-4466-9D1F-D8AF2C8BBB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3088" y="2141537"/>
            <a:ext cx="3868737" cy="3954463"/>
          </a:xfrm>
        </p:spPr>
        <p:txBody>
          <a:bodyPr>
            <a:normAutofit/>
          </a:bodyPr>
          <a:lstStyle>
            <a:lvl1pPr>
              <a:defRPr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9DE62C-F0F0-4C19-87EC-26B7AFEFDE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72000" y="1317625"/>
            <a:ext cx="3887788" cy="82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FAB961-91E1-4DFA-AC14-A84AA1A7FE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72000" y="2141537"/>
            <a:ext cx="3887788" cy="3954463"/>
          </a:xfrm>
        </p:spPr>
        <p:txBody>
          <a:bodyPr>
            <a:normAutofit/>
          </a:bodyPr>
          <a:lstStyle>
            <a:lvl1pPr>
              <a:defRPr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03B51D-29A9-4CDE-A12A-18D96C648CA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2DA649D-1602-481A-A402-8622AC78D993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8B14E3-B707-4FFC-856A-1E19AEEAF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(C) 2018 Tresys Technology</a:t>
            </a:r>
          </a:p>
        </p:txBody>
      </p:sp>
    </p:spTree>
    <p:extLst>
      <p:ext uri="{BB962C8B-B14F-4D97-AF65-F5344CB8AC3E}">
        <p14:creationId xmlns:p14="http://schemas.microsoft.com/office/powerpoint/2010/main" val="3511677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3AC17-600E-490C-BF19-694D49642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2B1A9F-C8E9-44CE-B7EF-471341F32CB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AEDC8E8-D7A9-4C10-BDEB-6A96B4B4661F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08C2B6-D12B-4FF4-831D-D60ABF1F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(C) 2018 Tresys Technology</a:t>
            </a:r>
          </a:p>
        </p:txBody>
      </p:sp>
    </p:spTree>
    <p:extLst>
      <p:ext uri="{BB962C8B-B14F-4D97-AF65-F5344CB8AC3E}">
        <p14:creationId xmlns:p14="http://schemas.microsoft.com/office/powerpoint/2010/main" val="139902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8F8F86-3E88-4FCB-BCAB-BEF4BFD3351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D26809D-8D56-46B0-B988-ACC7C4DE5073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57094C-CEF1-4EC9-8560-137C9C19B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(C) 2018 Tresys Technology</a:t>
            </a:r>
          </a:p>
        </p:txBody>
      </p:sp>
    </p:spTree>
    <p:extLst>
      <p:ext uri="{BB962C8B-B14F-4D97-AF65-F5344CB8AC3E}">
        <p14:creationId xmlns:p14="http://schemas.microsoft.com/office/powerpoint/2010/main" val="524512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3AC17-600E-490C-BF19-694D49642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3D2080-9D53-4035-82F9-75A64955A30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(C) 2018 Tresys Technology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D2EF45-B4CB-49CE-8E3B-797A279C199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C867C6-3D8D-49BD-AC09-1C3D9BCF9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73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>
            <a:extLst>
              <a:ext uri="{FF2B5EF4-FFF2-40B4-BE49-F238E27FC236}">
                <a16:creationId xmlns:a16="http://schemas.microsoft.com/office/drawing/2014/main" id="{A05E217D-15C0-4E94-9D95-0328888453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8713" y="6299200"/>
            <a:ext cx="1241425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0" name="Rectangle 2">
            <a:extLst>
              <a:ext uri="{FF2B5EF4-FFF2-40B4-BE49-F238E27FC236}">
                <a16:creationId xmlns:a16="http://schemas.microsoft.com/office/drawing/2014/main" id="{60395761-4903-40E6-A68F-6A64BA90B3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50838"/>
            <a:ext cx="8228013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1AAB434-C5A9-416A-BFFA-E8432DA5F9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8013" cy="479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/>
            <a:r>
              <a:rPr lang="en-GB" altLang="en-US" dirty="0"/>
              <a:t>Second Outline Level</a:t>
            </a:r>
          </a:p>
          <a:p>
            <a:pPr lvl="2"/>
            <a:r>
              <a:rPr lang="en-GB" altLang="en-US" dirty="0"/>
              <a:t>Third Outline Level</a:t>
            </a:r>
          </a:p>
          <a:p>
            <a:pPr lvl="3"/>
            <a:r>
              <a:rPr lang="en-GB" altLang="en-US" dirty="0"/>
              <a:t>Fourth Outline Level</a:t>
            </a:r>
          </a:p>
          <a:p>
            <a:pPr lvl="4"/>
            <a:r>
              <a:rPr lang="en-GB" altLang="en-US" dirty="0"/>
              <a:t>Fifth Outline Level</a:t>
            </a:r>
          </a:p>
          <a:p>
            <a:pPr lvl="4"/>
            <a:r>
              <a:rPr lang="en-GB" altLang="en-US" dirty="0"/>
              <a:t>Sixth Outline Level</a:t>
            </a:r>
          </a:p>
          <a:p>
            <a:pPr lvl="4"/>
            <a:r>
              <a:rPr lang="en-GB" altLang="en-US" dirty="0"/>
              <a:t>Seventh Outline </a:t>
            </a:r>
            <a:r>
              <a:rPr lang="en-GB" altLang="en-US" dirty="0" err="1"/>
              <a:t>LevelClick</a:t>
            </a:r>
            <a:r>
              <a:rPr lang="en-GB" altLang="en-US" dirty="0"/>
              <a:t> to Edit Master Text Styles</a:t>
            </a:r>
          </a:p>
          <a:p>
            <a:pPr lvl="4"/>
            <a:r>
              <a:rPr lang="en-GB" altLang="en-US" dirty="0"/>
              <a:t>Second level</a:t>
            </a:r>
          </a:p>
          <a:p>
            <a:pPr lvl="4"/>
            <a:r>
              <a:rPr lang="en-GB" altLang="en-US" dirty="0"/>
              <a:t>Third level</a:t>
            </a:r>
          </a:p>
          <a:p>
            <a:pPr lvl="4"/>
            <a:r>
              <a:rPr lang="en-GB" altLang="en-US" dirty="0"/>
              <a:t>Fourth level</a:t>
            </a:r>
          </a:p>
          <a:p>
            <a:pPr lvl="4"/>
            <a:r>
              <a:rPr lang="en-GB" altLang="en-US" dirty="0"/>
              <a:t>Fifth level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28E08ED7-3F17-476D-AA28-C582CBD16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6396038"/>
            <a:ext cx="2895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Noto Sans" panose="020B0502040504020204" pitchFamily="34" charset="0"/>
            </a:endParaRP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1A6E2C8D-369E-4D84-A0ED-6EB6C23F584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2103438" y="6396038"/>
            <a:ext cx="5619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tabLst>
                <a:tab pos="457200" algn="l"/>
              </a:tabLst>
              <a:defRPr sz="1200" b="1">
                <a:solidFill>
                  <a:srgbClr val="18434E"/>
                </a:solidFill>
                <a:latin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fld id="{C3D0FC1D-20F0-452C-96AC-58DDDCA9206E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2054" name="Line 6">
            <a:extLst>
              <a:ext uri="{FF2B5EF4-FFF2-40B4-BE49-F238E27FC236}">
                <a16:creationId xmlns:a16="http://schemas.microsoft.com/office/drawing/2014/main" id="{94A7503F-F4B0-4C6E-AC27-A7A477F54B6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914400"/>
            <a:ext cx="8686800" cy="1588"/>
          </a:xfrm>
          <a:prstGeom prst="line">
            <a:avLst/>
          </a:prstGeom>
          <a:noFill/>
          <a:ln w="9360" cap="flat">
            <a:solidFill>
              <a:srgbClr val="009DB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Noto Sans" panose="020B0502040504020204" pitchFamily="34" charset="0"/>
            </a:endParaRP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9F911C00-0384-4FDF-ABB5-72B1A1959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009DB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560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Noto Sans" panose="020B0502040504020204" pitchFamily="34" charset="0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49FB5FBE-ABCD-4EE7-ABB9-01D222776E4A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91292" y="6269110"/>
            <a:ext cx="1910559" cy="39489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9BBFCA-F009-4A3B-97A8-AC79EF277F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553200"/>
            <a:ext cx="30861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(C) 2018 Tresys Technology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</p:sldLayoutIdLst>
  <p:hf sldNum="0" hdr="0" dt="0"/>
  <p:txStyles>
    <p:titleStyle>
      <a:lvl1pPr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 kern="1200">
          <a:solidFill>
            <a:srgbClr val="000000"/>
          </a:solidFill>
          <a:latin typeface="Noto Sans" panose="020B0502040504020204" pitchFamily="34" charset="0"/>
          <a:ea typeface="+mj-ea"/>
          <a:cs typeface="+mj-cs"/>
        </a:defRPr>
      </a:lvl1pPr>
      <a:lvl2pPr marL="742950" indent="-28575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2pPr>
      <a:lvl3pPr marL="11430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3pPr>
      <a:lvl4pPr marL="16002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4pPr>
      <a:lvl5pPr marL="20574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5pPr>
      <a:lvl6pPr marL="25146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6pPr>
      <a:lvl7pPr marL="29718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7pPr>
      <a:lvl8pPr marL="34290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8pPr>
      <a:lvl9pPr marL="38862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9pPr>
    </p:titleStyle>
    <p:bodyStyle>
      <a:lvl1pPr marL="342900" indent="-342900" algn="l" defTabSz="457200" rtl="0" fontAlgn="base">
        <a:lnSpc>
          <a:spcPct val="98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23408F"/>
          </a:solidFill>
          <a:latin typeface="Noto Sans" panose="020B0502040504020204" pitchFamily="34" charset="0"/>
          <a:ea typeface="+mn-ea"/>
          <a:cs typeface="+mn-cs"/>
        </a:defRPr>
      </a:lvl1pPr>
      <a:lvl2pPr marL="742950" indent="-285750" algn="l" defTabSz="457200" rtl="0" fontAlgn="base">
        <a:lnSpc>
          <a:spcPct val="98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37669F"/>
          </a:solidFill>
          <a:latin typeface="Noto Sans" panose="020B0502040504020204" pitchFamily="34" charset="0"/>
          <a:ea typeface="+mn-ea"/>
          <a:cs typeface="+mn-cs"/>
        </a:defRPr>
      </a:lvl2pPr>
      <a:lvl3pPr marL="1143000" indent="-228600" algn="l" defTabSz="457200" rtl="0" fontAlgn="base">
        <a:lnSpc>
          <a:spcPct val="98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9DBF"/>
          </a:solidFill>
          <a:latin typeface="Noto Sans" panose="020B0502040504020204" pitchFamily="34" charset="0"/>
          <a:ea typeface="+mn-ea"/>
          <a:cs typeface="+mn-cs"/>
        </a:defRPr>
      </a:lvl3pPr>
      <a:lvl4pPr marL="1600200" indent="-228600" algn="l" defTabSz="457200" rtl="0" fontAlgn="base">
        <a:lnSpc>
          <a:spcPct val="98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800" kern="1200">
          <a:solidFill>
            <a:srgbClr val="23408F"/>
          </a:solidFill>
          <a:latin typeface="Noto Sans" panose="020B0502040504020204" pitchFamily="34" charset="0"/>
          <a:ea typeface="+mn-ea"/>
          <a:cs typeface="+mn-cs"/>
        </a:defRPr>
      </a:lvl4pPr>
      <a:lvl5pPr marL="2057400" indent="-228600" algn="l" defTabSz="457200" rtl="0" fontAlgn="base">
        <a:lnSpc>
          <a:spcPct val="98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23408F"/>
          </a:solidFill>
          <a:latin typeface="Noto Sans" panose="020B05020405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0395761-4903-40E6-A68F-6A64BA90B3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50838"/>
            <a:ext cx="8228013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1AAB434-C5A9-416A-BFFA-E8432DA5F9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8013" cy="479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/>
            <a:r>
              <a:rPr lang="en-GB" altLang="en-US" dirty="0"/>
              <a:t>Second Outline Level</a:t>
            </a:r>
          </a:p>
          <a:p>
            <a:pPr lvl="2"/>
            <a:r>
              <a:rPr lang="en-GB" altLang="en-US" dirty="0"/>
              <a:t>Third Outline Level</a:t>
            </a:r>
          </a:p>
          <a:p>
            <a:pPr lvl="3"/>
            <a:r>
              <a:rPr lang="en-GB" altLang="en-US" dirty="0"/>
              <a:t>Fourth Outline Level</a:t>
            </a:r>
          </a:p>
          <a:p>
            <a:pPr lvl="4"/>
            <a:r>
              <a:rPr lang="en-GB" altLang="en-US" dirty="0"/>
              <a:t>Fifth Outline Level</a:t>
            </a:r>
          </a:p>
          <a:p>
            <a:pPr lvl="4"/>
            <a:r>
              <a:rPr lang="en-GB" altLang="en-US" dirty="0"/>
              <a:t>Sixth Outline Level</a:t>
            </a:r>
          </a:p>
          <a:p>
            <a:pPr lvl="4"/>
            <a:r>
              <a:rPr lang="en-GB" altLang="en-US" dirty="0"/>
              <a:t>Seventh Outline </a:t>
            </a:r>
            <a:r>
              <a:rPr lang="en-GB" altLang="en-US" dirty="0" err="1"/>
              <a:t>LevelClick</a:t>
            </a:r>
            <a:r>
              <a:rPr lang="en-GB" altLang="en-US" dirty="0"/>
              <a:t> to Edit Master Text Styles</a:t>
            </a:r>
          </a:p>
          <a:p>
            <a:pPr lvl="4"/>
            <a:r>
              <a:rPr lang="en-GB" altLang="en-US" dirty="0"/>
              <a:t>Second level</a:t>
            </a:r>
          </a:p>
          <a:p>
            <a:pPr lvl="4"/>
            <a:r>
              <a:rPr lang="en-GB" altLang="en-US" dirty="0"/>
              <a:t>Third level</a:t>
            </a:r>
          </a:p>
          <a:p>
            <a:pPr lvl="4"/>
            <a:r>
              <a:rPr lang="en-GB" altLang="en-US" dirty="0"/>
              <a:t>Fourth level</a:t>
            </a:r>
          </a:p>
          <a:p>
            <a:pPr lvl="4"/>
            <a:r>
              <a:rPr lang="en-GB" altLang="en-US" dirty="0"/>
              <a:t>Fifth level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28E08ED7-3F17-476D-AA28-C582CBD16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6396038"/>
            <a:ext cx="2895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Noto Sans" panose="020B0502040504020204" pitchFamily="34" charset="0"/>
            </a:endParaRPr>
          </a:p>
        </p:txBody>
      </p:sp>
      <p:sp>
        <p:nvSpPr>
          <p:cNvPr id="2054" name="Line 6">
            <a:extLst>
              <a:ext uri="{FF2B5EF4-FFF2-40B4-BE49-F238E27FC236}">
                <a16:creationId xmlns:a16="http://schemas.microsoft.com/office/drawing/2014/main" id="{94A7503F-F4B0-4C6E-AC27-A7A477F54B6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914400"/>
            <a:ext cx="8686800" cy="1588"/>
          </a:xfrm>
          <a:prstGeom prst="line">
            <a:avLst/>
          </a:prstGeom>
          <a:noFill/>
          <a:ln w="9360" cap="flat">
            <a:solidFill>
              <a:srgbClr val="009DB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Noto Sans" panose="020B0502040504020204" pitchFamily="34" charset="0"/>
            </a:endParaRP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9F911C00-0384-4FDF-ABB5-72B1A1959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009DB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560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Noto Sans" panose="020B0502040504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8CC520C-91D5-43CA-9E31-D9A7F0F2AF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(C) 2018 Tresys Technology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6E7CE9-0FA6-49C9-B028-2B466B4800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867C6-3D8D-49BD-AC09-1C3D9BCF9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05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hf sldNum="0" hdr="0" dt="0"/>
  <p:txStyles>
    <p:titleStyle>
      <a:lvl1pPr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 kern="1200">
          <a:solidFill>
            <a:srgbClr val="000000"/>
          </a:solidFill>
          <a:latin typeface="Noto Sans" panose="020B0502040504020204" pitchFamily="34" charset="0"/>
          <a:ea typeface="+mj-ea"/>
          <a:cs typeface="+mj-cs"/>
        </a:defRPr>
      </a:lvl1pPr>
      <a:lvl2pPr marL="742950" indent="-28575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2pPr>
      <a:lvl3pPr marL="11430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3pPr>
      <a:lvl4pPr marL="16002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4pPr>
      <a:lvl5pPr marL="20574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5pPr>
      <a:lvl6pPr marL="25146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6pPr>
      <a:lvl7pPr marL="29718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7pPr>
      <a:lvl8pPr marL="34290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8pPr>
      <a:lvl9pPr marL="38862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9pPr>
    </p:titleStyle>
    <p:bodyStyle>
      <a:lvl1pPr marL="342900" indent="-342900" algn="l" defTabSz="457200" rtl="0" fontAlgn="base">
        <a:lnSpc>
          <a:spcPct val="98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23408F"/>
          </a:solidFill>
          <a:latin typeface="Noto Sans" panose="020B0502040504020204" pitchFamily="34" charset="0"/>
          <a:ea typeface="+mn-ea"/>
          <a:cs typeface="+mn-cs"/>
        </a:defRPr>
      </a:lvl1pPr>
      <a:lvl2pPr marL="742950" indent="-285750" algn="l" defTabSz="457200" rtl="0" fontAlgn="base">
        <a:lnSpc>
          <a:spcPct val="98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37669F"/>
          </a:solidFill>
          <a:latin typeface="Noto Sans" panose="020B0502040504020204" pitchFamily="34" charset="0"/>
          <a:ea typeface="+mn-ea"/>
          <a:cs typeface="+mn-cs"/>
        </a:defRPr>
      </a:lvl2pPr>
      <a:lvl3pPr marL="1143000" indent="-228600" algn="l" defTabSz="457200" rtl="0" fontAlgn="base">
        <a:lnSpc>
          <a:spcPct val="98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9DBF"/>
          </a:solidFill>
          <a:latin typeface="Noto Sans" panose="020B0502040504020204" pitchFamily="34" charset="0"/>
          <a:ea typeface="+mn-ea"/>
          <a:cs typeface="+mn-cs"/>
        </a:defRPr>
      </a:lvl3pPr>
      <a:lvl4pPr marL="1600200" indent="-228600" algn="l" defTabSz="457200" rtl="0" fontAlgn="base">
        <a:lnSpc>
          <a:spcPct val="98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800" kern="1200">
          <a:solidFill>
            <a:srgbClr val="23408F"/>
          </a:solidFill>
          <a:latin typeface="Noto Sans" panose="020B0502040504020204" pitchFamily="34" charset="0"/>
          <a:ea typeface="+mn-ea"/>
          <a:cs typeface="+mn-cs"/>
        </a:defRPr>
      </a:lvl4pPr>
      <a:lvl5pPr marL="2057400" indent="-228600" algn="l" defTabSz="457200" rtl="0" fontAlgn="base">
        <a:lnSpc>
          <a:spcPct val="98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23408F"/>
          </a:solidFill>
          <a:latin typeface="Noto Sans" panose="020B05020405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langsec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0AD35-11E5-4E5D-86DC-7BE684B92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7BDFB2-4BF6-49D1-912D-459336EAAD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Extra slides may follow for use in optional discussion.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5D6580-9172-46DA-A524-BD90F86C7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(C) 2018 Tresys Technology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85FB0-4A39-453B-AC2C-F07D024E1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0838"/>
            <a:ext cx="8458200" cy="561975"/>
          </a:xfrm>
        </p:spPr>
        <p:txBody>
          <a:bodyPr/>
          <a:lstStyle/>
          <a:p>
            <a:r>
              <a:rPr lang="en-US" dirty="0"/>
              <a:t>Stored Length Limitations on Streaming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D209AD-3D79-45CE-ACB2-54CBA0DA0EE9}"/>
              </a:ext>
            </a:extLst>
          </p:cNvPr>
          <p:cNvSpPr txBox="1"/>
          <p:nvPr/>
        </p:nvSpPr>
        <p:spPr>
          <a:xfrm>
            <a:off x="225428" y="990600"/>
            <a:ext cx="8004172" cy="5594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&lt;Packet&gt;</a:t>
            </a: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PacketHeader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&lt;Seconds&gt;1371631556&lt;/Seconds&gt;</a:t>
            </a: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USeconds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&gt;838904&lt;/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USeconds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InclLen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24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???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&lt;/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InclLen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OrigLen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24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???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&lt;/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OrigLen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PacketHeader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pcap:LinkLayer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24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2400" b="1" dirty="0" err="1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pcap:Ethernet</a:t>
            </a:r>
            <a:r>
              <a:rPr lang="en-US" sz="24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24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2400" b="1" dirty="0" err="1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MACDest</a:t>
            </a:r>
            <a:r>
              <a:rPr lang="en-US" sz="24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&gt;005056E01449&lt;/</a:t>
            </a:r>
            <a:r>
              <a:rPr lang="en-US" sz="2400" b="1" dirty="0" err="1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MACDest</a:t>
            </a:r>
            <a:r>
              <a:rPr lang="en-US" sz="24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24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2400" b="1" dirty="0" err="1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MACSrc</a:t>
            </a:r>
            <a:r>
              <a:rPr lang="en-US" sz="24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&gt;000C29340BDE&lt;/</a:t>
            </a:r>
            <a:r>
              <a:rPr lang="en-US" sz="2400" b="1" dirty="0" err="1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MACSrc</a:t>
            </a:r>
            <a:r>
              <a:rPr lang="en-US" sz="24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24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2400" b="1" dirty="0" err="1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Ethertype</a:t>
            </a:r>
            <a:r>
              <a:rPr lang="en-US" sz="24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&gt;2048&lt;/</a:t>
            </a:r>
            <a:r>
              <a:rPr lang="en-US" sz="2400" b="1" dirty="0" err="1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Ethertype</a:t>
            </a:r>
            <a:r>
              <a:rPr lang="en-US" sz="24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24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....</a:t>
            </a:r>
          </a:p>
          <a:p>
            <a:r>
              <a:rPr lang="en-US" sz="24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&lt;/</a:t>
            </a:r>
            <a:r>
              <a:rPr lang="en-US" sz="2400" b="1" dirty="0" err="1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pcap:Ethernet</a:t>
            </a:r>
            <a:r>
              <a:rPr lang="en-US" sz="24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pcap:LinkLayer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&lt;/Packet&gt;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AC4500BC-E19B-4CCD-9706-717DE0A5BE6D}"/>
              </a:ext>
            </a:extLst>
          </p:cNvPr>
          <p:cNvSpPr/>
          <p:nvPr/>
        </p:nvSpPr>
        <p:spPr bwMode="auto">
          <a:xfrm>
            <a:off x="6998368" y="990600"/>
            <a:ext cx="2133600" cy="1143000"/>
          </a:xfrm>
          <a:prstGeom prst="wedgeRoundRectCallout">
            <a:avLst>
              <a:gd name="adj1" fmla="val -195871"/>
              <a:gd name="adj2" fmla="val 81868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Unparse of Envelope needs length of Payload</a:t>
            </a: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E688B890-F008-48E5-AF4A-86086A008BBA}"/>
              </a:ext>
            </a:extLst>
          </p:cNvPr>
          <p:cNvSpPr/>
          <p:nvPr/>
        </p:nvSpPr>
        <p:spPr bwMode="auto">
          <a:xfrm>
            <a:off x="6523504" y="2743200"/>
            <a:ext cx="2608464" cy="1143000"/>
          </a:xfrm>
          <a:prstGeom prst="wedgeRoundRectCallout">
            <a:avLst>
              <a:gd name="adj1" fmla="val -139540"/>
              <a:gd name="adj2" fmla="val 52395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Payload is a complex object. Must unparse it to determine its length.</a:t>
            </a:r>
          </a:p>
        </p:txBody>
      </p:sp>
    </p:spTree>
    <p:extLst>
      <p:ext uri="{BB962C8B-B14F-4D97-AF65-F5344CB8AC3E}">
        <p14:creationId xmlns:p14="http://schemas.microsoft.com/office/powerpoint/2010/main" val="3421630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04C52EF4-780B-4D32-8FAD-F9A3C06BD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0638" y="2378075"/>
            <a:ext cx="3382962" cy="304800"/>
          </a:xfrm>
          <a:prstGeom prst="rect">
            <a:avLst/>
          </a:prstGeom>
          <a:solidFill>
            <a:srgbClr val="DDD9C3">
              <a:alpha val="32000"/>
            </a:srgbClr>
          </a:solidFill>
          <a:ln w="25560" cap="flat">
            <a:solidFill>
              <a:srgbClr val="284B75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latin typeface="Noto Sans" panose="020B0502040504020204" pitchFamily="34" charset="0"/>
            </a:endParaRPr>
          </a:p>
        </p:txBody>
      </p:sp>
      <p:sp>
        <p:nvSpPr>
          <p:cNvPr id="48129" name="Rectangle 1">
            <a:extLst>
              <a:ext uri="{FF2B5EF4-FFF2-40B4-BE49-F238E27FC236}">
                <a16:creationId xmlns:a16="http://schemas.microsoft.com/office/drawing/2014/main" id="{0AF94A22-5DED-4529-B741-83DC6AB72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876800"/>
            <a:ext cx="5715000" cy="304800"/>
          </a:xfrm>
          <a:prstGeom prst="rect">
            <a:avLst/>
          </a:prstGeom>
          <a:solidFill>
            <a:srgbClr val="DDD9C3">
              <a:alpha val="32000"/>
            </a:srgbClr>
          </a:solidFill>
          <a:ln w="25560" cap="flat">
            <a:solidFill>
              <a:srgbClr val="284B75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latin typeface="Noto Sans" panose="020B0502040504020204" pitchFamily="34" charset="0"/>
            </a:endParaRPr>
          </a:p>
        </p:txBody>
      </p:sp>
      <p:sp>
        <p:nvSpPr>
          <p:cNvPr id="48132" name="Text Box 4">
            <a:extLst>
              <a:ext uri="{FF2B5EF4-FFF2-40B4-BE49-F238E27FC236}">
                <a16:creationId xmlns:a16="http://schemas.microsoft.com/office/drawing/2014/main" id="{5DE383E6-26CF-4797-AD2F-185DFD7BFA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025371"/>
            <a:ext cx="82296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9pPr>
          </a:lstStyle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1300" b="1" dirty="0">
                <a:latin typeface="Noto Mono" panose="020B0609030804020204" pitchFamily="49" charset="0"/>
              </a:rPr>
              <a:t>&lt;xs:element name="</a:t>
            </a:r>
            <a:r>
              <a:rPr lang="en-US" altLang="en-US" sz="1300" b="1" dirty="0" err="1">
                <a:latin typeface="Noto Mono" panose="020B0609030804020204" pitchFamily="49" charset="0"/>
              </a:rPr>
              <a:t>packetHeader</a:t>
            </a:r>
            <a:r>
              <a:rPr lang="en-US" altLang="en-US" sz="1300" b="1" dirty="0">
                <a:latin typeface="Noto Mono" panose="020B0609030804020204" pitchFamily="49" charset="0"/>
              </a:rPr>
              <a:t>"&gt;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1300" b="1" dirty="0">
                <a:latin typeface="Noto Mono" panose="020B0609030804020204" pitchFamily="49" charset="0"/>
              </a:rPr>
              <a:t>   &lt;xs:complexType&gt;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1300" b="1" dirty="0">
                <a:latin typeface="Noto Mono" panose="020B0609030804020204" pitchFamily="49" charset="0"/>
              </a:rPr>
              <a:t>      &lt;xs:sequence&gt;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1300" b="1" dirty="0">
                <a:latin typeface="Noto Mono" panose="020B0609030804020204" pitchFamily="49" charset="0"/>
              </a:rPr>
              <a:t>         &lt;xs:element name="Seconds" type="pcap:uint32"/&gt; 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1300" b="1" dirty="0">
                <a:latin typeface="Noto Mono" panose="020B0609030804020204" pitchFamily="49" charset="0"/>
              </a:rPr>
              <a:t>         &lt;xs:element name="USeconds" type="pcap:uint32"/&gt;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1300" b="1" dirty="0">
                <a:latin typeface="Noto Mono" panose="020B0609030804020204" pitchFamily="49" charset="0"/>
              </a:rPr>
              <a:t>         &lt;xs:element name="InclLen" type="pcap:uint32" 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1300" b="1" dirty="0">
                <a:latin typeface="Noto Mono" panose="020B0609030804020204" pitchFamily="49" charset="0"/>
              </a:rPr>
              <a:t>           ...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1300" b="1" dirty="0">
                <a:latin typeface="Noto Mono" panose="020B0609030804020204" pitchFamily="49" charset="0"/>
              </a:rPr>
              <a:t>         /&gt;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1300" b="1" dirty="0">
                <a:latin typeface="Noto Mono" panose="020B0609030804020204" pitchFamily="49" charset="0"/>
              </a:rPr>
              <a:t>      &lt;/xs:sequence&gt;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1300" b="1" dirty="0">
                <a:latin typeface="Noto Mono" panose="020B0609030804020204" pitchFamily="49" charset="0"/>
              </a:rPr>
              <a:t>   &lt;/xs:complexType&gt;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1300" b="1" dirty="0">
                <a:latin typeface="Noto Mono" panose="020B0609030804020204" pitchFamily="49" charset="0"/>
              </a:rPr>
              <a:t>&lt;/xs:element&gt;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1300" b="1" dirty="0">
                <a:latin typeface="Noto Mono" panose="020B0609030804020204" pitchFamily="49" charset="0"/>
              </a:rPr>
              <a:t>...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1300" b="1" dirty="0">
                <a:latin typeface="Noto Mono" panose="020B0609030804020204" pitchFamily="49" charset="0"/>
              </a:rPr>
              <a:t>&lt;xs:element ref="pcap:LinkLayer" 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1300" b="1" dirty="0">
                <a:latin typeface="Noto Mono" panose="020B0609030804020204" pitchFamily="49" charset="0"/>
              </a:rPr>
              <a:t>   dfdl:lengthUnits="bytes" dfdl:lengthKind="explicit" 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1300" b="1" dirty="0">
                <a:latin typeface="Noto Mono" panose="020B0609030804020204" pitchFamily="49" charset="0"/>
              </a:rPr>
              <a:t>   dfdl:length="{ ../</a:t>
            </a:r>
            <a:r>
              <a:rPr lang="en-US" altLang="en-US" sz="1300" b="1" dirty="0" err="1">
                <a:latin typeface="Noto Mono" panose="020B0609030804020204" pitchFamily="49" charset="0"/>
              </a:rPr>
              <a:t>packetHeader</a:t>
            </a:r>
            <a:r>
              <a:rPr lang="en-US" altLang="en-US" sz="1300" b="1" dirty="0">
                <a:latin typeface="Noto Mono" panose="020B0609030804020204" pitchFamily="49" charset="0"/>
              </a:rPr>
              <a:t>/InclLen }"/&gt;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endParaRPr lang="en-US" altLang="en-US" sz="1300" dirty="0">
              <a:solidFill>
                <a:srgbClr val="23408F"/>
              </a:solidFill>
              <a:latin typeface="Noto Sans" panose="020B0502040504020204" pitchFamily="34" charset="0"/>
            </a:endParaRP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230510BD-FAEA-4EC2-8BD0-1C5C5D250AB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50838"/>
            <a:ext cx="8229600" cy="563562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</a:pPr>
            <a:r>
              <a:rPr lang="en-US" altLang="en-US" sz="4000" b="1" dirty="0"/>
              <a:t>Schema with Stored Length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C5C4EA3-3024-49FC-99E7-960B5DC67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(C) 2018 Tresys Technology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>
            <a:extLst>
              <a:ext uri="{FF2B5EF4-FFF2-40B4-BE49-F238E27FC236}">
                <a16:creationId xmlns:a16="http://schemas.microsoft.com/office/drawing/2014/main" id="{00BBB61F-B68F-4C8A-9FF4-A1BEFCE06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899" y="1043095"/>
            <a:ext cx="8229600" cy="5715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>
            <a:normAutofit fontScale="47500" lnSpcReduction="20000"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9pPr>
          </a:lstStyle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&lt;xs:element name="</a:t>
            </a:r>
            <a:r>
              <a:rPr lang="en-US" altLang="en-US" sz="2800" b="1" dirty="0" err="1">
                <a:latin typeface="Noto Mono" panose="020B0609030804020204" pitchFamily="49" charset="0"/>
              </a:rPr>
              <a:t>packetHeader</a:t>
            </a:r>
            <a:r>
              <a:rPr lang="en-US" altLang="en-US" sz="2800" b="1" dirty="0">
                <a:latin typeface="Noto Mono" panose="020B0609030804020204" pitchFamily="49" charset="0"/>
              </a:rPr>
              <a:t>"&gt;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   &lt;xs:complexType&gt;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      &lt;xs:sequence&gt;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         &lt;xs:element name="Seconds" type="pcap:uint32"/&gt; 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         &lt;xs:element name="USeconds" type="pcap:uint32"/&gt;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         &lt;xs:element name="InclLen" type="pcap:uint32" 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           </a:t>
            </a:r>
            <a:r>
              <a:rPr lang="en-US" altLang="en-US" sz="2800" b="1" dirty="0">
                <a:solidFill>
                  <a:srgbClr val="0070C0"/>
                </a:solidFill>
                <a:latin typeface="Noto Mono" panose="020B0609030804020204" pitchFamily="49" charset="0"/>
              </a:rPr>
              <a:t>dfdl:outputValueCalc</a:t>
            </a:r>
            <a:r>
              <a:rPr lang="en-US" altLang="en-US" sz="2800" b="1" dirty="0">
                <a:latin typeface="Noto Mono" panose="020B0609030804020204" pitchFamily="49" charset="0"/>
              </a:rPr>
              <a:t>="{ 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            if (dfdl:valueLength(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                      ../../pcap:LinkLayer/pcap:Ethernet, 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                      'bytes') le 60) then 60 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            else 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               dfdl:valueLength(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                      ../../pcap:LinkLayer/pcap:Ethernet,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                      'bytes') }"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         /&gt;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         ....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     &lt;/xs:sequence&gt;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   &lt;/xs:complexType&gt;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&lt;/xs:element&gt;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...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&lt;xs:element ref="pcap:LinkLayer" 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   dfdl:lengthUnits="bytes" dfdl:lengthKind="explicit" 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2800" b="1" dirty="0">
                <a:latin typeface="Noto Mono" panose="020B0609030804020204" pitchFamily="49" charset="0"/>
              </a:rPr>
              <a:t>   dfdl:length="{ ../header/InclLen }"/&gt;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endParaRPr lang="en-US" altLang="en-US" sz="2800" dirty="0">
              <a:solidFill>
                <a:srgbClr val="23408F"/>
              </a:solidFill>
              <a:latin typeface="Noto Sans" panose="020B0502040504020204" pitchFamily="34" charset="0"/>
            </a:endParaRP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B4E4522E-4101-4ABC-B943-552831E97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6350" y="2173720"/>
            <a:ext cx="3397250" cy="304800"/>
          </a:xfrm>
          <a:prstGeom prst="rect">
            <a:avLst/>
          </a:prstGeom>
          <a:solidFill>
            <a:srgbClr val="DDD9C3">
              <a:alpha val="42000"/>
            </a:srgbClr>
          </a:solidFill>
          <a:ln w="25560" cap="flat">
            <a:solidFill>
              <a:srgbClr val="284B75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Noto Sans" panose="020B0502040504020204" pitchFamily="34" charset="0"/>
            </a:endParaRP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3695EEA9-3564-40E0-B23F-77FBA9E907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6185023"/>
            <a:ext cx="4724400" cy="304800"/>
          </a:xfrm>
          <a:prstGeom prst="rect">
            <a:avLst/>
          </a:prstGeom>
          <a:solidFill>
            <a:srgbClr val="DDD9C3">
              <a:alpha val="28000"/>
            </a:srgbClr>
          </a:solidFill>
          <a:ln w="25560" cap="flat">
            <a:solidFill>
              <a:srgbClr val="284B75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Noto Sans" panose="020B0502040504020204" pitchFamily="34" charset="0"/>
            </a:endParaRPr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F168F073-0940-4189-9AF9-A0F0CFF2C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1775" y="2461674"/>
            <a:ext cx="5486400" cy="1900961"/>
          </a:xfrm>
          <a:prstGeom prst="rect">
            <a:avLst/>
          </a:prstGeom>
          <a:solidFill>
            <a:srgbClr val="DDD9C3">
              <a:alpha val="29999"/>
            </a:srgbClr>
          </a:solidFill>
          <a:ln w="25560" cap="flat">
            <a:solidFill>
              <a:srgbClr val="284B75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Noto Sans" panose="020B0502040504020204" pitchFamily="34" charset="0"/>
            </a:endParaRPr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FE82A58A-0A53-4961-95E8-0AC1C991E62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50838"/>
            <a:ext cx="8229600" cy="563562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</a:pPr>
            <a:r>
              <a:rPr lang="en-US" altLang="en-US" sz="4000" dirty="0"/>
              <a:t>Schema with Stored Length</a:t>
            </a:r>
            <a:endParaRPr lang="en-US" altLang="en-US" sz="40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4D080CE-85E6-44F1-88E1-AED20BFCE469}"/>
              </a:ext>
            </a:extLst>
          </p:cNvPr>
          <p:cNvSpPr txBox="1"/>
          <p:nvPr/>
        </p:nvSpPr>
        <p:spPr>
          <a:xfrm>
            <a:off x="6629400" y="4876800"/>
            <a:ext cx="1600200" cy="1380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Noto Sans" panose="020B0502040504020204" pitchFamily="34" charset="0"/>
              </a:rPr>
              <a:t>Expressions in DFDL's expression language (like XPath)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86C1B49-8391-4D20-9ADA-105F1A518253}"/>
              </a:ext>
            </a:extLst>
          </p:cNvPr>
          <p:cNvCxnSpPr/>
          <p:nvPr/>
        </p:nvCxnSpPr>
        <p:spPr bwMode="auto">
          <a:xfrm flipH="1" flipV="1">
            <a:off x="5867400" y="4267200"/>
            <a:ext cx="762000" cy="68580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03696A9-59B8-403A-BE71-E4A248D266FE}"/>
              </a:ext>
            </a:extLst>
          </p:cNvPr>
          <p:cNvCxnSpPr>
            <a:cxnSpLocks/>
            <a:endCxn id="49155" idx="3"/>
          </p:cNvCxnSpPr>
          <p:nvPr/>
        </p:nvCxnSpPr>
        <p:spPr bwMode="auto">
          <a:xfrm flipH="1">
            <a:off x="5486400" y="5251388"/>
            <a:ext cx="1219200" cy="10860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A1737E-58CA-4A64-BD3D-E3A4D844F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(C) 2018 Tresys Technology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Streaming Unparsing Illustration</a:t>
            </a:r>
          </a:p>
        </p:txBody>
      </p:sp>
      <p:sp>
        <p:nvSpPr>
          <p:cNvPr id="12" name="Right Arrow 11"/>
          <p:cNvSpPr/>
          <p:nvPr/>
        </p:nvSpPr>
        <p:spPr>
          <a:xfrm rot="10800000">
            <a:off x="8691657" y="1673841"/>
            <a:ext cx="367372" cy="304636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en-US" sz="8800" dirty="0">
              <a:solidFill>
                <a:schemeClr val="tx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10000" y="2344824"/>
            <a:ext cx="2056162" cy="607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2"/>
                </a:solidFill>
                <a:latin typeface="Noto Sans" panose="020B0502040504020204" pitchFamily="34" charset="0"/>
              </a:rPr>
              <a:t>DFDL Infoset built as events arrive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1206" y="1206086"/>
            <a:ext cx="4767021" cy="37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tx2"/>
                </a:solidFill>
                <a:latin typeface="Noto Sans" panose="020B0502040504020204" pitchFamily="34" charset="0"/>
              </a:rPr>
              <a:t>Infoset Events Arriving (from right)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F942D2-0A0D-475D-90D2-E153352AB19A}"/>
              </a:ext>
            </a:extLst>
          </p:cNvPr>
          <p:cNvSpPr txBox="1"/>
          <p:nvPr/>
        </p:nvSpPr>
        <p:spPr>
          <a:xfrm>
            <a:off x="1006027" y="5558312"/>
            <a:ext cx="1976823" cy="3499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Noto Mono" panose="020B0609030804020204" pitchFamily="49" charset="0"/>
                <a:ea typeface="Noto Mono" panose="020B0609030804020204" pitchFamily="49" charset="0"/>
                <a:cs typeface="Noto Mono" panose="020B0609030804020204" pitchFamily="49" charset="0"/>
              </a:rPr>
              <a:t>51C16FC4 ....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7FB540E-0638-43E2-A531-242A2ECF3FE8}"/>
              </a:ext>
            </a:extLst>
          </p:cNvPr>
          <p:cNvSpPr txBox="1"/>
          <p:nvPr/>
        </p:nvSpPr>
        <p:spPr>
          <a:xfrm>
            <a:off x="1369762" y="1647472"/>
            <a:ext cx="7263527" cy="3839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&lt;Packet&gt;&lt;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PacketHeader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&gt;&lt;Seconds&gt;1371631556&lt;/...</a:t>
            </a:r>
          </a:p>
        </p:txBody>
      </p:sp>
      <p:sp>
        <p:nvSpPr>
          <p:cNvPr id="20" name="Right Arrow 11">
            <a:extLst>
              <a:ext uri="{FF2B5EF4-FFF2-40B4-BE49-F238E27FC236}">
                <a16:creationId xmlns:a16="http://schemas.microsoft.com/office/drawing/2014/main" id="{3C7201FF-FA2C-42BB-B7EE-9AE814393CFD}"/>
              </a:ext>
            </a:extLst>
          </p:cNvPr>
          <p:cNvSpPr/>
          <p:nvPr/>
        </p:nvSpPr>
        <p:spPr>
          <a:xfrm rot="10800000">
            <a:off x="380548" y="5551929"/>
            <a:ext cx="597776" cy="304636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en-US" sz="8800" dirty="0">
              <a:solidFill>
                <a:schemeClr val="tx2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94DE260-6030-4EB1-B259-7DAB7CCAC4EB}"/>
              </a:ext>
            </a:extLst>
          </p:cNvPr>
          <p:cNvSpPr txBox="1"/>
          <p:nvPr/>
        </p:nvSpPr>
        <p:spPr>
          <a:xfrm>
            <a:off x="281902" y="5138030"/>
            <a:ext cx="4767021" cy="37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tx2"/>
                </a:solidFill>
                <a:latin typeface="Noto Sans" panose="020B0502040504020204" pitchFamily="34" charset="0"/>
              </a:rPr>
              <a:t>Unparsed data output (to the left)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539DE0E-2764-4B17-B3DA-51A0FAC2967F}"/>
              </a:ext>
            </a:extLst>
          </p:cNvPr>
          <p:cNvSpPr/>
          <p:nvPr/>
        </p:nvSpPr>
        <p:spPr bwMode="auto">
          <a:xfrm>
            <a:off x="1379538" y="2899808"/>
            <a:ext cx="2430462" cy="162819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unparser</a:t>
            </a:r>
          </a:p>
        </p:txBody>
      </p:sp>
      <p:sp>
        <p:nvSpPr>
          <p:cNvPr id="6" name="Arrow: Curved Right 5">
            <a:extLst>
              <a:ext uri="{FF2B5EF4-FFF2-40B4-BE49-F238E27FC236}">
                <a16:creationId xmlns:a16="http://schemas.microsoft.com/office/drawing/2014/main" id="{62114E37-C615-4D36-801C-0801DFF27414}"/>
              </a:ext>
            </a:extLst>
          </p:cNvPr>
          <p:cNvSpPr/>
          <p:nvPr/>
        </p:nvSpPr>
        <p:spPr bwMode="auto">
          <a:xfrm>
            <a:off x="455362" y="1724179"/>
            <a:ext cx="914400" cy="1632830"/>
          </a:xfrm>
          <a:prstGeom prst="curved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7" name="Arrow: Curved Left 6">
            <a:extLst>
              <a:ext uri="{FF2B5EF4-FFF2-40B4-BE49-F238E27FC236}">
                <a16:creationId xmlns:a16="http://schemas.microsoft.com/office/drawing/2014/main" id="{524634C0-0759-42F5-8956-FB78585DE822}"/>
              </a:ext>
            </a:extLst>
          </p:cNvPr>
          <p:cNvSpPr/>
          <p:nvPr/>
        </p:nvSpPr>
        <p:spPr bwMode="auto">
          <a:xfrm>
            <a:off x="3908873" y="4181583"/>
            <a:ext cx="762000" cy="1709030"/>
          </a:xfrm>
          <a:prstGeom prst="curvedLef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8" name="Arrow: Left-Right 7">
            <a:extLst>
              <a:ext uri="{FF2B5EF4-FFF2-40B4-BE49-F238E27FC236}">
                <a16:creationId xmlns:a16="http://schemas.microsoft.com/office/drawing/2014/main" id="{BBB6D7A8-5D8D-4D76-9D53-F3E56E760750}"/>
              </a:ext>
            </a:extLst>
          </p:cNvPr>
          <p:cNvSpPr/>
          <p:nvPr/>
        </p:nvSpPr>
        <p:spPr bwMode="auto">
          <a:xfrm>
            <a:off x="3880028" y="3250325"/>
            <a:ext cx="1453974" cy="556733"/>
          </a:xfrm>
          <a:prstGeom prst="left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E15B352-FC8D-4BA8-BACA-B4DDB2244B91}"/>
              </a:ext>
            </a:extLst>
          </p:cNvPr>
          <p:cNvSpPr/>
          <p:nvPr/>
        </p:nvSpPr>
        <p:spPr bwMode="auto">
          <a:xfrm>
            <a:off x="6735754" y="2977573"/>
            <a:ext cx="1295400" cy="556733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packet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61F37DF-B363-4747-8868-49914F3AB312}"/>
              </a:ext>
            </a:extLst>
          </p:cNvPr>
          <p:cNvSpPr/>
          <p:nvPr/>
        </p:nvSpPr>
        <p:spPr bwMode="auto">
          <a:xfrm>
            <a:off x="6469062" y="3903216"/>
            <a:ext cx="1828782" cy="556733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effectLst/>
                <a:latin typeface="Noto Sans" panose="020B0502040504020204" pitchFamily="34" charset="0"/>
              </a:rPr>
              <a:t>packetheader</a:t>
            </a: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5591B8A-85D0-4A40-8380-627B9A4FE32C}"/>
              </a:ext>
            </a:extLst>
          </p:cNvPr>
          <p:cNvSpPr/>
          <p:nvPr/>
        </p:nvSpPr>
        <p:spPr bwMode="auto">
          <a:xfrm>
            <a:off x="6303026" y="4757731"/>
            <a:ext cx="1828782" cy="556733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seconds</a:t>
            </a:r>
          </a:p>
        </p:txBody>
      </p: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6A9A31D7-100C-49FD-89B4-373C598FAE88}"/>
              </a:ext>
            </a:extLst>
          </p:cNvPr>
          <p:cNvCxnSpPr>
            <a:stCxn id="29" idx="2"/>
            <a:endCxn id="30" idx="0"/>
          </p:cNvCxnSpPr>
          <p:nvPr/>
        </p:nvCxnSpPr>
        <p:spPr bwMode="auto">
          <a:xfrm rot="5400000">
            <a:off x="7198999" y="3718761"/>
            <a:ext cx="368910" cy="1"/>
          </a:xfrm>
          <a:prstGeom prst="bentConnector3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D4E1DEA9-348A-4E2D-9BD4-B78072F32AEF}"/>
              </a:ext>
            </a:extLst>
          </p:cNvPr>
          <p:cNvCxnSpPr>
            <a:stCxn id="30" idx="2"/>
            <a:endCxn id="31" idx="0"/>
          </p:cNvCxnSpPr>
          <p:nvPr/>
        </p:nvCxnSpPr>
        <p:spPr bwMode="auto">
          <a:xfrm rot="5400000">
            <a:off x="7151544" y="4525822"/>
            <a:ext cx="297782" cy="166036"/>
          </a:xfrm>
          <a:prstGeom prst="bentConnector3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603633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PCAP Streaming Unparsing Illustration</a:t>
            </a:r>
          </a:p>
        </p:txBody>
      </p:sp>
      <p:sp>
        <p:nvSpPr>
          <p:cNvPr id="12" name="Right Arrow 11"/>
          <p:cNvSpPr/>
          <p:nvPr/>
        </p:nvSpPr>
        <p:spPr>
          <a:xfrm rot="10800000">
            <a:off x="3885411" y="1665544"/>
            <a:ext cx="367372" cy="304636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en-US" sz="8800" dirty="0">
              <a:solidFill>
                <a:schemeClr val="tx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1206" y="1206086"/>
            <a:ext cx="4767021" cy="37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tx2"/>
                </a:solidFill>
                <a:latin typeface="Noto Sans" panose="020B0502040504020204" pitchFamily="34" charset="0"/>
              </a:rPr>
              <a:t>Infoset Events Arriving (from right)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F942D2-0A0D-475D-90D2-E153352AB19A}"/>
              </a:ext>
            </a:extLst>
          </p:cNvPr>
          <p:cNvSpPr txBox="1"/>
          <p:nvPr/>
        </p:nvSpPr>
        <p:spPr>
          <a:xfrm>
            <a:off x="1076055" y="5561911"/>
            <a:ext cx="2733945" cy="3499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latin typeface="Noto Mono" panose="020B0609030804020204" pitchFamily="49" charset="0"/>
              <a:ea typeface="Noto Mono" panose="020B0609030804020204" pitchFamily="49" charset="0"/>
              <a:cs typeface="Noto Mono" panose="020B0609030804020204" pitchFamily="49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7FB540E-0638-43E2-A531-242A2ECF3FE8}"/>
              </a:ext>
            </a:extLst>
          </p:cNvPr>
          <p:cNvSpPr txBox="1"/>
          <p:nvPr/>
        </p:nvSpPr>
        <p:spPr>
          <a:xfrm>
            <a:off x="1413536" y="1635573"/>
            <a:ext cx="2492990" cy="378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Noto Mono" panose="020B0609030804020204" pitchFamily="49" charset="0"/>
                <a:ea typeface="Noto Mono" panose="020B0609030804020204" pitchFamily="49" charset="0"/>
                <a:cs typeface="Noto Mono" panose="020B0609030804020204" pitchFamily="49" charset="0"/>
              </a:rPr>
              <a:t>&lt;/</a:t>
            </a:r>
            <a:r>
              <a:rPr lang="en-US" sz="2000" b="1" dirty="0" err="1">
                <a:latin typeface="Noto Mono" panose="020B0609030804020204" pitchFamily="49" charset="0"/>
                <a:ea typeface="Noto Mono" panose="020B0609030804020204" pitchFamily="49" charset="0"/>
                <a:cs typeface="Noto Mono" panose="020B0609030804020204" pitchFamily="49" charset="0"/>
              </a:rPr>
              <a:t>packetHeader</a:t>
            </a:r>
            <a:r>
              <a:rPr lang="en-US" sz="2000" b="1" dirty="0">
                <a:latin typeface="Noto Mono" panose="020B0609030804020204" pitchFamily="49" charset="0"/>
                <a:ea typeface="Noto Mono" panose="020B0609030804020204" pitchFamily="49" charset="0"/>
                <a:cs typeface="Noto Mono" panose="020B0609030804020204" pitchFamily="49" charset="0"/>
              </a:rPr>
              <a:t>&gt;</a:t>
            </a:r>
          </a:p>
        </p:txBody>
      </p:sp>
      <p:sp>
        <p:nvSpPr>
          <p:cNvPr id="20" name="Right Arrow 11">
            <a:extLst>
              <a:ext uri="{FF2B5EF4-FFF2-40B4-BE49-F238E27FC236}">
                <a16:creationId xmlns:a16="http://schemas.microsoft.com/office/drawing/2014/main" id="{3C7201FF-FA2C-42BB-B7EE-9AE814393CFD}"/>
              </a:ext>
            </a:extLst>
          </p:cNvPr>
          <p:cNvSpPr/>
          <p:nvPr/>
        </p:nvSpPr>
        <p:spPr>
          <a:xfrm rot="10800000">
            <a:off x="380548" y="5551929"/>
            <a:ext cx="597776" cy="304636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en-US" sz="8800" dirty="0">
              <a:solidFill>
                <a:schemeClr val="tx2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94DE260-6030-4EB1-B259-7DAB7CCAC4EB}"/>
              </a:ext>
            </a:extLst>
          </p:cNvPr>
          <p:cNvSpPr txBox="1"/>
          <p:nvPr/>
        </p:nvSpPr>
        <p:spPr>
          <a:xfrm>
            <a:off x="281902" y="5138030"/>
            <a:ext cx="4767021" cy="37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tx2"/>
                </a:solidFill>
                <a:latin typeface="Noto Sans" panose="020B0502040504020204" pitchFamily="34" charset="0"/>
              </a:rPr>
              <a:t>Unparsed data output (to the left)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539DE0E-2764-4B17-B3DA-51A0FAC2967F}"/>
              </a:ext>
            </a:extLst>
          </p:cNvPr>
          <p:cNvSpPr/>
          <p:nvPr/>
        </p:nvSpPr>
        <p:spPr bwMode="auto">
          <a:xfrm>
            <a:off x="1379538" y="2899808"/>
            <a:ext cx="2430462" cy="162819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unparser</a:t>
            </a:r>
          </a:p>
        </p:txBody>
      </p:sp>
      <p:sp>
        <p:nvSpPr>
          <p:cNvPr id="6" name="Arrow: Curved Right 5">
            <a:extLst>
              <a:ext uri="{FF2B5EF4-FFF2-40B4-BE49-F238E27FC236}">
                <a16:creationId xmlns:a16="http://schemas.microsoft.com/office/drawing/2014/main" id="{62114E37-C615-4D36-801C-0801DFF27414}"/>
              </a:ext>
            </a:extLst>
          </p:cNvPr>
          <p:cNvSpPr/>
          <p:nvPr/>
        </p:nvSpPr>
        <p:spPr bwMode="auto">
          <a:xfrm>
            <a:off x="455362" y="1724179"/>
            <a:ext cx="914400" cy="1632830"/>
          </a:xfrm>
          <a:prstGeom prst="curved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7" name="Arrow: Curved Left 6">
            <a:extLst>
              <a:ext uri="{FF2B5EF4-FFF2-40B4-BE49-F238E27FC236}">
                <a16:creationId xmlns:a16="http://schemas.microsoft.com/office/drawing/2014/main" id="{524634C0-0759-42F5-8956-FB78585DE822}"/>
              </a:ext>
            </a:extLst>
          </p:cNvPr>
          <p:cNvSpPr/>
          <p:nvPr/>
        </p:nvSpPr>
        <p:spPr bwMode="auto">
          <a:xfrm>
            <a:off x="3908873" y="4181583"/>
            <a:ext cx="762000" cy="1709030"/>
          </a:xfrm>
          <a:prstGeom prst="curvedLef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8" name="Arrow: Left-Right 7">
            <a:extLst>
              <a:ext uri="{FF2B5EF4-FFF2-40B4-BE49-F238E27FC236}">
                <a16:creationId xmlns:a16="http://schemas.microsoft.com/office/drawing/2014/main" id="{BBB6D7A8-5D8D-4D76-9D53-F3E56E760750}"/>
              </a:ext>
            </a:extLst>
          </p:cNvPr>
          <p:cNvSpPr/>
          <p:nvPr/>
        </p:nvSpPr>
        <p:spPr bwMode="auto">
          <a:xfrm>
            <a:off x="3880028" y="3250325"/>
            <a:ext cx="1453974" cy="556733"/>
          </a:xfrm>
          <a:prstGeom prst="left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9" name="Thought Bubble: Cloud 8">
            <a:extLst>
              <a:ext uri="{FF2B5EF4-FFF2-40B4-BE49-F238E27FC236}">
                <a16:creationId xmlns:a16="http://schemas.microsoft.com/office/drawing/2014/main" id="{7478564F-C4DE-4799-897D-F444053F7B7E}"/>
              </a:ext>
            </a:extLst>
          </p:cNvPr>
          <p:cNvSpPr/>
          <p:nvPr/>
        </p:nvSpPr>
        <p:spPr bwMode="auto">
          <a:xfrm>
            <a:off x="2541979" y="2169642"/>
            <a:ext cx="2952008" cy="1027635"/>
          </a:xfrm>
          <a:prstGeom prst="cloudCallou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Must compute InclLen element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3A03796-D80D-42D0-AC4C-C71F61C37D09}"/>
              </a:ext>
            </a:extLst>
          </p:cNvPr>
          <p:cNvSpPr/>
          <p:nvPr/>
        </p:nvSpPr>
        <p:spPr>
          <a:xfrm>
            <a:off x="5364910" y="5115518"/>
            <a:ext cx="2860654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900" b="1" dirty="0">
                <a:solidFill>
                  <a:srgbClr val="0070C0"/>
                </a:solidFill>
                <a:latin typeface="Noto Mono" panose="020B0609030804020204" pitchFamily="49" charset="0"/>
              </a:rPr>
              <a:t>dfdl:outputValueCalc</a:t>
            </a:r>
            <a:r>
              <a:rPr lang="en-US" altLang="en-US" sz="900" b="1" dirty="0">
                <a:latin typeface="Noto Mono" panose="020B0609030804020204" pitchFamily="49" charset="0"/>
              </a:rPr>
              <a:t>="{ 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900" b="1" dirty="0">
                <a:latin typeface="Noto Mono" panose="020B0609030804020204" pitchFamily="49" charset="0"/>
              </a:rPr>
              <a:t>            if (dfdl:valueLength(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600" b="1" dirty="0">
                <a:latin typeface="Noto Mono" panose="020B0609030804020204" pitchFamily="49" charset="0"/>
              </a:rPr>
              <a:t>                      ../../pcap:LinkLayer/pcap:Ethernet, 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600" b="1" dirty="0">
                <a:latin typeface="Noto Mono" panose="020B0609030804020204" pitchFamily="49" charset="0"/>
              </a:rPr>
              <a:t>                      'bytes') le 60) then 60 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600" b="1" dirty="0">
                <a:latin typeface="Noto Mono" panose="020B0609030804020204" pitchFamily="49" charset="0"/>
              </a:rPr>
              <a:t>            else 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600" b="1" dirty="0">
                <a:latin typeface="Noto Mono" panose="020B0609030804020204" pitchFamily="49" charset="0"/>
              </a:rPr>
              <a:t>               dfdl:valueLength(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600" b="1" dirty="0">
                <a:latin typeface="Noto Mono" panose="020B0609030804020204" pitchFamily="49" charset="0"/>
              </a:rPr>
              <a:t>                      ../../pcap:LinkLayer/pcap:Ethernet,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600" b="1" dirty="0">
                <a:latin typeface="Noto Mono" panose="020B0609030804020204" pitchFamily="49" charset="0"/>
              </a:rPr>
              <a:t>                      'bytes') }"</a:t>
            </a:r>
          </a:p>
        </p:txBody>
      </p:sp>
      <p:sp>
        <p:nvSpPr>
          <p:cNvPr id="37" name="Thought Bubble: Cloud 36">
            <a:extLst>
              <a:ext uri="{FF2B5EF4-FFF2-40B4-BE49-F238E27FC236}">
                <a16:creationId xmlns:a16="http://schemas.microsoft.com/office/drawing/2014/main" id="{9A5C17D6-FC12-4058-AF9F-46744B77D2D6}"/>
              </a:ext>
            </a:extLst>
          </p:cNvPr>
          <p:cNvSpPr/>
          <p:nvPr/>
        </p:nvSpPr>
        <p:spPr bwMode="auto">
          <a:xfrm>
            <a:off x="2484123" y="3931304"/>
            <a:ext cx="3978125" cy="1419886"/>
          </a:xfrm>
          <a:prstGeom prst="cloudCallout">
            <a:avLst>
              <a:gd name="adj1" fmla="val -24894"/>
              <a:gd name="adj2" fmla="val -93000"/>
            </a:avLst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But I cannot because packet/linklayer/ethernet doesn't exist yet.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2487CBB-22AA-4FB5-8086-94B3173E1444}"/>
              </a:ext>
            </a:extLst>
          </p:cNvPr>
          <p:cNvSpPr/>
          <p:nvPr/>
        </p:nvSpPr>
        <p:spPr bwMode="auto">
          <a:xfrm>
            <a:off x="6789271" y="2169642"/>
            <a:ext cx="914400" cy="290682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packet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3E8E01D-9D63-49A0-8F50-11423F380D79}"/>
              </a:ext>
            </a:extLst>
          </p:cNvPr>
          <p:cNvSpPr/>
          <p:nvPr/>
        </p:nvSpPr>
        <p:spPr bwMode="auto">
          <a:xfrm>
            <a:off x="6601018" y="2683459"/>
            <a:ext cx="1290905" cy="290682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200" b="0" i="0" u="none" strike="noStrike" cap="none" normalizeH="0" baseline="0" dirty="0" err="1">
                <a:ln>
                  <a:noFill/>
                </a:ln>
                <a:effectLst/>
                <a:latin typeface="Noto Sans" panose="020B0502040504020204" pitchFamily="34" charset="0"/>
              </a:rPr>
              <a:t>packetheader</a:t>
            </a:r>
            <a:endParaRPr kumimoji="0" lang="en-US" sz="12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4D9F744-62E8-4CFB-A56F-3A369DE0AE3B}"/>
              </a:ext>
            </a:extLst>
          </p:cNvPr>
          <p:cNvSpPr/>
          <p:nvPr/>
        </p:nvSpPr>
        <p:spPr bwMode="auto">
          <a:xfrm>
            <a:off x="6190999" y="3066327"/>
            <a:ext cx="930858" cy="290682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seconds</a:t>
            </a:r>
          </a:p>
        </p:txBody>
      </p: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BF4C600E-1F65-49ED-9C0D-99109E07331E}"/>
              </a:ext>
            </a:extLst>
          </p:cNvPr>
          <p:cNvCxnSpPr>
            <a:stCxn id="35" idx="2"/>
            <a:endCxn id="36" idx="0"/>
          </p:cNvCxnSpPr>
          <p:nvPr/>
        </p:nvCxnSpPr>
        <p:spPr bwMode="auto">
          <a:xfrm rot="5400000">
            <a:off x="7134904" y="2571891"/>
            <a:ext cx="223135" cy="12700"/>
          </a:xfrm>
          <a:prstGeom prst="bentConnector3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75D6FD60-B698-43F6-9191-2210A7FA4EF1}"/>
              </a:ext>
            </a:extLst>
          </p:cNvPr>
          <p:cNvCxnSpPr>
            <a:cxnSpLocks/>
            <a:stCxn id="36" idx="2"/>
            <a:endCxn id="38" idx="0"/>
          </p:cNvCxnSpPr>
          <p:nvPr/>
        </p:nvCxnSpPr>
        <p:spPr bwMode="auto">
          <a:xfrm rot="5400000">
            <a:off x="6905357" y="2725213"/>
            <a:ext cx="92186" cy="590043"/>
          </a:xfrm>
          <a:prstGeom prst="bentConnector3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5ACA075B-0E1C-42D7-8799-DE6D6F539A46}"/>
              </a:ext>
            </a:extLst>
          </p:cNvPr>
          <p:cNvSpPr/>
          <p:nvPr/>
        </p:nvSpPr>
        <p:spPr bwMode="auto">
          <a:xfrm>
            <a:off x="6305945" y="3481255"/>
            <a:ext cx="930858" cy="290682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200" b="0" i="0" u="none" strike="noStrike" cap="none" normalizeH="0" baseline="0" dirty="0" err="1">
                <a:ln>
                  <a:noFill/>
                </a:ln>
                <a:effectLst/>
                <a:latin typeface="Noto Sans" panose="020B0502040504020204" pitchFamily="34" charset="0"/>
              </a:rPr>
              <a:t>useconds</a:t>
            </a:r>
            <a:endParaRPr kumimoji="0" lang="en-US" sz="12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E44D5DB-58E1-4B8E-81CD-E2ED2850D64D}"/>
              </a:ext>
            </a:extLst>
          </p:cNvPr>
          <p:cNvSpPr/>
          <p:nvPr/>
        </p:nvSpPr>
        <p:spPr bwMode="auto">
          <a:xfrm>
            <a:off x="6854778" y="3835316"/>
            <a:ext cx="930858" cy="290682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200" b="0" i="0" u="none" strike="noStrike" cap="none" normalizeH="0" baseline="0" dirty="0" err="1">
                <a:ln>
                  <a:noFill/>
                </a:ln>
                <a:effectLst/>
                <a:latin typeface="Noto Sans" panose="020B0502040504020204" pitchFamily="34" charset="0"/>
              </a:rPr>
              <a:t>InclLen</a:t>
            </a:r>
            <a:endParaRPr kumimoji="0" lang="en-US" sz="12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F679E591-3350-4849-94FE-147901C74F3D}"/>
              </a:ext>
            </a:extLst>
          </p:cNvPr>
          <p:cNvCxnSpPr>
            <a:stCxn id="36" idx="2"/>
            <a:endCxn id="44" idx="0"/>
          </p:cNvCxnSpPr>
          <p:nvPr/>
        </p:nvCxnSpPr>
        <p:spPr bwMode="auto">
          <a:xfrm rot="5400000">
            <a:off x="6755366" y="2990150"/>
            <a:ext cx="507114" cy="475097"/>
          </a:xfrm>
          <a:prstGeom prst="bentConnector3">
            <a:avLst>
              <a:gd name="adj1" fmla="val 82267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17170123-A83F-4233-B319-6C59929413A8}"/>
              </a:ext>
            </a:extLst>
          </p:cNvPr>
          <p:cNvCxnSpPr>
            <a:stCxn id="36" idx="2"/>
            <a:endCxn id="45" idx="0"/>
          </p:cNvCxnSpPr>
          <p:nvPr/>
        </p:nvCxnSpPr>
        <p:spPr bwMode="auto">
          <a:xfrm rot="16200000" flipH="1">
            <a:off x="6852752" y="3367860"/>
            <a:ext cx="861175" cy="73736"/>
          </a:xfrm>
          <a:prstGeom prst="bentConnector3">
            <a:avLst>
              <a:gd name="adj1" fmla="val 5292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6595134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F2ED81-758C-469C-835D-16EA338E9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Suspensions and Double Buffering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034B9E8-BAA3-43FE-B28D-8113148E47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Must suspend outputValueCalc computation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Suspension object - like a co-routine object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Blocked until packet/linklayer/ethernet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Event arrives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Added to </a:t>
            </a:r>
            <a:r>
              <a:rPr lang="en-US" dirty="0" err="1"/>
              <a:t>Infoset</a:t>
            </a:r>
            <a:r>
              <a:rPr lang="en-US" dirty="0"/>
              <a:t> tree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All its sub-events/elements arrive and are added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And... all of it is unparsed to determine the length of its representation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E9941B6-65B9-49C8-987D-966AC1B94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(C) 2018 Tresys Technology</a:t>
            </a:r>
          </a:p>
        </p:txBody>
      </p:sp>
    </p:spTree>
    <p:extLst>
      <p:ext uri="{BB962C8B-B14F-4D97-AF65-F5344CB8AC3E}">
        <p14:creationId xmlns:p14="http://schemas.microsoft.com/office/powerpoint/2010/main" val="3803841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>
            <a:extLst>
              <a:ext uri="{FF2B5EF4-FFF2-40B4-BE49-F238E27FC236}">
                <a16:creationId xmlns:a16="http://schemas.microsoft.com/office/drawing/2014/main" id="{884365BC-074E-4049-AA6E-4068CF5F4FF5}"/>
              </a:ext>
            </a:extLst>
          </p:cNvPr>
          <p:cNvSpPr txBox="1"/>
          <p:nvPr/>
        </p:nvSpPr>
        <p:spPr>
          <a:xfrm>
            <a:off x="2483874" y="5567736"/>
            <a:ext cx="1209945" cy="3499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latin typeface="Noto Mono" panose="020B0609030804020204" pitchFamily="49" charset="0"/>
              <a:ea typeface="Noto Mono" panose="020B0609030804020204" pitchFamily="49" charset="0"/>
              <a:cs typeface="Noto Mono" panose="020B0609030804020204" pitchFamily="49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0C52555A-E64B-469D-B99B-4743136E1B97}"/>
              </a:ext>
            </a:extLst>
          </p:cNvPr>
          <p:cNvSpPr/>
          <p:nvPr/>
        </p:nvSpPr>
        <p:spPr bwMode="auto">
          <a:xfrm>
            <a:off x="6385166" y="4027292"/>
            <a:ext cx="930858" cy="290682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200" b="0" i="0" u="none" strike="noStrike" cap="none" normalizeH="0" baseline="0" dirty="0" err="1">
                <a:ln>
                  <a:noFill/>
                </a:ln>
                <a:effectLst/>
                <a:latin typeface="Noto Sans" panose="020B0502040504020204" pitchFamily="34" charset="0"/>
              </a:rPr>
              <a:t>InclLen</a:t>
            </a:r>
            <a:endParaRPr kumimoji="0" lang="en-US" sz="12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PCAP Streaming Unparsing Illustration</a:t>
            </a:r>
          </a:p>
        </p:txBody>
      </p:sp>
      <p:sp>
        <p:nvSpPr>
          <p:cNvPr id="12" name="Right Arrow 11"/>
          <p:cNvSpPr/>
          <p:nvPr/>
        </p:nvSpPr>
        <p:spPr>
          <a:xfrm rot="10800000">
            <a:off x="4248834" y="1678168"/>
            <a:ext cx="367372" cy="304636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en-US" sz="8800" dirty="0">
              <a:solidFill>
                <a:schemeClr val="tx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1206" y="1206086"/>
            <a:ext cx="4767021" cy="37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>
                <a:solidFill>
                  <a:schemeClr val="tx2"/>
                </a:solidFill>
                <a:latin typeface="Noto Sans" panose="020B0502040504020204" pitchFamily="34" charset="0"/>
              </a:rPr>
              <a:t>Infoset</a:t>
            </a:r>
            <a:r>
              <a:rPr lang="en-US" sz="2000" i="1" dirty="0">
                <a:solidFill>
                  <a:schemeClr val="tx2"/>
                </a:solidFill>
                <a:latin typeface="Noto Sans" panose="020B0502040504020204" pitchFamily="34" charset="0"/>
              </a:rPr>
              <a:t> events arriving (from right)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F942D2-0A0D-475D-90D2-E153352AB19A}"/>
              </a:ext>
            </a:extLst>
          </p:cNvPr>
          <p:cNvSpPr txBox="1"/>
          <p:nvPr/>
        </p:nvSpPr>
        <p:spPr>
          <a:xfrm>
            <a:off x="1076055" y="5561911"/>
            <a:ext cx="1209945" cy="349968"/>
          </a:xfrm>
          <a:prstGeom prst="rect">
            <a:avLst/>
          </a:prstGeom>
          <a:solidFill>
            <a:srgbClr val="FFCC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latin typeface="Noto Mono" panose="020B0609030804020204" pitchFamily="49" charset="0"/>
              <a:ea typeface="Noto Mono" panose="020B0609030804020204" pitchFamily="49" charset="0"/>
              <a:cs typeface="Noto Mono" panose="020B0609030804020204" pitchFamily="49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7FB540E-0638-43E2-A531-242A2ECF3FE8}"/>
              </a:ext>
            </a:extLst>
          </p:cNvPr>
          <p:cNvSpPr txBox="1"/>
          <p:nvPr/>
        </p:nvSpPr>
        <p:spPr>
          <a:xfrm>
            <a:off x="1369762" y="1647472"/>
            <a:ext cx="2954655" cy="378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Noto Mono" panose="020B0609030804020204" pitchFamily="49" charset="0"/>
                <a:ea typeface="Noto Mono" panose="020B0609030804020204" pitchFamily="49" charset="0"/>
                <a:cs typeface="Noto Mono" panose="020B0609030804020204" pitchFamily="49" charset="0"/>
              </a:rPr>
              <a:t>&lt;/</a:t>
            </a:r>
            <a:r>
              <a:rPr lang="en-US" sz="2000" b="1" dirty="0" err="1">
                <a:latin typeface="Noto Mono" panose="020B0609030804020204" pitchFamily="49" charset="0"/>
                <a:ea typeface="Noto Mono" panose="020B0609030804020204" pitchFamily="49" charset="0"/>
                <a:cs typeface="Noto Mono" panose="020B0609030804020204" pitchFamily="49" charset="0"/>
              </a:rPr>
              <a:t>packetheader</a:t>
            </a:r>
            <a:r>
              <a:rPr lang="en-US" sz="2000" b="1" dirty="0">
                <a:latin typeface="Noto Mono" panose="020B0609030804020204" pitchFamily="49" charset="0"/>
                <a:ea typeface="Noto Mono" panose="020B0609030804020204" pitchFamily="49" charset="0"/>
                <a:cs typeface="Noto Mono" panose="020B0609030804020204" pitchFamily="49" charset="0"/>
              </a:rPr>
              <a:t>&gt;...</a:t>
            </a:r>
          </a:p>
        </p:txBody>
      </p:sp>
      <p:sp>
        <p:nvSpPr>
          <p:cNvPr id="20" name="Right Arrow 11">
            <a:extLst>
              <a:ext uri="{FF2B5EF4-FFF2-40B4-BE49-F238E27FC236}">
                <a16:creationId xmlns:a16="http://schemas.microsoft.com/office/drawing/2014/main" id="{3C7201FF-FA2C-42BB-B7EE-9AE814393CFD}"/>
              </a:ext>
            </a:extLst>
          </p:cNvPr>
          <p:cNvSpPr/>
          <p:nvPr/>
        </p:nvSpPr>
        <p:spPr>
          <a:xfrm rot="10800000">
            <a:off x="380548" y="5551929"/>
            <a:ext cx="597776" cy="304636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en-US" sz="8800" dirty="0">
              <a:solidFill>
                <a:schemeClr val="tx2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94DE260-6030-4EB1-B259-7DAB7CCAC4EB}"/>
              </a:ext>
            </a:extLst>
          </p:cNvPr>
          <p:cNvSpPr txBox="1"/>
          <p:nvPr/>
        </p:nvSpPr>
        <p:spPr>
          <a:xfrm>
            <a:off x="281902" y="5138030"/>
            <a:ext cx="4767021" cy="37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tx2"/>
                </a:solidFill>
                <a:latin typeface="Noto Sans" panose="020B0502040504020204" pitchFamily="34" charset="0"/>
              </a:rPr>
              <a:t>Unparsed data output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539DE0E-2764-4B17-B3DA-51A0FAC2967F}"/>
              </a:ext>
            </a:extLst>
          </p:cNvPr>
          <p:cNvSpPr/>
          <p:nvPr/>
        </p:nvSpPr>
        <p:spPr bwMode="auto">
          <a:xfrm>
            <a:off x="1379538" y="2899808"/>
            <a:ext cx="2430462" cy="162819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unparser</a:t>
            </a:r>
          </a:p>
        </p:txBody>
      </p:sp>
      <p:sp>
        <p:nvSpPr>
          <p:cNvPr id="6" name="Arrow: Curved Right 5">
            <a:extLst>
              <a:ext uri="{FF2B5EF4-FFF2-40B4-BE49-F238E27FC236}">
                <a16:creationId xmlns:a16="http://schemas.microsoft.com/office/drawing/2014/main" id="{62114E37-C615-4D36-801C-0801DFF27414}"/>
              </a:ext>
            </a:extLst>
          </p:cNvPr>
          <p:cNvSpPr/>
          <p:nvPr/>
        </p:nvSpPr>
        <p:spPr bwMode="auto">
          <a:xfrm>
            <a:off x="455362" y="1724179"/>
            <a:ext cx="914400" cy="1632830"/>
          </a:xfrm>
          <a:prstGeom prst="curved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7" name="Arrow: Curved Left 6">
            <a:extLst>
              <a:ext uri="{FF2B5EF4-FFF2-40B4-BE49-F238E27FC236}">
                <a16:creationId xmlns:a16="http://schemas.microsoft.com/office/drawing/2014/main" id="{524634C0-0759-42F5-8956-FB78585DE822}"/>
              </a:ext>
            </a:extLst>
          </p:cNvPr>
          <p:cNvSpPr/>
          <p:nvPr/>
        </p:nvSpPr>
        <p:spPr bwMode="auto">
          <a:xfrm>
            <a:off x="3714917" y="4137457"/>
            <a:ext cx="762000" cy="1709030"/>
          </a:xfrm>
          <a:prstGeom prst="curvedLef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8" name="Arrow: Left-Right 7">
            <a:extLst>
              <a:ext uri="{FF2B5EF4-FFF2-40B4-BE49-F238E27FC236}">
                <a16:creationId xmlns:a16="http://schemas.microsoft.com/office/drawing/2014/main" id="{BBB6D7A8-5D8D-4D76-9D53-F3E56E760750}"/>
              </a:ext>
            </a:extLst>
          </p:cNvPr>
          <p:cNvSpPr/>
          <p:nvPr/>
        </p:nvSpPr>
        <p:spPr bwMode="auto">
          <a:xfrm>
            <a:off x="3880028" y="3250325"/>
            <a:ext cx="1453974" cy="556733"/>
          </a:xfrm>
          <a:prstGeom prst="left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3A03796-D80D-42D0-AC4C-C71F61C37D09}"/>
              </a:ext>
            </a:extLst>
          </p:cNvPr>
          <p:cNvSpPr/>
          <p:nvPr/>
        </p:nvSpPr>
        <p:spPr>
          <a:xfrm>
            <a:off x="5364910" y="5115518"/>
            <a:ext cx="2860654" cy="1461939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900" b="1" dirty="0">
                <a:solidFill>
                  <a:srgbClr val="0070C0"/>
                </a:solidFill>
                <a:latin typeface="Noto Mono" panose="020B0609030804020204" pitchFamily="49" charset="0"/>
              </a:rPr>
              <a:t>dfdl:outputValueCalc</a:t>
            </a:r>
            <a:r>
              <a:rPr lang="en-US" altLang="en-US" sz="900" b="1" dirty="0">
                <a:latin typeface="Noto Mono" panose="020B0609030804020204" pitchFamily="49" charset="0"/>
              </a:rPr>
              <a:t>="{ 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900" b="1" dirty="0">
                <a:latin typeface="Noto Mono" panose="020B0609030804020204" pitchFamily="49" charset="0"/>
              </a:rPr>
              <a:t>            if (dfdl:valueLength(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600" b="1" dirty="0">
                <a:latin typeface="Noto Mono" panose="020B0609030804020204" pitchFamily="49" charset="0"/>
              </a:rPr>
              <a:t>                      ../../pcap:LinkLayer/pcap:Ethernet, 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600" b="1" dirty="0">
                <a:latin typeface="Noto Mono" panose="020B0609030804020204" pitchFamily="49" charset="0"/>
              </a:rPr>
              <a:t>                      'bytes') le 60) then 60 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600" b="1" dirty="0">
                <a:latin typeface="Noto Mono" panose="020B0609030804020204" pitchFamily="49" charset="0"/>
              </a:rPr>
              <a:t>            else 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600" b="1" dirty="0">
                <a:latin typeface="Noto Mono" panose="020B0609030804020204" pitchFamily="49" charset="0"/>
              </a:rPr>
              <a:t>               dfdl:valueLength(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600" b="1" dirty="0">
                <a:latin typeface="Noto Mono" panose="020B0609030804020204" pitchFamily="49" charset="0"/>
              </a:rPr>
              <a:t>                      ../../pcap:LinkLayer/pcap:Ethernet,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</a:pPr>
            <a:r>
              <a:rPr lang="en-US" altLang="en-US" sz="600" b="1" dirty="0">
                <a:latin typeface="Noto Mono" panose="020B0609030804020204" pitchFamily="49" charset="0"/>
              </a:rPr>
              <a:t>                      'bytes') }"</a:t>
            </a:r>
          </a:p>
        </p:txBody>
      </p:sp>
      <p:sp>
        <p:nvSpPr>
          <p:cNvPr id="37" name="Thought Bubble: Cloud 36">
            <a:extLst>
              <a:ext uri="{FF2B5EF4-FFF2-40B4-BE49-F238E27FC236}">
                <a16:creationId xmlns:a16="http://schemas.microsoft.com/office/drawing/2014/main" id="{9A5C17D6-FC12-4058-AF9F-46744B77D2D6}"/>
              </a:ext>
            </a:extLst>
          </p:cNvPr>
          <p:cNvSpPr/>
          <p:nvPr/>
        </p:nvSpPr>
        <p:spPr bwMode="auto">
          <a:xfrm>
            <a:off x="2037858" y="1905370"/>
            <a:ext cx="3978125" cy="1419886"/>
          </a:xfrm>
          <a:prstGeom prst="cloudCallout">
            <a:avLst>
              <a:gd name="adj1" fmla="val -29357"/>
              <a:gd name="adj2" fmla="val 62684"/>
            </a:avLst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Suspend calculation</a:t>
            </a:r>
          </a:p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lang="en-US" sz="1600" dirty="0">
                <a:latin typeface="Noto Sans" panose="020B0502040504020204" pitchFamily="34" charset="0"/>
              </a:rPr>
              <a:t>begin double-buffering</a:t>
            </a:r>
            <a:endParaRPr kumimoji="0" lang="en-US" sz="16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F0A2A042-2057-4615-81AA-5F614933E9CE}"/>
              </a:ext>
            </a:extLst>
          </p:cNvPr>
          <p:cNvSpPr/>
          <p:nvPr/>
        </p:nvSpPr>
        <p:spPr bwMode="auto">
          <a:xfrm rot="4760247">
            <a:off x="4682910" y="2661224"/>
            <a:ext cx="48649" cy="5053864"/>
          </a:xfrm>
          <a:prstGeom prst="down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39" name="Arrow: Down 38">
            <a:extLst>
              <a:ext uri="{FF2B5EF4-FFF2-40B4-BE49-F238E27FC236}">
                <a16:creationId xmlns:a16="http://schemas.microsoft.com/office/drawing/2014/main" id="{D330A857-3CA6-498E-BCDB-FD606C928DFE}"/>
              </a:ext>
            </a:extLst>
          </p:cNvPr>
          <p:cNvSpPr/>
          <p:nvPr/>
        </p:nvSpPr>
        <p:spPr bwMode="auto">
          <a:xfrm rot="657646">
            <a:off x="7150222" y="4656657"/>
            <a:ext cx="122259" cy="554457"/>
          </a:xfrm>
          <a:prstGeom prst="down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35" name="Arrow: Left-Right 34">
            <a:extLst>
              <a:ext uri="{FF2B5EF4-FFF2-40B4-BE49-F238E27FC236}">
                <a16:creationId xmlns:a16="http://schemas.microsoft.com/office/drawing/2014/main" id="{283D9713-57E4-49C5-97E6-44859362EDC6}"/>
              </a:ext>
            </a:extLst>
          </p:cNvPr>
          <p:cNvSpPr/>
          <p:nvPr/>
        </p:nvSpPr>
        <p:spPr bwMode="auto">
          <a:xfrm>
            <a:off x="2286000" y="5704247"/>
            <a:ext cx="196740" cy="104153"/>
          </a:xfrm>
          <a:prstGeom prst="left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44" name="Line Callout 2 (Accent Bar) 9">
            <a:extLst>
              <a:ext uri="{FF2B5EF4-FFF2-40B4-BE49-F238E27FC236}">
                <a16:creationId xmlns:a16="http://schemas.microsoft.com/office/drawing/2014/main" id="{09ACE9FC-F2D9-4FE2-81C9-5D8B1DF058BD}"/>
              </a:ext>
            </a:extLst>
          </p:cNvPr>
          <p:cNvSpPr/>
          <p:nvPr/>
        </p:nvSpPr>
        <p:spPr>
          <a:xfrm>
            <a:off x="2059873" y="6040855"/>
            <a:ext cx="683327" cy="400499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47130"/>
              <a:gd name="adj6" fmla="val -37746"/>
            </a:avLst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>
                <a:solidFill>
                  <a:schemeClr val="tx1"/>
                </a:solidFill>
              </a:rPr>
              <a:t>DIRECT Stream</a:t>
            </a:r>
          </a:p>
        </p:txBody>
      </p:sp>
      <p:sp>
        <p:nvSpPr>
          <p:cNvPr id="45" name="Line Callout 2 (Accent Bar) 9">
            <a:extLst>
              <a:ext uri="{FF2B5EF4-FFF2-40B4-BE49-F238E27FC236}">
                <a16:creationId xmlns:a16="http://schemas.microsoft.com/office/drawing/2014/main" id="{8C69E141-8534-4A4F-9F25-154BE5BE4DE8}"/>
              </a:ext>
            </a:extLst>
          </p:cNvPr>
          <p:cNvSpPr/>
          <p:nvPr/>
        </p:nvSpPr>
        <p:spPr>
          <a:xfrm>
            <a:off x="3195878" y="6051004"/>
            <a:ext cx="918922" cy="400499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47130"/>
              <a:gd name="adj6" fmla="val -37746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>
                <a:solidFill>
                  <a:schemeClr val="tx1"/>
                </a:solidFill>
              </a:rPr>
              <a:t>BUFFERED Stream</a:t>
            </a:r>
          </a:p>
        </p:txBody>
      </p:sp>
      <p:sp>
        <p:nvSpPr>
          <p:cNvPr id="46" name="Line Callout 2 (Accent Bar) 9">
            <a:extLst>
              <a:ext uri="{FF2B5EF4-FFF2-40B4-BE49-F238E27FC236}">
                <a16:creationId xmlns:a16="http://schemas.microsoft.com/office/drawing/2014/main" id="{5C7DA66C-88FC-44F3-87F3-28F75A76020E}"/>
              </a:ext>
            </a:extLst>
          </p:cNvPr>
          <p:cNvSpPr/>
          <p:nvPr/>
        </p:nvSpPr>
        <p:spPr>
          <a:xfrm flipH="1">
            <a:off x="7691882" y="3596704"/>
            <a:ext cx="1067364" cy="400499"/>
          </a:xfrm>
          <a:prstGeom prst="accentCallout2">
            <a:avLst>
              <a:gd name="adj1" fmla="val 71623"/>
              <a:gd name="adj2" fmla="val 107095"/>
              <a:gd name="adj3" fmla="val 143723"/>
              <a:gd name="adj4" fmla="val 116796"/>
              <a:gd name="adj5" fmla="val 265371"/>
              <a:gd name="adj6" fmla="val 140346"/>
            </a:avLst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>
                <a:solidFill>
                  <a:schemeClr val="tx1"/>
                </a:solidFill>
              </a:rPr>
              <a:t>Suspension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E71E4F9-A222-4D53-90C0-385421A99D91}"/>
              </a:ext>
            </a:extLst>
          </p:cNvPr>
          <p:cNvSpPr/>
          <p:nvPr/>
        </p:nvSpPr>
        <p:spPr bwMode="auto">
          <a:xfrm>
            <a:off x="6319658" y="2410191"/>
            <a:ext cx="914400" cy="290682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packet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25092EE-50BC-44DB-96E6-2DFE3E5665E2}"/>
              </a:ext>
            </a:extLst>
          </p:cNvPr>
          <p:cNvSpPr/>
          <p:nvPr/>
        </p:nvSpPr>
        <p:spPr bwMode="auto">
          <a:xfrm>
            <a:off x="6131406" y="2875435"/>
            <a:ext cx="1290905" cy="290682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200" b="0" i="0" u="none" strike="noStrike" cap="none" normalizeH="0" baseline="0" dirty="0" err="1">
                <a:ln>
                  <a:noFill/>
                </a:ln>
                <a:effectLst/>
                <a:latin typeface="Noto Sans" panose="020B0502040504020204" pitchFamily="34" charset="0"/>
              </a:rPr>
              <a:t>packetheader</a:t>
            </a:r>
            <a:endParaRPr kumimoji="0" lang="en-US" sz="12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032ED08-7112-4833-BDB8-80627302A2A7}"/>
              </a:ext>
            </a:extLst>
          </p:cNvPr>
          <p:cNvSpPr/>
          <p:nvPr/>
        </p:nvSpPr>
        <p:spPr bwMode="auto">
          <a:xfrm>
            <a:off x="5721387" y="3258303"/>
            <a:ext cx="930858" cy="290682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seconds</a:t>
            </a:r>
          </a:p>
        </p:txBody>
      </p: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0D3D3069-DF46-4FA4-8115-F0637154E8AD}"/>
              </a:ext>
            </a:extLst>
          </p:cNvPr>
          <p:cNvCxnSpPr>
            <a:stCxn id="47" idx="2"/>
            <a:endCxn id="48" idx="0"/>
          </p:cNvCxnSpPr>
          <p:nvPr/>
        </p:nvCxnSpPr>
        <p:spPr bwMode="auto">
          <a:xfrm rot="16200000" flipH="1">
            <a:off x="6689577" y="2788153"/>
            <a:ext cx="174562" cy="1"/>
          </a:xfrm>
          <a:prstGeom prst="bentConnector3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Connector: Elbow 50">
            <a:extLst>
              <a:ext uri="{FF2B5EF4-FFF2-40B4-BE49-F238E27FC236}">
                <a16:creationId xmlns:a16="http://schemas.microsoft.com/office/drawing/2014/main" id="{87D55157-E462-4DAD-93DC-911103927DD1}"/>
              </a:ext>
            </a:extLst>
          </p:cNvPr>
          <p:cNvCxnSpPr>
            <a:cxnSpLocks/>
            <a:stCxn id="48" idx="2"/>
            <a:endCxn id="49" idx="0"/>
          </p:cNvCxnSpPr>
          <p:nvPr/>
        </p:nvCxnSpPr>
        <p:spPr bwMode="auto">
          <a:xfrm rot="5400000">
            <a:off x="6435745" y="2917189"/>
            <a:ext cx="92186" cy="590043"/>
          </a:xfrm>
          <a:prstGeom prst="bentConnector3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B55A8615-3760-4CD3-AAC3-66551D3E254D}"/>
              </a:ext>
            </a:extLst>
          </p:cNvPr>
          <p:cNvSpPr/>
          <p:nvPr/>
        </p:nvSpPr>
        <p:spPr bwMode="auto">
          <a:xfrm>
            <a:off x="5836333" y="3673231"/>
            <a:ext cx="930858" cy="290682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200" b="0" i="0" u="none" strike="noStrike" cap="none" normalizeH="0" baseline="0" dirty="0" err="1">
                <a:ln>
                  <a:noFill/>
                </a:ln>
                <a:effectLst/>
                <a:latin typeface="Noto Sans" panose="020B0502040504020204" pitchFamily="34" charset="0"/>
              </a:rPr>
              <a:t>useconds</a:t>
            </a:r>
            <a:endParaRPr kumimoji="0" lang="en-US" sz="12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834A4BC3-A946-4DDE-8F31-FD60F13C21D5}"/>
              </a:ext>
            </a:extLst>
          </p:cNvPr>
          <p:cNvCxnSpPr>
            <a:stCxn id="48" idx="2"/>
            <a:endCxn id="52" idx="0"/>
          </p:cNvCxnSpPr>
          <p:nvPr/>
        </p:nvCxnSpPr>
        <p:spPr bwMode="auto">
          <a:xfrm rot="5400000">
            <a:off x="6285754" y="3182126"/>
            <a:ext cx="507114" cy="475097"/>
          </a:xfrm>
          <a:prstGeom prst="bentConnector3">
            <a:avLst>
              <a:gd name="adj1" fmla="val 82267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" name="Connector: Elbow 54">
            <a:extLst>
              <a:ext uri="{FF2B5EF4-FFF2-40B4-BE49-F238E27FC236}">
                <a16:creationId xmlns:a16="http://schemas.microsoft.com/office/drawing/2014/main" id="{B078CFBB-9484-4EBA-8644-422C60D06AC8}"/>
              </a:ext>
            </a:extLst>
          </p:cNvPr>
          <p:cNvCxnSpPr>
            <a:stCxn id="48" idx="2"/>
            <a:endCxn id="53" idx="0"/>
          </p:cNvCxnSpPr>
          <p:nvPr/>
        </p:nvCxnSpPr>
        <p:spPr bwMode="auto">
          <a:xfrm rot="16200000" flipH="1">
            <a:off x="6383140" y="3559836"/>
            <a:ext cx="861175" cy="73736"/>
          </a:xfrm>
          <a:prstGeom prst="bentConnector3">
            <a:avLst>
              <a:gd name="adj1" fmla="val 5292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9EA729D0-086C-48C0-BEC5-0FE283AC0DCB}"/>
              </a:ext>
            </a:extLst>
          </p:cNvPr>
          <p:cNvSpPr/>
          <p:nvPr/>
        </p:nvSpPr>
        <p:spPr bwMode="auto">
          <a:xfrm>
            <a:off x="6976370" y="4146126"/>
            <a:ext cx="449195" cy="787180"/>
          </a:xfrm>
          <a:prstGeom prst="triangl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3573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PCAP Streaming Unparsing Illustration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F942D2-0A0D-475D-90D2-E153352AB19A}"/>
              </a:ext>
            </a:extLst>
          </p:cNvPr>
          <p:cNvSpPr txBox="1"/>
          <p:nvPr/>
        </p:nvSpPr>
        <p:spPr>
          <a:xfrm>
            <a:off x="1076055" y="5561911"/>
            <a:ext cx="1209945" cy="349968"/>
          </a:xfrm>
          <a:prstGeom prst="rect">
            <a:avLst/>
          </a:prstGeom>
          <a:solidFill>
            <a:srgbClr val="FFCC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latin typeface="Noto Mono" panose="020B0609030804020204" pitchFamily="49" charset="0"/>
              <a:ea typeface="Noto Mono" panose="020B0609030804020204" pitchFamily="49" charset="0"/>
              <a:cs typeface="Noto Mono" panose="020B0609030804020204" pitchFamily="49" charset="0"/>
            </a:endParaRPr>
          </a:p>
        </p:txBody>
      </p:sp>
      <p:sp>
        <p:nvSpPr>
          <p:cNvPr id="20" name="Right Arrow 11">
            <a:extLst>
              <a:ext uri="{FF2B5EF4-FFF2-40B4-BE49-F238E27FC236}">
                <a16:creationId xmlns:a16="http://schemas.microsoft.com/office/drawing/2014/main" id="{3C7201FF-FA2C-42BB-B7EE-9AE814393CFD}"/>
              </a:ext>
            </a:extLst>
          </p:cNvPr>
          <p:cNvSpPr/>
          <p:nvPr/>
        </p:nvSpPr>
        <p:spPr>
          <a:xfrm rot="10800000">
            <a:off x="380548" y="5551929"/>
            <a:ext cx="597776" cy="304636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en-US" sz="8800" dirty="0">
              <a:solidFill>
                <a:schemeClr val="tx2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539DE0E-2764-4B17-B3DA-51A0FAC2967F}"/>
              </a:ext>
            </a:extLst>
          </p:cNvPr>
          <p:cNvSpPr/>
          <p:nvPr/>
        </p:nvSpPr>
        <p:spPr bwMode="auto">
          <a:xfrm>
            <a:off x="1436452" y="2685401"/>
            <a:ext cx="1283346" cy="109899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unparser</a:t>
            </a:r>
          </a:p>
        </p:txBody>
      </p:sp>
      <p:sp>
        <p:nvSpPr>
          <p:cNvPr id="6" name="Arrow: Curved Right 5">
            <a:extLst>
              <a:ext uri="{FF2B5EF4-FFF2-40B4-BE49-F238E27FC236}">
                <a16:creationId xmlns:a16="http://schemas.microsoft.com/office/drawing/2014/main" id="{62114E37-C615-4D36-801C-0801DFF27414}"/>
              </a:ext>
            </a:extLst>
          </p:cNvPr>
          <p:cNvSpPr/>
          <p:nvPr/>
        </p:nvSpPr>
        <p:spPr bwMode="auto">
          <a:xfrm>
            <a:off x="455362" y="1724179"/>
            <a:ext cx="914400" cy="1632830"/>
          </a:xfrm>
          <a:prstGeom prst="curved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8" name="Arrow: Left-Right 7">
            <a:extLst>
              <a:ext uri="{FF2B5EF4-FFF2-40B4-BE49-F238E27FC236}">
                <a16:creationId xmlns:a16="http://schemas.microsoft.com/office/drawing/2014/main" id="{BBB6D7A8-5D8D-4D76-9D53-F3E56E760750}"/>
              </a:ext>
            </a:extLst>
          </p:cNvPr>
          <p:cNvSpPr/>
          <p:nvPr/>
        </p:nvSpPr>
        <p:spPr bwMode="auto">
          <a:xfrm>
            <a:off x="2768212" y="2823392"/>
            <a:ext cx="1453974" cy="556733"/>
          </a:xfrm>
          <a:prstGeom prst="left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84365BC-074E-4049-AA6E-4068CF5F4FF5}"/>
              </a:ext>
            </a:extLst>
          </p:cNvPr>
          <p:cNvSpPr txBox="1"/>
          <p:nvPr/>
        </p:nvSpPr>
        <p:spPr>
          <a:xfrm>
            <a:off x="2483874" y="5567736"/>
            <a:ext cx="2437942" cy="354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005056E014...</a:t>
            </a:r>
            <a:endParaRPr lang="en-US" dirty="0">
              <a:latin typeface="Noto Mono" panose="020B0609030804020204" pitchFamily="49" charset="0"/>
              <a:ea typeface="Noto Mono" panose="020B0609030804020204" pitchFamily="49" charset="0"/>
              <a:cs typeface="Noto Mono" panose="020B0609030804020204" pitchFamily="49" charset="0"/>
            </a:endParaRPr>
          </a:p>
        </p:txBody>
      </p:sp>
      <p:sp>
        <p:nvSpPr>
          <p:cNvPr id="35" name="Arrow: Left-Right 34">
            <a:extLst>
              <a:ext uri="{FF2B5EF4-FFF2-40B4-BE49-F238E27FC236}">
                <a16:creationId xmlns:a16="http://schemas.microsoft.com/office/drawing/2014/main" id="{283D9713-57E4-49C5-97E6-44859362EDC6}"/>
              </a:ext>
            </a:extLst>
          </p:cNvPr>
          <p:cNvSpPr/>
          <p:nvPr/>
        </p:nvSpPr>
        <p:spPr bwMode="auto">
          <a:xfrm>
            <a:off x="2286000" y="5704247"/>
            <a:ext cx="196740" cy="104153"/>
          </a:xfrm>
          <a:prstGeom prst="left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38" name="Right Arrow 11">
            <a:extLst>
              <a:ext uri="{FF2B5EF4-FFF2-40B4-BE49-F238E27FC236}">
                <a16:creationId xmlns:a16="http://schemas.microsoft.com/office/drawing/2014/main" id="{D3CEE391-DE25-400A-872E-B8C94236EF7A}"/>
              </a:ext>
            </a:extLst>
          </p:cNvPr>
          <p:cNvSpPr/>
          <p:nvPr/>
        </p:nvSpPr>
        <p:spPr>
          <a:xfrm rot="10800000">
            <a:off x="8776628" y="969228"/>
            <a:ext cx="367372" cy="304636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en-US" sz="8800" dirty="0">
              <a:solidFill>
                <a:schemeClr val="tx2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17B74A0-5A8C-4566-97BA-745CF8DCE9A9}"/>
              </a:ext>
            </a:extLst>
          </p:cNvPr>
          <p:cNvSpPr txBox="1"/>
          <p:nvPr/>
        </p:nvSpPr>
        <p:spPr>
          <a:xfrm>
            <a:off x="1359107" y="1628764"/>
            <a:ext cx="9725739" cy="3839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pcap:LinkLayer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pcap:Ethernet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MACDest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&gt;005056E01449&lt;/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MACDest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047B84E-4AD2-41D3-B4FE-6EEE6772FF73}"/>
              </a:ext>
            </a:extLst>
          </p:cNvPr>
          <p:cNvSpPr/>
          <p:nvPr/>
        </p:nvSpPr>
        <p:spPr bwMode="auto">
          <a:xfrm>
            <a:off x="4921816" y="3521226"/>
            <a:ext cx="641089" cy="175404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800" b="0" i="0" u="none" strike="noStrike" cap="none" normalizeH="0" baseline="0" dirty="0" err="1">
                <a:ln>
                  <a:noFill/>
                </a:ln>
                <a:effectLst/>
                <a:latin typeface="Noto Sans" panose="020B0502040504020204" pitchFamily="34" charset="0"/>
              </a:rPr>
              <a:t>InclLen</a:t>
            </a:r>
            <a:endParaRPr kumimoji="0" lang="en-US" sz="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AA07C48-ED77-4C15-BB4A-27B3B26BF5F7}"/>
              </a:ext>
            </a:extLst>
          </p:cNvPr>
          <p:cNvSpPr/>
          <p:nvPr/>
        </p:nvSpPr>
        <p:spPr bwMode="auto">
          <a:xfrm>
            <a:off x="4876701" y="2181062"/>
            <a:ext cx="629754" cy="175404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packet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E5B960B-91E9-43E9-87EF-B0BFF81EDFF0}"/>
              </a:ext>
            </a:extLst>
          </p:cNvPr>
          <p:cNvSpPr/>
          <p:nvPr/>
        </p:nvSpPr>
        <p:spPr bwMode="auto">
          <a:xfrm>
            <a:off x="4747049" y="2826171"/>
            <a:ext cx="889056" cy="175404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800" b="0" i="0" u="none" strike="noStrike" cap="none" normalizeH="0" baseline="0" dirty="0" err="1">
                <a:ln>
                  <a:noFill/>
                </a:ln>
                <a:effectLst/>
                <a:latin typeface="Noto Sans" panose="020B0502040504020204" pitchFamily="34" charset="0"/>
              </a:rPr>
              <a:t>packetheader</a:t>
            </a:r>
            <a:endParaRPr kumimoji="0" lang="en-US" sz="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C77318A-32DC-463F-8E0C-F74F5BE9B533}"/>
              </a:ext>
            </a:extLst>
          </p:cNvPr>
          <p:cNvSpPr/>
          <p:nvPr/>
        </p:nvSpPr>
        <p:spPr bwMode="auto">
          <a:xfrm>
            <a:off x="4464666" y="3057202"/>
            <a:ext cx="641089" cy="175404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seconds</a:t>
            </a:r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4632666C-D8E8-4823-B440-F79B48C42D78}"/>
              </a:ext>
            </a:extLst>
          </p:cNvPr>
          <p:cNvCxnSpPr>
            <a:stCxn id="36" idx="2"/>
            <a:endCxn id="37" idx="0"/>
          </p:cNvCxnSpPr>
          <p:nvPr/>
        </p:nvCxnSpPr>
        <p:spPr bwMode="auto">
          <a:xfrm rot="5400000">
            <a:off x="4956726" y="2591318"/>
            <a:ext cx="469705" cy="1"/>
          </a:xfrm>
          <a:prstGeom prst="bentConnector3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Connector: Elbow 44">
            <a:extLst>
              <a:ext uri="{FF2B5EF4-FFF2-40B4-BE49-F238E27FC236}">
                <a16:creationId xmlns:a16="http://schemas.microsoft.com/office/drawing/2014/main" id="{DDB63D35-43C6-4F55-AA23-6E3D24F4E623}"/>
              </a:ext>
            </a:extLst>
          </p:cNvPr>
          <p:cNvCxnSpPr>
            <a:cxnSpLocks/>
            <a:stCxn id="37" idx="2"/>
            <a:endCxn id="41" idx="0"/>
          </p:cNvCxnSpPr>
          <p:nvPr/>
        </p:nvCxnSpPr>
        <p:spPr bwMode="auto">
          <a:xfrm rot="5400000">
            <a:off x="4960581" y="2826205"/>
            <a:ext cx="55627" cy="406367"/>
          </a:xfrm>
          <a:prstGeom prst="bentConnector3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6803398D-45B2-40C0-850E-C23C7D2C868E}"/>
              </a:ext>
            </a:extLst>
          </p:cNvPr>
          <p:cNvSpPr/>
          <p:nvPr/>
        </p:nvSpPr>
        <p:spPr bwMode="auto">
          <a:xfrm>
            <a:off x="4543830" y="3307578"/>
            <a:ext cx="641089" cy="175404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800" b="0" i="0" u="none" strike="noStrike" cap="none" normalizeH="0" baseline="0" dirty="0" err="1">
                <a:ln>
                  <a:noFill/>
                </a:ln>
                <a:effectLst/>
                <a:latin typeface="Noto Sans" panose="020B0502040504020204" pitchFamily="34" charset="0"/>
              </a:rPr>
              <a:t>useconds</a:t>
            </a:r>
            <a:endParaRPr kumimoji="0" lang="en-US" sz="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3F4B83A6-A9AC-4BA0-A6A1-7CCD73A514FA}"/>
              </a:ext>
            </a:extLst>
          </p:cNvPr>
          <p:cNvCxnSpPr>
            <a:stCxn id="37" idx="2"/>
            <a:endCxn id="46" idx="0"/>
          </p:cNvCxnSpPr>
          <p:nvPr/>
        </p:nvCxnSpPr>
        <p:spPr bwMode="auto">
          <a:xfrm rot="5400000">
            <a:off x="4874975" y="2990975"/>
            <a:ext cx="306003" cy="327203"/>
          </a:xfrm>
          <a:prstGeom prst="bentConnector3">
            <a:avLst>
              <a:gd name="adj1" fmla="val 82267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28F0DB4C-40BA-4A26-AF52-54EE64C0E15E}"/>
              </a:ext>
            </a:extLst>
          </p:cNvPr>
          <p:cNvCxnSpPr>
            <a:stCxn id="37" idx="2"/>
            <a:endCxn id="34" idx="0"/>
          </p:cNvCxnSpPr>
          <p:nvPr/>
        </p:nvCxnSpPr>
        <p:spPr bwMode="auto">
          <a:xfrm rot="16200000" flipH="1">
            <a:off x="4957143" y="3236009"/>
            <a:ext cx="519651" cy="50783"/>
          </a:xfrm>
          <a:prstGeom prst="bentConnector3">
            <a:avLst>
              <a:gd name="adj1" fmla="val 5292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85" name="Group 84">
            <a:extLst>
              <a:ext uri="{FF2B5EF4-FFF2-40B4-BE49-F238E27FC236}">
                <a16:creationId xmlns:a16="http://schemas.microsoft.com/office/drawing/2014/main" id="{D0BF7BDC-E337-4428-BDA8-1865F9D73DFC}"/>
              </a:ext>
            </a:extLst>
          </p:cNvPr>
          <p:cNvGrpSpPr/>
          <p:nvPr/>
        </p:nvGrpSpPr>
        <p:grpSpPr>
          <a:xfrm>
            <a:off x="5718756" y="2823392"/>
            <a:ext cx="3099072" cy="1680917"/>
            <a:chOff x="6411697" y="2849861"/>
            <a:chExt cx="2136004" cy="1146633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AAF96F5D-2C94-4776-A25F-959726B20FB6}"/>
                </a:ext>
              </a:extLst>
            </p:cNvPr>
            <p:cNvSpPr/>
            <p:nvPr/>
          </p:nvSpPr>
          <p:spPr bwMode="auto">
            <a:xfrm>
              <a:off x="6876647" y="2849861"/>
              <a:ext cx="889056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1400" b="1" i="0" u="none" strike="noStrike" cap="none" normalizeH="0" baseline="0" dirty="0" err="1">
                  <a:ln>
                    <a:noFill/>
                  </a:ln>
                  <a:effectLst/>
                  <a:latin typeface="Noto Sans" panose="020B0502040504020204" pitchFamily="34" charset="0"/>
                </a:rPr>
                <a:t>linkLayer</a:t>
              </a:r>
              <a:endParaRPr kumimoji="0" lang="en-US" sz="1400" b="1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BBDF5738-88DD-4BC0-8645-39017BF6A9A9}"/>
                </a:ext>
              </a:extLst>
            </p:cNvPr>
            <p:cNvSpPr/>
            <p:nvPr/>
          </p:nvSpPr>
          <p:spPr bwMode="auto">
            <a:xfrm>
              <a:off x="6411697" y="3080892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Noto Sans" panose="020B0502040504020204" pitchFamily="34" charset="0"/>
                </a:rPr>
                <a:t>ethernet</a:t>
              </a:r>
            </a:p>
          </p:txBody>
        </p:sp>
        <p:cxnSp>
          <p:nvCxnSpPr>
            <p:cNvPr id="52" name="Connector: Elbow 51">
              <a:extLst>
                <a:ext uri="{FF2B5EF4-FFF2-40B4-BE49-F238E27FC236}">
                  <a16:creationId xmlns:a16="http://schemas.microsoft.com/office/drawing/2014/main" id="{D365B8D7-2BAA-4C9B-8708-594F13F6B4DC}"/>
                </a:ext>
              </a:extLst>
            </p:cNvPr>
            <p:cNvCxnSpPr>
              <a:cxnSpLocks/>
              <a:stCxn id="50" idx="2"/>
              <a:endCxn id="51" idx="0"/>
            </p:cNvCxnSpPr>
            <p:nvPr/>
          </p:nvCxnSpPr>
          <p:spPr bwMode="auto">
            <a:xfrm rot="5400000">
              <a:off x="6998896" y="2758612"/>
              <a:ext cx="55627" cy="588933"/>
            </a:xfrm>
            <a:prstGeom prst="bentConnector3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EE18AA0D-2E6F-4AEE-9831-945FC42C8570}"/>
                </a:ext>
              </a:extLst>
            </p:cNvPr>
            <p:cNvSpPr/>
            <p:nvPr/>
          </p:nvSpPr>
          <p:spPr bwMode="auto">
            <a:xfrm>
              <a:off x="6416994" y="3300935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 err="1">
                  <a:ln>
                    <a:noFill/>
                  </a:ln>
                  <a:effectLst/>
                  <a:latin typeface="Noto Sans" panose="020B0502040504020204" pitchFamily="34" charset="0"/>
                </a:rPr>
                <a:t>MACDest</a:t>
              </a:r>
              <a:endParaRPr kumimoji="0" lang="en-US" sz="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endParaRPr>
            </a:p>
          </p:txBody>
        </p:sp>
        <p:cxnSp>
          <p:nvCxnSpPr>
            <p:cNvPr id="54" name="Connector: Elbow 53">
              <a:extLst>
                <a:ext uri="{FF2B5EF4-FFF2-40B4-BE49-F238E27FC236}">
                  <a16:creationId xmlns:a16="http://schemas.microsoft.com/office/drawing/2014/main" id="{A3068581-4174-4CA3-B43E-E361A8807223}"/>
                </a:ext>
              </a:extLst>
            </p:cNvPr>
            <p:cNvCxnSpPr>
              <a:cxnSpLocks/>
              <a:stCxn id="51" idx="2"/>
              <a:endCxn id="53" idx="0"/>
            </p:cNvCxnSpPr>
            <p:nvPr/>
          </p:nvCxnSpPr>
          <p:spPr bwMode="auto">
            <a:xfrm rot="16200000" flipH="1">
              <a:off x="6712571" y="3275966"/>
              <a:ext cx="44639" cy="5297"/>
            </a:xfrm>
            <a:prstGeom prst="bentConnector3">
              <a:avLst>
                <a:gd name="adj1" fmla="val 50000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5" name="Connector: Elbow 54">
              <a:extLst>
                <a:ext uri="{FF2B5EF4-FFF2-40B4-BE49-F238E27FC236}">
                  <a16:creationId xmlns:a16="http://schemas.microsoft.com/office/drawing/2014/main" id="{5A2BDA18-ABEF-44D6-A9C0-1E8BBF49FAE7}"/>
                </a:ext>
              </a:extLst>
            </p:cNvPr>
            <p:cNvCxnSpPr>
              <a:cxnSpLocks/>
              <a:stCxn id="50" idx="2"/>
            </p:cNvCxnSpPr>
            <p:nvPr/>
          </p:nvCxnSpPr>
          <p:spPr bwMode="auto">
            <a:xfrm rot="16200000" flipH="1">
              <a:off x="7086741" y="3259699"/>
              <a:ext cx="519651" cy="50783"/>
            </a:xfrm>
            <a:prstGeom prst="bentConnector3">
              <a:avLst>
                <a:gd name="adj1" fmla="val 5292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1B7B645C-5DBA-4A67-BD51-2F102D5EEBDD}"/>
                </a:ext>
              </a:extLst>
            </p:cNvPr>
            <p:cNvSpPr/>
            <p:nvPr/>
          </p:nvSpPr>
          <p:spPr bwMode="auto">
            <a:xfrm>
              <a:off x="6772030" y="3539058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Noto Sans" panose="020B0502040504020204" pitchFamily="34" charset="0"/>
                </a:rPr>
                <a:t>...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E0F95007-C80A-4965-99EA-E354128934FE}"/>
                </a:ext>
              </a:extLst>
            </p:cNvPr>
            <p:cNvSpPr/>
            <p:nvPr/>
          </p:nvSpPr>
          <p:spPr bwMode="auto">
            <a:xfrm>
              <a:off x="7507341" y="3538499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Noto Sans" panose="020B0502040504020204" pitchFamily="34" charset="0"/>
                </a:rPr>
                <a:t>...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F235B0C2-E3D5-4337-8463-4ECD03A1191A}"/>
                </a:ext>
              </a:extLst>
            </p:cNvPr>
            <p:cNvSpPr/>
            <p:nvPr/>
          </p:nvSpPr>
          <p:spPr bwMode="auto">
            <a:xfrm>
              <a:off x="7906612" y="3821090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Noto Sans" panose="020B0502040504020204" pitchFamily="34" charset="0"/>
                </a:rPr>
                <a:t>...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858D34B6-5FA2-418C-A814-B2240279DCF9}"/>
                </a:ext>
              </a:extLst>
            </p:cNvPr>
            <p:cNvSpPr/>
            <p:nvPr/>
          </p:nvSpPr>
          <p:spPr bwMode="auto">
            <a:xfrm>
              <a:off x="7474866" y="3225667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Noto Sans" panose="020B0502040504020204" pitchFamily="34" charset="0"/>
                </a:rPr>
                <a:t>...</a:t>
              </a:r>
            </a:p>
          </p:txBody>
        </p:sp>
        <p:cxnSp>
          <p:nvCxnSpPr>
            <p:cNvPr id="60" name="Connector: Elbow 59">
              <a:extLst>
                <a:ext uri="{FF2B5EF4-FFF2-40B4-BE49-F238E27FC236}">
                  <a16:creationId xmlns:a16="http://schemas.microsoft.com/office/drawing/2014/main" id="{AB0ADA9D-4E16-4A9C-976C-6BED68E41F27}"/>
                </a:ext>
              </a:extLst>
            </p:cNvPr>
            <p:cNvCxnSpPr>
              <a:cxnSpLocks/>
              <a:stCxn id="50" idx="3"/>
              <a:endCxn id="59" idx="0"/>
            </p:cNvCxnSpPr>
            <p:nvPr/>
          </p:nvCxnSpPr>
          <p:spPr bwMode="auto">
            <a:xfrm>
              <a:off x="7765703" y="2937563"/>
              <a:ext cx="29708" cy="288104"/>
            </a:xfrm>
            <a:prstGeom prst="bentConnector2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" name="Connector: Elbow 60">
              <a:extLst>
                <a:ext uri="{FF2B5EF4-FFF2-40B4-BE49-F238E27FC236}">
                  <a16:creationId xmlns:a16="http://schemas.microsoft.com/office/drawing/2014/main" id="{578FC223-A175-4C91-B5D9-B415ABE4F34B}"/>
                </a:ext>
              </a:extLst>
            </p:cNvPr>
            <p:cNvCxnSpPr>
              <a:cxnSpLocks/>
              <a:stCxn id="59" idx="1"/>
              <a:endCxn id="56" idx="0"/>
            </p:cNvCxnSpPr>
            <p:nvPr/>
          </p:nvCxnSpPr>
          <p:spPr bwMode="auto">
            <a:xfrm rot="10800000" flipV="1">
              <a:off x="7092576" y="3313368"/>
              <a:ext cx="382291" cy="225689"/>
            </a:xfrm>
            <a:prstGeom prst="bentConnector2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2" name="Connector: Elbow 61">
              <a:extLst>
                <a:ext uri="{FF2B5EF4-FFF2-40B4-BE49-F238E27FC236}">
                  <a16:creationId xmlns:a16="http://schemas.microsoft.com/office/drawing/2014/main" id="{88AD7C3F-0AB8-4971-8404-D846CC78989D}"/>
                </a:ext>
              </a:extLst>
            </p:cNvPr>
            <p:cNvCxnSpPr>
              <a:cxnSpLocks/>
              <a:stCxn id="59" idx="2"/>
              <a:endCxn id="57" idx="0"/>
            </p:cNvCxnSpPr>
            <p:nvPr/>
          </p:nvCxnSpPr>
          <p:spPr bwMode="auto">
            <a:xfrm rot="16200000" flipH="1">
              <a:off x="7742934" y="3453547"/>
              <a:ext cx="137428" cy="32475"/>
            </a:xfrm>
            <a:prstGeom prst="bentConnector3">
              <a:avLst>
                <a:gd name="adj1" fmla="val 50000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6" name="Connector: Elbow 65">
              <a:extLst>
                <a:ext uri="{FF2B5EF4-FFF2-40B4-BE49-F238E27FC236}">
                  <a16:creationId xmlns:a16="http://schemas.microsoft.com/office/drawing/2014/main" id="{85DDAA57-D45E-4234-A70E-4DFB11645B2D}"/>
                </a:ext>
              </a:extLst>
            </p:cNvPr>
            <p:cNvCxnSpPr>
              <a:cxnSpLocks/>
              <a:stCxn id="59" idx="3"/>
              <a:endCxn id="58" idx="0"/>
            </p:cNvCxnSpPr>
            <p:nvPr/>
          </p:nvCxnSpPr>
          <p:spPr bwMode="auto">
            <a:xfrm>
              <a:off x="8115955" y="3313369"/>
              <a:ext cx="111201" cy="507720"/>
            </a:xfrm>
            <a:prstGeom prst="bentConnector2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81" name="Connector: Elbow 80">
            <a:extLst>
              <a:ext uri="{FF2B5EF4-FFF2-40B4-BE49-F238E27FC236}">
                <a16:creationId xmlns:a16="http://schemas.microsoft.com/office/drawing/2014/main" id="{47919BA1-70B5-41C5-8886-97ABD2A4F707}"/>
              </a:ext>
            </a:extLst>
          </p:cNvPr>
          <p:cNvCxnSpPr>
            <a:cxnSpLocks/>
            <a:stCxn id="36" idx="2"/>
            <a:endCxn id="50" idx="0"/>
          </p:cNvCxnSpPr>
          <p:nvPr/>
        </p:nvCxnSpPr>
        <p:spPr bwMode="auto">
          <a:xfrm rot="16200000" flipH="1">
            <a:off x="5881473" y="1666571"/>
            <a:ext cx="466926" cy="1846716"/>
          </a:xfrm>
          <a:prstGeom prst="bentConnector3">
            <a:avLst>
              <a:gd name="adj1" fmla="val 50000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F5E37ABF-C06E-4D92-B265-4F63B8CAB33E}"/>
              </a:ext>
            </a:extLst>
          </p:cNvPr>
          <p:cNvSpPr/>
          <p:nvPr/>
        </p:nvSpPr>
        <p:spPr bwMode="auto">
          <a:xfrm flipH="1">
            <a:off x="5386659" y="3569042"/>
            <a:ext cx="167147" cy="345482"/>
          </a:xfrm>
          <a:prstGeom prst="triangl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3258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PCAP Streaming Unparsing Illustration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F942D2-0A0D-475D-90D2-E153352AB19A}"/>
              </a:ext>
            </a:extLst>
          </p:cNvPr>
          <p:cNvSpPr txBox="1"/>
          <p:nvPr/>
        </p:nvSpPr>
        <p:spPr>
          <a:xfrm>
            <a:off x="1076055" y="5561911"/>
            <a:ext cx="1209945" cy="349968"/>
          </a:xfrm>
          <a:prstGeom prst="rect">
            <a:avLst/>
          </a:prstGeom>
          <a:solidFill>
            <a:srgbClr val="FFCC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latin typeface="Noto Mono" panose="020B0609030804020204" pitchFamily="49" charset="0"/>
              <a:ea typeface="Noto Mono" panose="020B0609030804020204" pitchFamily="49" charset="0"/>
              <a:cs typeface="Noto Mono" panose="020B0609030804020204" pitchFamily="49" charset="0"/>
            </a:endParaRPr>
          </a:p>
        </p:txBody>
      </p:sp>
      <p:sp>
        <p:nvSpPr>
          <p:cNvPr id="20" name="Right Arrow 11">
            <a:extLst>
              <a:ext uri="{FF2B5EF4-FFF2-40B4-BE49-F238E27FC236}">
                <a16:creationId xmlns:a16="http://schemas.microsoft.com/office/drawing/2014/main" id="{3C7201FF-FA2C-42BB-B7EE-9AE814393CFD}"/>
              </a:ext>
            </a:extLst>
          </p:cNvPr>
          <p:cNvSpPr/>
          <p:nvPr/>
        </p:nvSpPr>
        <p:spPr>
          <a:xfrm rot="10800000">
            <a:off x="380548" y="5551929"/>
            <a:ext cx="597776" cy="304636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en-US" sz="8800" dirty="0">
              <a:solidFill>
                <a:schemeClr val="tx2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539DE0E-2764-4B17-B3DA-51A0FAC2967F}"/>
              </a:ext>
            </a:extLst>
          </p:cNvPr>
          <p:cNvSpPr/>
          <p:nvPr/>
        </p:nvSpPr>
        <p:spPr bwMode="auto">
          <a:xfrm>
            <a:off x="1436452" y="2685401"/>
            <a:ext cx="1283346" cy="109899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unparser</a:t>
            </a:r>
          </a:p>
        </p:txBody>
      </p:sp>
      <p:sp>
        <p:nvSpPr>
          <p:cNvPr id="6" name="Arrow: Curved Right 5">
            <a:extLst>
              <a:ext uri="{FF2B5EF4-FFF2-40B4-BE49-F238E27FC236}">
                <a16:creationId xmlns:a16="http://schemas.microsoft.com/office/drawing/2014/main" id="{62114E37-C615-4D36-801C-0801DFF27414}"/>
              </a:ext>
            </a:extLst>
          </p:cNvPr>
          <p:cNvSpPr/>
          <p:nvPr/>
        </p:nvSpPr>
        <p:spPr bwMode="auto">
          <a:xfrm>
            <a:off x="455362" y="1724179"/>
            <a:ext cx="914400" cy="1632830"/>
          </a:xfrm>
          <a:prstGeom prst="curved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8" name="Arrow: Left-Right 7">
            <a:extLst>
              <a:ext uri="{FF2B5EF4-FFF2-40B4-BE49-F238E27FC236}">
                <a16:creationId xmlns:a16="http://schemas.microsoft.com/office/drawing/2014/main" id="{BBB6D7A8-5D8D-4D76-9D53-F3E56E760750}"/>
              </a:ext>
            </a:extLst>
          </p:cNvPr>
          <p:cNvSpPr/>
          <p:nvPr/>
        </p:nvSpPr>
        <p:spPr bwMode="auto">
          <a:xfrm>
            <a:off x="2768212" y="2823392"/>
            <a:ext cx="1453974" cy="556733"/>
          </a:xfrm>
          <a:prstGeom prst="left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84365BC-074E-4049-AA6E-4068CF5F4FF5}"/>
              </a:ext>
            </a:extLst>
          </p:cNvPr>
          <p:cNvSpPr txBox="1"/>
          <p:nvPr/>
        </p:nvSpPr>
        <p:spPr>
          <a:xfrm>
            <a:off x="2483874" y="5567736"/>
            <a:ext cx="2437942" cy="354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005056E014...</a:t>
            </a:r>
            <a:endParaRPr lang="en-US" dirty="0">
              <a:latin typeface="Noto Mono" panose="020B0609030804020204" pitchFamily="49" charset="0"/>
              <a:ea typeface="Noto Mono" panose="020B0609030804020204" pitchFamily="49" charset="0"/>
              <a:cs typeface="Noto Mono" panose="020B0609030804020204" pitchFamily="49" charset="0"/>
            </a:endParaRPr>
          </a:p>
        </p:txBody>
      </p:sp>
      <p:sp>
        <p:nvSpPr>
          <p:cNvPr id="35" name="Arrow: Left-Right 34">
            <a:extLst>
              <a:ext uri="{FF2B5EF4-FFF2-40B4-BE49-F238E27FC236}">
                <a16:creationId xmlns:a16="http://schemas.microsoft.com/office/drawing/2014/main" id="{283D9713-57E4-49C5-97E6-44859362EDC6}"/>
              </a:ext>
            </a:extLst>
          </p:cNvPr>
          <p:cNvSpPr/>
          <p:nvPr/>
        </p:nvSpPr>
        <p:spPr bwMode="auto">
          <a:xfrm>
            <a:off x="2286000" y="5704247"/>
            <a:ext cx="196740" cy="104153"/>
          </a:xfrm>
          <a:prstGeom prst="left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38" name="Right Arrow 11">
            <a:extLst>
              <a:ext uri="{FF2B5EF4-FFF2-40B4-BE49-F238E27FC236}">
                <a16:creationId xmlns:a16="http://schemas.microsoft.com/office/drawing/2014/main" id="{D3CEE391-DE25-400A-872E-B8C94236EF7A}"/>
              </a:ext>
            </a:extLst>
          </p:cNvPr>
          <p:cNvSpPr/>
          <p:nvPr/>
        </p:nvSpPr>
        <p:spPr>
          <a:xfrm rot="10800000">
            <a:off x="8776628" y="969228"/>
            <a:ext cx="367372" cy="304636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en-US" sz="8800" dirty="0">
              <a:solidFill>
                <a:schemeClr val="tx2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17B74A0-5A8C-4566-97BA-745CF8DCE9A9}"/>
              </a:ext>
            </a:extLst>
          </p:cNvPr>
          <p:cNvSpPr txBox="1"/>
          <p:nvPr/>
        </p:nvSpPr>
        <p:spPr>
          <a:xfrm>
            <a:off x="1359107" y="1628764"/>
            <a:ext cx="9725739" cy="3839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pcap:LinkLayer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pcap:Ethernet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MACDest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&gt;005056E01449&lt;/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MACDest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047B84E-4AD2-41D3-B4FE-6EEE6772FF73}"/>
              </a:ext>
            </a:extLst>
          </p:cNvPr>
          <p:cNvSpPr/>
          <p:nvPr/>
        </p:nvSpPr>
        <p:spPr bwMode="auto">
          <a:xfrm>
            <a:off x="4921816" y="3521226"/>
            <a:ext cx="641089" cy="175404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800" b="0" i="0" u="none" strike="noStrike" cap="none" normalizeH="0" baseline="0" dirty="0" err="1">
                <a:ln>
                  <a:noFill/>
                </a:ln>
                <a:effectLst/>
                <a:latin typeface="Noto Sans" panose="020B0502040504020204" pitchFamily="34" charset="0"/>
              </a:rPr>
              <a:t>InclLen</a:t>
            </a:r>
            <a:endParaRPr kumimoji="0" lang="en-US" sz="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AA07C48-ED77-4C15-BB4A-27B3B26BF5F7}"/>
              </a:ext>
            </a:extLst>
          </p:cNvPr>
          <p:cNvSpPr/>
          <p:nvPr/>
        </p:nvSpPr>
        <p:spPr bwMode="auto">
          <a:xfrm>
            <a:off x="4876701" y="2181062"/>
            <a:ext cx="629754" cy="175404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packet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E5B960B-91E9-43E9-87EF-B0BFF81EDFF0}"/>
              </a:ext>
            </a:extLst>
          </p:cNvPr>
          <p:cNvSpPr/>
          <p:nvPr/>
        </p:nvSpPr>
        <p:spPr bwMode="auto">
          <a:xfrm>
            <a:off x="4747049" y="2826171"/>
            <a:ext cx="889056" cy="175404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800" b="0" i="0" u="none" strike="noStrike" cap="none" normalizeH="0" baseline="0" dirty="0" err="1">
                <a:ln>
                  <a:noFill/>
                </a:ln>
                <a:effectLst/>
                <a:latin typeface="Noto Sans" panose="020B0502040504020204" pitchFamily="34" charset="0"/>
              </a:rPr>
              <a:t>packetheader</a:t>
            </a:r>
            <a:endParaRPr kumimoji="0" lang="en-US" sz="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C77318A-32DC-463F-8E0C-F74F5BE9B533}"/>
              </a:ext>
            </a:extLst>
          </p:cNvPr>
          <p:cNvSpPr/>
          <p:nvPr/>
        </p:nvSpPr>
        <p:spPr bwMode="auto">
          <a:xfrm>
            <a:off x="4464666" y="3057202"/>
            <a:ext cx="641089" cy="175404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seconds</a:t>
            </a:r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4632666C-D8E8-4823-B440-F79B48C42D78}"/>
              </a:ext>
            </a:extLst>
          </p:cNvPr>
          <p:cNvCxnSpPr>
            <a:stCxn id="36" idx="2"/>
            <a:endCxn id="37" idx="0"/>
          </p:cNvCxnSpPr>
          <p:nvPr/>
        </p:nvCxnSpPr>
        <p:spPr bwMode="auto">
          <a:xfrm rot="5400000">
            <a:off x="4956726" y="2591318"/>
            <a:ext cx="469705" cy="1"/>
          </a:xfrm>
          <a:prstGeom prst="bentConnector3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Connector: Elbow 44">
            <a:extLst>
              <a:ext uri="{FF2B5EF4-FFF2-40B4-BE49-F238E27FC236}">
                <a16:creationId xmlns:a16="http://schemas.microsoft.com/office/drawing/2014/main" id="{DDB63D35-43C6-4F55-AA23-6E3D24F4E623}"/>
              </a:ext>
            </a:extLst>
          </p:cNvPr>
          <p:cNvCxnSpPr>
            <a:cxnSpLocks/>
            <a:stCxn id="37" idx="2"/>
            <a:endCxn id="41" idx="0"/>
          </p:cNvCxnSpPr>
          <p:nvPr/>
        </p:nvCxnSpPr>
        <p:spPr bwMode="auto">
          <a:xfrm rot="5400000">
            <a:off x="4960581" y="2826205"/>
            <a:ext cx="55627" cy="406367"/>
          </a:xfrm>
          <a:prstGeom prst="bentConnector3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6803398D-45B2-40C0-850E-C23C7D2C868E}"/>
              </a:ext>
            </a:extLst>
          </p:cNvPr>
          <p:cNvSpPr/>
          <p:nvPr/>
        </p:nvSpPr>
        <p:spPr bwMode="auto">
          <a:xfrm>
            <a:off x="4543830" y="3307578"/>
            <a:ext cx="641089" cy="175404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800" b="0" i="0" u="none" strike="noStrike" cap="none" normalizeH="0" baseline="0" dirty="0" err="1">
                <a:ln>
                  <a:noFill/>
                </a:ln>
                <a:effectLst/>
                <a:latin typeface="Noto Sans" panose="020B0502040504020204" pitchFamily="34" charset="0"/>
              </a:rPr>
              <a:t>useconds</a:t>
            </a:r>
            <a:endParaRPr kumimoji="0" lang="en-US" sz="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3F4B83A6-A9AC-4BA0-A6A1-7CCD73A514FA}"/>
              </a:ext>
            </a:extLst>
          </p:cNvPr>
          <p:cNvCxnSpPr>
            <a:stCxn id="37" idx="2"/>
            <a:endCxn id="46" idx="0"/>
          </p:cNvCxnSpPr>
          <p:nvPr/>
        </p:nvCxnSpPr>
        <p:spPr bwMode="auto">
          <a:xfrm rot="5400000">
            <a:off x="4874975" y="2990975"/>
            <a:ext cx="306003" cy="327203"/>
          </a:xfrm>
          <a:prstGeom prst="bentConnector3">
            <a:avLst>
              <a:gd name="adj1" fmla="val 82267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28F0DB4C-40BA-4A26-AF52-54EE64C0E15E}"/>
              </a:ext>
            </a:extLst>
          </p:cNvPr>
          <p:cNvCxnSpPr>
            <a:stCxn id="37" idx="2"/>
            <a:endCxn id="34" idx="0"/>
          </p:cNvCxnSpPr>
          <p:nvPr/>
        </p:nvCxnSpPr>
        <p:spPr bwMode="auto">
          <a:xfrm rot="16200000" flipH="1">
            <a:off x="4957143" y="3236009"/>
            <a:ext cx="519651" cy="50783"/>
          </a:xfrm>
          <a:prstGeom prst="bentConnector3">
            <a:avLst>
              <a:gd name="adj1" fmla="val 5292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85" name="Group 84">
            <a:extLst>
              <a:ext uri="{FF2B5EF4-FFF2-40B4-BE49-F238E27FC236}">
                <a16:creationId xmlns:a16="http://schemas.microsoft.com/office/drawing/2014/main" id="{D0BF7BDC-E337-4428-BDA8-1865F9D73DFC}"/>
              </a:ext>
            </a:extLst>
          </p:cNvPr>
          <p:cNvGrpSpPr/>
          <p:nvPr/>
        </p:nvGrpSpPr>
        <p:grpSpPr>
          <a:xfrm>
            <a:off x="5718756" y="2823392"/>
            <a:ext cx="3099072" cy="1680917"/>
            <a:chOff x="6411697" y="2849861"/>
            <a:chExt cx="2136004" cy="1146633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AAF96F5D-2C94-4776-A25F-959726B20FB6}"/>
                </a:ext>
              </a:extLst>
            </p:cNvPr>
            <p:cNvSpPr/>
            <p:nvPr/>
          </p:nvSpPr>
          <p:spPr bwMode="auto">
            <a:xfrm>
              <a:off x="6876647" y="2849861"/>
              <a:ext cx="889056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 err="1">
                  <a:ln>
                    <a:noFill/>
                  </a:ln>
                  <a:effectLst/>
                  <a:latin typeface="Noto Sans" panose="020B0502040504020204" pitchFamily="34" charset="0"/>
                </a:rPr>
                <a:t>lihkLayer</a:t>
              </a:r>
              <a:endParaRPr kumimoji="0" lang="en-US" sz="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BBDF5738-88DD-4BC0-8645-39017BF6A9A9}"/>
                </a:ext>
              </a:extLst>
            </p:cNvPr>
            <p:cNvSpPr/>
            <p:nvPr/>
          </p:nvSpPr>
          <p:spPr bwMode="auto">
            <a:xfrm>
              <a:off x="6411697" y="3080892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Noto Sans" panose="020B0502040504020204" pitchFamily="34" charset="0"/>
                </a:rPr>
                <a:t>ethernet</a:t>
              </a:r>
            </a:p>
          </p:txBody>
        </p:sp>
        <p:cxnSp>
          <p:nvCxnSpPr>
            <p:cNvPr id="52" name="Connector: Elbow 51">
              <a:extLst>
                <a:ext uri="{FF2B5EF4-FFF2-40B4-BE49-F238E27FC236}">
                  <a16:creationId xmlns:a16="http://schemas.microsoft.com/office/drawing/2014/main" id="{D365B8D7-2BAA-4C9B-8708-594F13F6B4DC}"/>
                </a:ext>
              </a:extLst>
            </p:cNvPr>
            <p:cNvCxnSpPr>
              <a:cxnSpLocks/>
              <a:stCxn id="50" idx="2"/>
              <a:endCxn id="51" idx="0"/>
            </p:cNvCxnSpPr>
            <p:nvPr/>
          </p:nvCxnSpPr>
          <p:spPr bwMode="auto">
            <a:xfrm rot="5400000">
              <a:off x="6998896" y="2758612"/>
              <a:ext cx="55627" cy="588933"/>
            </a:xfrm>
            <a:prstGeom prst="bentConnector3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EE18AA0D-2E6F-4AEE-9831-945FC42C8570}"/>
                </a:ext>
              </a:extLst>
            </p:cNvPr>
            <p:cNvSpPr/>
            <p:nvPr/>
          </p:nvSpPr>
          <p:spPr bwMode="auto">
            <a:xfrm>
              <a:off x="6416994" y="3300935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 err="1">
                  <a:ln>
                    <a:noFill/>
                  </a:ln>
                  <a:effectLst/>
                  <a:latin typeface="Noto Sans" panose="020B0502040504020204" pitchFamily="34" charset="0"/>
                </a:rPr>
                <a:t>MACDest</a:t>
              </a:r>
              <a:endParaRPr kumimoji="0" lang="en-US" sz="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endParaRPr>
            </a:p>
          </p:txBody>
        </p:sp>
        <p:cxnSp>
          <p:nvCxnSpPr>
            <p:cNvPr id="54" name="Connector: Elbow 53">
              <a:extLst>
                <a:ext uri="{FF2B5EF4-FFF2-40B4-BE49-F238E27FC236}">
                  <a16:creationId xmlns:a16="http://schemas.microsoft.com/office/drawing/2014/main" id="{A3068581-4174-4CA3-B43E-E361A8807223}"/>
                </a:ext>
              </a:extLst>
            </p:cNvPr>
            <p:cNvCxnSpPr>
              <a:cxnSpLocks/>
              <a:stCxn id="51" idx="2"/>
              <a:endCxn id="53" idx="0"/>
            </p:cNvCxnSpPr>
            <p:nvPr/>
          </p:nvCxnSpPr>
          <p:spPr bwMode="auto">
            <a:xfrm rot="16200000" flipH="1">
              <a:off x="6712571" y="3275966"/>
              <a:ext cx="44639" cy="5297"/>
            </a:xfrm>
            <a:prstGeom prst="bentConnector3">
              <a:avLst>
                <a:gd name="adj1" fmla="val 50000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5" name="Connector: Elbow 54">
              <a:extLst>
                <a:ext uri="{FF2B5EF4-FFF2-40B4-BE49-F238E27FC236}">
                  <a16:creationId xmlns:a16="http://schemas.microsoft.com/office/drawing/2014/main" id="{5A2BDA18-ABEF-44D6-A9C0-1E8BBF49FAE7}"/>
                </a:ext>
              </a:extLst>
            </p:cNvPr>
            <p:cNvCxnSpPr>
              <a:cxnSpLocks/>
              <a:stCxn id="50" idx="2"/>
            </p:cNvCxnSpPr>
            <p:nvPr/>
          </p:nvCxnSpPr>
          <p:spPr bwMode="auto">
            <a:xfrm rot="16200000" flipH="1">
              <a:off x="7086741" y="3259699"/>
              <a:ext cx="519651" cy="50783"/>
            </a:xfrm>
            <a:prstGeom prst="bentConnector3">
              <a:avLst>
                <a:gd name="adj1" fmla="val 5292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1B7B645C-5DBA-4A67-BD51-2F102D5EEBDD}"/>
                </a:ext>
              </a:extLst>
            </p:cNvPr>
            <p:cNvSpPr/>
            <p:nvPr/>
          </p:nvSpPr>
          <p:spPr bwMode="auto">
            <a:xfrm>
              <a:off x="6772030" y="3539058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Noto Sans" panose="020B0502040504020204" pitchFamily="34" charset="0"/>
                </a:rPr>
                <a:t>...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E0F95007-C80A-4965-99EA-E354128934FE}"/>
                </a:ext>
              </a:extLst>
            </p:cNvPr>
            <p:cNvSpPr/>
            <p:nvPr/>
          </p:nvSpPr>
          <p:spPr bwMode="auto">
            <a:xfrm>
              <a:off x="7507341" y="3538499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Noto Sans" panose="020B0502040504020204" pitchFamily="34" charset="0"/>
                </a:rPr>
                <a:t>...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F235B0C2-E3D5-4337-8463-4ECD03A1191A}"/>
                </a:ext>
              </a:extLst>
            </p:cNvPr>
            <p:cNvSpPr/>
            <p:nvPr/>
          </p:nvSpPr>
          <p:spPr bwMode="auto">
            <a:xfrm>
              <a:off x="7906612" y="3821090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Noto Sans" panose="020B0502040504020204" pitchFamily="34" charset="0"/>
                </a:rPr>
                <a:t>...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858D34B6-5FA2-418C-A814-B2240279DCF9}"/>
                </a:ext>
              </a:extLst>
            </p:cNvPr>
            <p:cNvSpPr/>
            <p:nvPr/>
          </p:nvSpPr>
          <p:spPr bwMode="auto">
            <a:xfrm>
              <a:off x="7474866" y="3225667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Noto Sans" panose="020B0502040504020204" pitchFamily="34" charset="0"/>
                </a:rPr>
                <a:t>...</a:t>
              </a:r>
            </a:p>
          </p:txBody>
        </p:sp>
        <p:cxnSp>
          <p:nvCxnSpPr>
            <p:cNvPr id="60" name="Connector: Elbow 59">
              <a:extLst>
                <a:ext uri="{FF2B5EF4-FFF2-40B4-BE49-F238E27FC236}">
                  <a16:creationId xmlns:a16="http://schemas.microsoft.com/office/drawing/2014/main" id="{AB0ADA9D-4E16-4A9C-976C-6BED68E41F27}"/>
                </a:ext>
              </a:extLst>
            </p:cNvPr>
            <p:cNvCxnSpPr>
              <a:cxnSpLocks/>
              <a:stCxn id="50" idx="3"/>
              <a:endCxn id="59" idx="0"/>
            </p:cNvCxnSpPr>
            <p:nvPr/>
          </p:nvCxnSpPr>
          <p:spPr bwMode="auto">
            <a:xfrm>
              <a:off x="7765703" y="2937563"/>
              <a:ext cx="29708" cy="288104"/>
            </a:xfrm>
            <a:prstGeom prst="bentConnector2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" name="Connector: Elbow 60">
              <a:extLst>
                <a:ext uri="{FF2B5EF4-FFF2-40B4-BE49-F238E27FC236}">
                  <a16:creationId xmlns:a16="http://schemas.microsoft.com/office/drawing/2014/main" id="{578FC223-A175-4C91-B5D9-B415ABE4F34B}"/>
                </a:ext>
              </a:extLst>
            </p:cNvPr>
            <p:cNvCxnSpPr>
              <a:cxnSpLocks/>
              <a:stCxn id="59" idx="1"/>
              <a:endCxn id="56" idx="0"/>
            </p:cNvCxnSpPr>
            <p:nvPr/>
          </p:nvCxnSpPr>
          <p:spPr bwMode="auto">
            <a:xfrm rot="10800000" flipV="1">
              <a:off x="7092576" y="3313368"/>
              <a:ext cx="382291" cy="225689"/>
            </a:xfrm>
            <a:prstGeom prst="bentConnector2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2" name="Connector: Elbow 61">
              <a:extLst>
                <a:ext uri="{FF2B5EF4-FFF2-40B4-BE49-F238E27FC236}">
                  <a16:creationId xmlns:a16="http://schemas.microsoft.com/office/drawing/2014/main" id="{88AD7C3F-0AB8-4971-8404-D846CC78989D}"/>
                </a:ext>
              </a:extLst>
            </p:cNvPr>
            <p:cNvCxnSpPr>
              <a:cxnSpLocks/>
              <a:stCxn id="59" idx="2"/>
              <a:endCxn id="57" idx="0"/>
            </p:cNvCxnSpPr>
            <p:nvPr/>
          </p:nvCxnSpPr>
          <p:spPr bwMode="auto">
            <a:xfrm rot="16200000" flipH="1">
              <a:off x="7742934" y="3453547"/>
              <a:ext cx="137428" cy="32475"/>
            </a:xfrm>
            <a:prstGeom prst="bentConnector3">
              <a:avLst>
                <a:gd name="adj1" fmla="val 50000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6" name="Connector: Elbow 65">
              <a:extLst>
                <a:ext uri="{FF2B5EF4-FFF2-40B4-BE49-F238E27FC236}">
                  <a16:creationId xmlns:a16="http://schemas.microsoft.com/office/drawing/2014/main" id="{85DDAA57-D45E-4234-A70E-4DFB11645B2D}"/>
                </a:ext>
              </a:extLst>
            </p:cNvPr>
            <p:cNvCxnSpPr>
              <a:cxnSpLocks/>
              <a:stCxn id="59" idx="3"/>
              <a:endCxn id="58" idx="0"/>
            </p:cNvCxnSpPr>
            <p:nvPr/>
          </p:nvCxnSpPr>
          <p:spPr bwMode="auto">
            <a:xfrm>
              <a:off x="8115955" y="3313369"/>
              <a:ext cx="111201" cy="507720"/>
            </a:xfrm>
            <a:prstGeom prst="bentConnector2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81" name="Connector: Elbow 80">
            <a:extLst>
              <a:ext uri="{FF2B5EF4-FFF2-40B4-BE49-F238E27FC236}">
                <a16:creationId xmlns:a16="http://schemas.microsoft.com/office/drawing/2014/main" id="{47919BA1-70B5-41C5-8886-97ABD2A4F707}"/>
              </a:ext>
            </a:extLst>
          </p:cNvPr>
          <p:cNvCxnSpPr>
            <a:cxnSpLocks/>
            <a:stCxn id="36" idx="2"/>
            <a:endCxn id="50" idx="0"/>
          </p:cNvCxnSpPr>
          <p:nvPr/>
        </p:nvCxnSpPr>
        <p:spPr bwMode="auto">
          <a:xfrm rot="16200000" flipH="1">
            <a:off x="5881473" y="1666571"/>
            <a:ext cx="466926" cy="1846716"/>
          </a:xfrm>
          <a:prstGeom prst="bentConnector3">
            <a:avLst>
              <a:gd name="adj1" fmla="val 50000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F5E37ABF-C06E-4D92-B265-4F63B8CAB33E}"/>
              </a:ext>
            </a:extLst>
          </p:cNvPr>
          <p:cNvSpPr/>
          <p:nvPr/>
        </p:nvSpPr>
        <p:spPr bwMode="auto">
          <a:xfrm flipH="1">
            <a:off x="5395758" y="2220864"/>
            <a:ext cx="167147" cy="345482"/>
          </a:xfrm>
          <a:prstGeom prst="triangl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49" name="Left Brace 48">
            <a:extLst>
              <a:ext uri="{FF2B5EF4-FFF2-40B4-BE49-F238E27FC236}">
                <a16:creationId xmlns:a16="http://schemas.microsoft.com/office/drawing/2014/main" id="{5C80BB42-0ECA-4987-9F14-FD9B36845B47}"/>
              </a:ext>
            </a:extLst>
          </p:cNvPr>
          <p:cNvSpPr/>
          <p:nvPr/>
        </p:nvSpPr>
        <p:spPr bwMode="auto">
          <a:xfrm rot="16200000">
            <a:off x="3583784" y="4984984"/>
            <a:ext cx="192500" cy="2368686"/>
          </a:xfrm>
          <a:prstGeom prst="leftBrace">
            <a:avLst>
              <a:gd name="adj1" fmla="val 58716"/>
              <a:gd name="adj2" fmla="val 48383"/>
            </a:avLst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  <a:cs typeface="Noto Sans" charset="0"/>
            </a:endParaRPr>
          </a:p>
        </p:txBody>
      </p:sp>
      <p:sp>
        <p:nvSpPr>
          <p:cNvPr id="63" name="Arrow: Curved Up 62">
            <a:extLst>
              <a:ext uri="{FF2B5EF4-FFF2-40B4-BE49-F238E27FC236}">
                <a16:creationId xmlns:a16="http://schemas.microsoft.com/office/drawing/2014/main" id="{14A8EF1D-DA94-4B54-9C1C-157FFCE98717}"/>
              </a:ext>
            </a:extLst>
          </p:cNvPr>
          <p:cNvSpPr/>
          <p:nvPr/>
        </p:nvSpPr>
        <p:spPr bwMode="auto">
          <a:xfrm rot="20488557" flipH="1">
            <a:off x="3594344" y="5700333"/>
            <a:ext cx="3937121" cy="515593"/>
          </a:xfrm>
          <a:prstGeom prst="curvedUp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64" name="Left Brace 63">
            <a:extLst>
              <a:ext uri="{FF2B5EF4-FFF2-40B4-BE49-F238E27FC236}">
                <a16:creationId xmlns:a16="http://schemas.microsoft.com/office/drawing/2014/main" id="{93739138-2089-448A-A366-EB793E0339D5}"/>
              </a:ext>
            </a:extLst>
          </p:cNvPr>
          <p:cNvSpPr/>
          <p:nvPr/>
        </p:nvSpPr>
        <p:spPr bwMode="auto">
          <a:xfrm rot="16200000">
            <a:off x="7269219" y="3244795"/>
            <a:ext cx="160952" cy="2985458"/>
          </a:xfrm>
          <a:prstGeom prst="leftBrace">
            <a:avLst>
              <a:gd name="adj1" fmla="val 58716"/>
              <a:gd name="adj2" fmla="val 48383"/>
            </a:avLst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  <a:cs typeface="Noto Sans" charset="0"/>
            </a:endParaRPr>
          </a:p>
        </p:txBody>
      </p:sp>
      <p:sp>
        <p:nvSpPr>
          <p:cNvPr id="65" name="Line Callout 2 (Accent Bar) 9">
            <a:extLst>
              <a:ext uri="{FF2B5EF4-FFF2-40B4-BE49-F238E27FC236}">
                <a16:creationId xmlns:a16="http://schemas.microsoft.com/office/drawing/2014/main" id="{CDFC5BD6-7965-4F0D-85BA-507F29F5028F}"/>
              </a:ext>
            </a:extLst>
          </p:cNvPr>
          <p:cNvSpPr/>
          <p:nvPr/>
        </p:nvSpPr>
        <p:spPr>
          <a:xfrm flipH="1">
            <a:off x="2768212" y="3910279"/>
            <a:ext cx="2220182" cy="97931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04020"/>
              <a:gd name="adj6" fmla="val -54824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Unparse to Buffer until length can be determined</a:t>
            </a:r>
          </a:p>
        </p:txBody>
      </p:sp>
    </p:spTree>
    <p:extLst>
      <p:ext uri="{BB962C8B-B14F-4D97-AF65-F5344CB8AC3E}">
        <p14:creationId xmlns:p14="http://schemas.microsoft.com/office/powerpoint/2010/main" val="17389076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PCAP Streaming Unparsing Illustration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F942D2-0A0D-475D-90D2-E153352AB19A}"/>
              </a:ext>
            </a:extLst>
          </p:cNvPr>
          <p:cNvSpPr txBox="1"/>
          <p:nvPr/>
        </p:nvSpPr>
        <p:spPr>
          <a:xfrm>
            <a:off x="1076055" y="5561911"/>
            <a:ext cx="1209945" cy="349968"/>
          </a:xfrm>
          <a:prstGeom prst="rect">
            <a:avLst/>
          </a:prstGeom>
          <a:solidFill>
            <a:srgbClr val="FFCC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latin typeface="Noto Mono" panose="020B0609030804020204" pitchFamily="49" charset="0"/>
              <a:ea typeface="Noto Mono" panose="020B0609030804020204" pitchFamily="49" charset="0"/>
              <a:cs typeface="Noto Mono" panose="020B0609030804020204" pitchFamily="49" charset="0"/>
            </a:endParaRPr>
          </a:p>
        </p:txBody>
      </p:sp>
      <p:sp>
        <p:nvSpPr>
          <p:cNvPr id="20" name="Right Arrow 11">
            <a:extLst>
              <a:ext uri="{FF2B5EF4-FFF2-40B4-BE49-F238E27FC236}">
                <a16:creationId xmlns:a16="http://schemas.microsoft.com/office/drawing/2014/main" id="{3C7201FF-FA2C-42BB-B7EE-9AE814393CFD}"/>
              </a:ext>
            </a:extLst>
          </p:cNvPr>
          <p:cNvSpPr/>
          <p:nvPr/>
        </p:nvSpPr>
        <p:spPr>
          <a:xfrm rot="10800000">
            <a:off x="380548" y="5551929"/>
            <a:ext cx="597776" cy="304636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en-US" sz="8800" dirty="0">
              <a:solidFill>
                <a:schemeClr val="tx2"/>
              </a:solidFill>
            </a:endParaRPr>
          </a:p>
        </p:txBody>
      </p:sp>
      <p:sp>
        <p:nvSpPr>
          <p:cNvPr id="6" name="Arrow: Curved Right 5">
            <a:extLst>
              <a:ext uri="{FF2B5EF4-FFF2-40B4-BE49-F238E27FC236}">
                <a16:creationId xmlns:a16="http://schemas.microsoft.com/office/drawing/2014/main" id="{62114E37-C615-4D36-801C-0801DFF27414}"/>
              </a:ext>
            </a:extLst>
          </p:cNvPr>
          <p:cNvSpPr/>
          <p:nvPr/>
        </p:nvSpPr>
        <p:spPr bwMode="auto">
          <a:xfrm>
            <a:off x="455362" y="1724179"/>
            <a:ext cx="914400" cy="1632830"/>
          </a:xfrm>
          <a:prstGeom prst="curved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84365BC-074E-4049-AA6E-4068CF5F4FF5}"/>
              </a:ext>
            </a:extLst>
          </p:cNvPr>
          <p:cNvSpPr txBox="1"/>
          <p:nvPr/>
        </p:nvSpPr>
        <p:spPr>
          <a:xfrm>
            <a:off x="2494226" y="5551929"/>
            <a:ext cx="1904907" cy="3499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latin typeface="Noto Mono" panose="020B0609030804020204" pitchFamily="49" charset="0"/>
              <a:ea typeface="Noto Mono" panose="020B0609030804020204" pitchFamily="49" charset="0"/>
              <a:cs typeface="Noto Mono" panose="020B0609030804020204" pitchFamily="49" charset="0"/>
            </a:endParaRPr>
          </a:p>
        </p:txBody>
      </p:sp>
      <p:sp>
        <p:nvSpPr>
          <p:cNvPr id="35" name="Arrow: Left-Right 34">
            <a:extLst>
              <a:ext uri="{FF2B5EF4-FFF2-40B4-BE49-F238E27FC236}">
                <a16:creationId xmlns:a16="http://schemas.microsoft.com/office/drawing/2014/main" id="{283D9713-57E4-49C5-97E6-44859362EDC6}"/>
              </a:ext>
            </a:extLst>
          </p:cNvPr>
          <p:cNvSpPr/>
          <p:nvPr/>
        </p:nvSpPr>
        <p:spPr bwMode="auto">
          <a:xfrm>
            <a:off x="2286000" y="5704247"/>
            <a:ext cx="196740" cy="104153"/>
          </a:xfrm>
          <a:prstGeom prst="left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046B21B5-DBF8-4477-B46E-F7055BA337CD}"/>
              </a:ext>
            </a:extLst>
          </p:cNvPr>
          <p:cNvSpPr/>
          <p:nvPr/>
        </p:nvSpPr>
        <p:spPr>
          <a:xfrm>
            <a:off x="1107088" y="5604871"/>
            <a:ext cx="1015834" cy="264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Noto Mono" panose="020B0609030804020204" pitchFamily="49" charset="0"/>
                <a:ea typeface="Noto Mono" panose="020B0609030804020204" pitchFamily="49" charset="0"/>
                <a:cs typeface="Noto Mono" panose="020B0609030804020204" pitchFamily="49" charset="0"/>
              </a:rPr>
              <a:t>0000 03DC</a:t>
            </a:r>
            <a:endParaRPr lang="en-US" sz="1200" b="1" dirty="0">
              <a:latin typeface="Noto Sans" panose="020B0502040504020204" pitchFamily="34" charset="0"/>
            </a:endParaRP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D6B2BE81-96BF-4B82-A9FF-4EB8B0774210}"/>
              </a:ext>
            </a:extLst>
          </p:cNvPr>
          <p:cNvSpPr/>
          <p:nvPr/>
        </p:nvSpPr>
        <p:spPr bwMode="auto">
          <a:xfrm>
            <a:off x="2482740" y="5258710"/>
            <a:ext cx="108060" cy="285643"/>
          </a:xfrm>
          <a:prstGeom prst="down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41" name="Arrow: Down 40">
            <a:extLst>
              <a:ext uri="{FF2B5EF4-FFF2-40B4-BE49-F238E27FC236}">
                <a16:creationId xmlns:a16="http://schemas.microsoft.com/office/drawing/2014/main" id="{15A6F61E-52FF-4FB6-AD60-CF92DC0BFD85}"/>
              </a:ext>
            </a:extLst>
          </p:cNvPr>
          <p:cNvSpPr/>
          <p:nvPr/>
        </p:nvSpPr>
        <p:spPr bwMode="auto">
          <a:xfrm>
            <a:off x="4332881" y="5243039"/>
            <a:ext cx="108060" cy="285643"/>
          </a:xfrm>
          <a:prstGeom prst="down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6B29403-1B69-4CE2-9BFB-ACBC7BE49E1C}"/>
              </a:ext>
            </a:extLst>
          </p:cNvPr>
          <p:cNvCxnSpPr>
            <a:stCxn id="7" idx="0"/>
            <a:endCxn id="41" idx="0"/>
          </p:cNvCxnSpPr>
          <p:nvPr/>
        </p:nvCxnSpPr>
        <p:spPr bwMode="auto">
          <a:xfrm flipV="1">
            <a:off x="2536770" y="5243039"/>
            <a:ext cx="1850141" cy="1567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62A26958-6098-4C87-BBD9-648B95FBAC5F}"/>
              </a:ext>
            </a:extLst>
          </p:cNvPr>
          <p:cNvSpPr txBox="1"/>
          <p:nvPr/>
        </p:nvSpPr>
        <p:spPr>
          <a:xfrm>
            <a:off x="2779132" y="5061432"/>
            <a:ext cx="1340432" cy="34996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i="1" u="sng" dirty="0">
                <a:latin typeface="Noto Sans" panose="020B0502040504020204" pitchFamily="34" charset="0"/>
              </a:rPr>
              <a:t>1004 bytes</a:t>
            </a:r>
          </a:p>
        </p:txBody>
      </p:sp>
      <p:sp>
        <p:nvSpPr>
          <p:cNvPr id="52" name="Line Callout 2 (Accent Bar) 9">
            <a:extLst>
              <a:ext uri="{FF2B5EF4-FFF2-40B4-BE49-F238E27FC236}">
                <a16:creationId xmlns:a16="http://schemas.microsoft.com/office/drawing/2014/main" id="{C9D069B3-0D78-4C70-B151-BB3C0762DF1E}"/>
              </a:ext>
            </a:extLst>
          </p:cNvPr>
          <p:cNvSpPr/>
          <p:nvPr/>
        </p:nvSpPr>
        <p:spPr>
          <a:xfrm>
            <a:off x="791242" y="3939868"/>
            <a:ext cx="2155903" cy="759237"/>
          </a:xfrm>
          <a:prstGeom prst="accentCallout2">
            <a:avLst>
              <a:gd name="adj1" fmla="val 23557"/>
              <a:gd name="adj2" fmla="val 104206"/>
              <a:gd name="adj3" fmla="val 42783"/>
              <a:gd name="adj4" fmla="val 129634"/>
              <a:gd name="adj5" fmla="val 156374"/>
              <a:gd name="adj6" fmla="val 132852"/>
            </a:avLst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chemeClr val="tx1"/>
                </a:solidFill>
              </a:rPr>
              <a:t>With the length, we can evaluate the Suspension</a:t>
            </a:r>
          </a:p>
        </p:txBody>
      </p:sp>
      <p:sp>
        <p:nvSpPr>
          <p:cNvPr id="53" name="Line Callout 2 (Accent Bar) 9">
            <a:extLst>
              <a:ext uri="{FF2B5EF4-FFF2-40B4-BE49-F238E27FC236}">
                <a16:creationId xmlns:a16="http://schemas.microsoft.com/office/drawing/2014/main" id="{0E9EBD18-1857-4D51-876A-13645440FB38}"/>
              </a:ext>
            </a:extLst>
          </p:cNvPr>
          <p:cNvSpPr/>
          <p:nvPr/>
        </p:nvSpPr>
        <p:spPr>
          <a:xfrm flipH="1">
            <a:off x="6166798" y="4699106"/>
            <a:ext cx="2185959" cy="712293"/>
          </a:xfrm>
          <a:prstGeom prst="accentCallout2">
            <a:avLst>
              <a:gd name="adj1" fmla="val 46483"/>
              <a:gd name="adj2" fmla="val 103310"/>
              <a:gd name="adj3" fmla="val -59406"/>
              <a:gd name="adj4" fmla="val 117304"/>
              <a:gd name="adj5" fmla="val -165820"/>
              <a:gd name="adj6" fmla="val 145722"/>
            </a:avLst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chemeClr val="tx1"/>
                </a:solidFill>
              </a:rPr>
              <a:t>Which fills in  InclLen in infoset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83786C2-1714-4C1B-94BA-1ABCEA12765D}"/>
              </a:ext>
            </a:extLst>
          </p:cNvPr>
          <p:cNvSpPr/>
          <p:nvPr/>
        </p:nvSpPr>
        <p:spPr>
          <a:xfrm>
            <a:off x="2470094" y="5631936"/>
            <a:ext cx="2264849" cy="296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005056E014... 83D</a:t>
            </a:r>
            <a:endParaRPr lang="en-US" sz="1400" dirty="0">
              <a:latin typeface="Noto Mono" panose="020B0609030804020204" pitchFamily="49" charset="0"/>
              <a:ea typeface="Noto Mono" panose="020B0609030804020204" pitchFamily="49" charset="0"/>
              <a:cs typeface="Noto Mono" panose="020B0609030804020204" pitchFamily="49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3CCAAD3-4978-4CA2-902A-91060BB286FA}"/>
              </a:ext>
            </a:extLst>
          </p:cNvPr>
          <p:cNvSpPr/>
          <p:nvPr/>
        </p:nvSpPr>
        <p:spPr>
          <a:xfrm>
            <a:off x="1379538" y="1685635"/>
            <a:ext cx="3355406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Noto Mono" panose="020B0609030804020204" pitchFamily="49" charset="0"/>
                <a:ea typeface="Noto Mono" panose="020B0609030804020204" pitchFamily="49" charset="0"/>
                <a:cs typeface="Noto Mono" panose="020B0609030804020204" pitchFamily="49" charset="0"/>
              </a:rPr>
              <a:t>&lt;/ethernet&gt;&lt;/</a:t>
            </a:r>
            <a:r>
              <a:rPr lang="en-US" b="1" dirty="0" err="1">
                <a:latin typeface="Noto Mono" panose="020B0609030804020204" pitchFamily="49" charset="0"/>
                <a:ea typeface="Noto Mono" panose="020B0609030804020204" pitchFamily="49" charset="0"/>
                <a:cs typeface="Noto Mono" panose="020B0609030804020204" pitchFamily="49" charset="0"/>
              </a:rPr>
              <a:t>linklayer</a:t>
            </a:r>
            <a:r>
              <a:rPr lang="en-US" b="1" dirty="0">
                <a:latin typeface="Noto Mono" panose="020B0609030804020204" pitchFamily="49" charset="0"/>
                <a:ea typeface="Noto Mono" panose="020B0609030804020204" pitchFamily="49" charset="0"/>
                <a:cs typeface="Noto Mono" panose="020B0609030804020204" pitchFamily="49" charset="0"/>
              </a:rPr>
              <a:t>&gt;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94E812B5-1D51-4038-8B1A-EC3C22419F5D}"/>
              </a:ext>
            </a:extLst>
          </p:cNvPr>
          <p:cNvSpPr/>
          <p:nvPr/>
        </p:nvSpPr>
        <p:spPr bwMode="auto">
          <a:xfrm rot="19443097" flipV="1">
            <a:off x="1805803" y="4244515"/>
            <a:ext cx="3118659" cy="927098"/>
          </a:xfrm>
          <a:custGeom>
            <a:avLst/>
            <a:gdLst>
              <a:gd name="connsiteX0" fmla="*/ 5438274 w 5438274"/>
              <a:gd name="connsiteY0" fmla="*/ 0 h 1570993"/>
              <a:gd name="connsiteX1" fmla="*/ 1376413 w 5438274"/>
              <a:gd name="connsiteY1" fmla="*/ 1549668 h 1570993"/>
              <a:gd name="connsiteX2" fmla="*/ 0 w 5438274"/>
              <a:gd name="connsiteY2" fmla="*/ 943276 h 1570993"/>
              <a:gd name="connsiteX3" fmla="*/ 0 w 5438274"/>
              <a:gd name="connsiteY3" fmla="*/ 943276 h 1570993"/>
              <a:gd name="connsiteX4" fmla="*/ 0 w 5438274"/>
              <a:gd name="connsiteY4" fmla="*/ 924026 h 1570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38274" h="1570993">
                <a:moveTo>
                  <a:pt x="5438274" y="0"/>
                </a:moveTo>
                <a:cubicBezTo>
                  <a:pt x="3860533" y="696227"/>
                  <a:pt x="2282792" y="1392455"/>
                  <a:pt x="1376413" y="1549668"/>
                </a:cubicBezTo>
                <a:cubicBezTo>
                  <a:pt x="470034" y="1706881"/>
                  <a:pt x="0" y="943276"/>
                  <a:pt x="0" y="943276"/>
                </a:cubicBezTo>
                <a:lnTo>
                  <a:pt x="0" y="943276"/>
                </a:lnTo>
                <a:lnTo>
                  <a:pt x="0" y="924026"/>
                </a:lnTo>
              </a:path>
            </a:pathLst>
          </a:custGeom>
          <a:noFill/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  <a:cs typeface="Noto Sans" charset="0"/>
            </a:endParaRPr>
          </a:p>
        </p:txBody>
      </p:sp>
      <p:sp>
        <p:nvSpPr>
          <p:cNvPr id="54" name="Line Callout 2 (Accent Bar) 9">
            <a:extLst>
              <a:ext uri="{FF2B5EF4-FFF2-40B4-BE49-F238E27FC236}">
                <a16:creationId xmlns:a16="http://schemas.microsoft.com/office/drawing/2014/main" id="{E538F097-53B3-4F05-9682-962AA4C69766}"/>
              </a:ext>
            </a:extLst>
          </p:cNvPr>
          <p:cNvSpPr/>
          <p:nvPr/>
        </p:nvSpPr>
        <p:spPr>
          <a:xfrm>
            <a:off x="2779131" y="6015651"/>
            <a:ext cx="2783773" cy="713649"/>
          </a:xfrm>
          <a:prstGeom prst="accentCallout2">
            <a:avLst>
              <a:gd name="adj1" fmla="val 82193"/>
              <a:gd name="adj2" fmla="val -5420"/>
              <a:gd name="adj3" fmla="val 59121"/>
              <a:gd name="adj4" fmla="val -27205"/>
              <a:gd name="adj5" fmla="val -23251"/>
              <a:gd name="adj6" fmla="val -46025"/>
            </a:avLst>
          </a:prstGeom>
          <a:solidFill>
            <a:srgbClr val="FFCC99">
              <a:alpha val="9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chemeClr val="tx1"/>
                </a:solidFill>
              </a:rPr>
              <a:t>Which writes InclLen to suspension's output stream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9B01C1E-4356-4046-B7E8-7A5EFD30CB13}"/>
              </a:ext>
            </a:extLst>
          </p:cNvPr>
          <p:cNvSpPr/>
          <p:nvPr/>
        </p:nvSpPr>
        <p:spPr bwMode="auto">
          <a:xfrm>
            <a:off x="4806794" y="3521225"/>
            <a:ext cx="756111" cy="695191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100" b="1" i="0" u="none" strike="noStrike" cap="none" normalizeH="0" baseline="0" dirty="0" err="1">
                <a:ln>
                  <a:noFill/>
                </a:ln>
                <a:effectLst/>
                <a:latin typeface="Noto Sans" panose="020B0502040504020204" pitchFamily="34" charset="0"/>
              </a:rPr>
              <a:t>InclLen</a:t>
            </a:r>
            <a:endParaRPr kumimoji="0" lang="en-US" sz="1100" b="1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7ECE0CC-C39A-4CB1-A0DF-BA210B5040F8}"/>
              </a:ext>
            </a:extLst>
          </p:cNvPr>
          <p:cNvSpPr/>
          <p:nvPr/>
        </p:nvSpPr>
        <p:spPr bwMode="auto">
          <a:xfrm>
            <a:off x="4958883" y="1578576"/>
            <a:ext cx="1017944" cy="326391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packet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EE1C237-1B38-4FB3-872B-26A05C9C4582}"/>
              </a:ext>
            </a:extLst>
          </p:cNvPr>
          <p:cNvSpPr/>
          <p:nvPr/>
        </p:nvSpPr>
        <p:spPr bwMode="auto">
          <a:xfrm>
            <a:off x="4747049" y="2826171"/>
            <a:ext cx="889056" cy="175404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800" b="0" i="0" u="none" strike="noStrike" cap="none" normalizeH="0" baseline="0" dirty="0" err="1">
                <a:ln>
                  <a:noFill/>
                </a:ln>
                <a:effectLst/>
                <a:latin typeface="Noto Sans" panose="020B0502040504020204" pitchFamily="34" charset="0"/>
              </a:rPr>
              <a:t>packetheader</a:t>
            </a:r>
            <a:endParaRPr kumimoji="0" lang="en-US" sz="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C5431FF4-A085-49BE-BF84-5D76C9BBE57F}"/>
              </a:ext>
            </a:extLst>
          </p:cNvPr>
          <p:cNvSpPr/>
          <p:nvPr/>
        </p:nvSpPr>
        <p:spPr bwMode="auto">
          <a:xfrm>
            <a:off x="4464666" y="3057202"/>
            <a:ext cx="641089" cy="175404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seconds</a:t>
            </a:r>
          </a:p>
        </p:txBody>
      </p:sp>
      <p:cxnSp>
        <p:nvCxnSpPr>
          <p:cNvPr id="60" name="Connector: Elbow 59">
            <a:extLst>
              <a:ext uri="{FF2B5EF4-FFF2-40B4-BE49-F238E27FC236}">
                <a16:creationId xmlns:a16="http://schemas.microsoft.com/office/drawing/2014/main" id="{10656608-A191-4C20-83A8-02AF1E253CB0}"/>
              </a:ext>
            </a:extLst>
          </p:cNvPr>
          <p:cNvCxnSpPr>
            <a:cxnSpLocks/>
            <a:stCxn id="57" idx="2"/>
            <a:endCxn id="58" idx="0"/>
          </p:cNvCxnSpPr>
          <p:nvPr/>
        </p:nvCxnSpPr>
        <p:spPr bwMode="auto">
          <a:xfrm rot="5400000">
            <a:off x="4869114" y="2227430"/>
            <a:ext cx="921204" cy="276278"/>
          </a:xfrm>
          <a:prstGeom prst="bentConnector3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" name="Connector: Elbow 60">
            <a:extLst>
              <a:ext uri="{FF2B5EF4-FFF2-40B4-BE49-F238E27FC236}">
                <a16:creationId xmlns:a16="http://schemas.microsoft.com/office/drawing/2014/main" id="{A7109997-FE2A-40B8-86ED-BC367F4793EF}"/>
              </a:ext>
            </a:extLst>
          </p:cNvPr>
          <p:cNvCxnSpPr>
            <a:cxnSpLocks/>
            <a:stCxn id="58" idx="2"/>
            <a:endCxn id="59" idx="0"/>
          </p:cNvCxnSpPr>
          <p:nvPr/>
        </p:nvCxnSpPr>
        <p:spPr bwMode="auto">
          <a:xfrm rot="5400000">
            <a:off x="4960581" y="2826205"/>
            <a:ext cx="55627" cy="406367"/>
          </a:xfrm>
          <a:prstGeom prst="bentConnector3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A73EB624-8A63-4E7C-87AF-DE04725FC40E}"/>
              </a:ext>
            </a:extLst>
          </p:cNvPr>
          <p:cNvSpPr/>
          <p:nvPr/>
        </p:nvSpPr>
        <p:spPr bwMode="auto">
          <a:xfrm>
            <a:off x="4543830" y="3307578"/>
            <a:ext cx="641089" cy="175404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800" b="0" i="0" u="none" strike="noStrike" cap="none" normalizeH="0" baseline="0" dirty="0" err="1">
                <a:ln>
                  <a:noFill/>
                </a:ln>
                <a:effectLst/>
                <a:latin typeface="Noto Sans" panose="020B0502040504020204" pitchFamily="34" charset="0"/>
              </a:rPr>
              <a:t>useconds</a:t>
            </a:r>
            <a:endParaRPr kumimoji="0" lang="en-US" sz="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cxnSp>
        <p:nvCxnSpPr>
          <p:cNvPr id="63" name="Connector: Elbow 62">
            <a:extLst>
              <a:ext uri="{FF2B5EF4-FFF2-40B4-BE49-F238E27FC236}">
                <a16:creationId xmlns:a16="http://schemas.microsoft.com/office/drawing/2014/main" id="{62B31355-BBD7-476D-9EB1-563922E75757}"/>
              </a:ext>
            </a:extLst>
          </p:cNvPr>
          <p:cNvCxnSpPr>
            <a:stCxn id="58" idx="2"/>
            <a:endCxn id="62" idx="0"/>
          </p:cNvCxnSpPr>
          <p:nvPr/>
        </p:nvCxnSpPr>
        <p:spPr bwMode="auto">
          <a:xfrm rot="5400000">
            <a:off x="4874975" y="2990975"/>
            <a:ext cx="306003" cy="327203"/>
          </a:xfrm>
          <a:prstGeom prst="bentConnector3">
            <a:avLst>
              <a:gd name="adj1" fmla="val 82267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Connector: Elbow 63">
            <a:extLst>
              <a:ext uri="{FF2B5EF4-FFF2-40B4-BE49-F238E27FC236}">
                <a16:creationId xmlns:a16="http://schemas.microsoft.com/office/drawing/2014/main" id="{ABDA12B9-9EDE-43E4-B9D1-894D7B9B81A4}"/>
              </a:ext>
            </a:extLst>
          </p:cNvPr>
          <p:cNvCxnSpPr>
            <a:cxnSpLocks/>
            <a:stCxn id="58" idx="2"/>
            <a:endCxn id="55" idx="0"/>
          </p:cNvCxnSpPr>
          <p:nvPr/>
        </p:nvCxnSpPr>
        <p:spPr bwMode="auto">
          <a:xfrm rot="5400000">
            <a:off x="4928389" y="3258037"/>
            <a:ext cx="519650" cy="6727"/>
          </a:xfrm>
          <a:prstGeom prst="bentConnector3">
            <a:avLst>
              <a:gd name="adj1" fmla="val 50000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65" name="Group 64">
            <a:extLst>
              <a:ext uri="{FF2B5EF4-FFF2-40B4-BE49-F238E27FC236}">
                <a16:creationId xmlns:a16="http://schemas.microsoft.com/office/drawing/2014/main" id="{4FAA0258-7B45-433D-BF0E-7BA3C845FD7B}"/>
              </a:ext>
            </a:extLst>
          </p:cNvPr>
          <p:cNvGrpSpPr/>
          <p:nvPr/>
        </p:nvGrpSpPr>
        <p:grpSpPr>
          <a:xfrm>
            <a:off x="5718756" y="2823392"/>
            <a:ext cx="3099072" cy="1680917"/>
            <a:chOff x="6411697" y="2849861"/>
            <a:chExt cx="2136004" cy="1146633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65645D7D-67F9-414F-B773-94DC2838C72A}"/>
                </a:ext>
              </a:extLst>
            </p:cNvPr>
            <p:cNvSpPr/>
            <p:nvPr/>
          </p:nvSpPr>
          <p:spPr bwMode="auto">
            <a:xfrm>
              <a:off x="6876647" y="2849861"/>
              <a:ext cx="889056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 err="1">
                  <a:ln>
                    <a:noFill/>
                  </a:ln>
                  <a:effectLst/>
                  <a:latin typeface="Noto Sans" panose="020B0502040504020204" pitchFamily="34" charset="0"/>
                </a:rPr>
                <a:t>lihkLayer</a:t>
              </a:r>
              <a:endParaRPr kumimoji="0" lang="en-US" sz="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1407DCE5-4683-4E96-99CD-7FFD3B854C50}"/>
                </a:ext>
              </a:extLst>
            </p:cNvPr>
            <p:cNvSpPr/>
            <p:nvPr/>
          </p:nvSpPr>
          <p:spPr bwMode="auto">
            <a:xfrm>
              <a:off x="6411697" y="3080892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Noto Sans" panose="020B0502040504020204" pitchFamily="34" charset="0"/>
                </a:rPr>
                <a:t>ethernet</a:t>
              </a:r>
            </a:p>
          </p:txBody>
        </p:sp>
        <p:cxnSp>
          <p:nvCxnSpPr>
            <p:cNvPr id="68" name="Connector: Elbow 67">
              <a:extLst>
                <a:ext uri="{FF2B5EF4-FFF2-40B4-BE49-F238E27FC236}">
                  <a16:creationId xmlns:a16="http://schemas.microsoft.com/office/drawing/2014/main" id="{8A058095-5054-48B9-BC1D-86698BBBC8BF}"/>
                </a:ext>
              </a:extLst>
            </p:cNvPr>
            <p:cNvCxnSpPr>
              <a:cxnSpLocks/>
              <a:stCxn id="66" idx="2"/>
              <a:endCxn id="67" idx="0"/>
            </p:cNvCxnSpPr>
            <p:nvPr/>
          </p:nvCxnSpPr>
          <p:spPr bwMode="auto">
            <a:xfrm rot="5400000">
              <a:off x="6998896" y="2758612"/>
              <a:ext cx="55627" cy="588933"/>
            </a:xfrm>
            <a:prstGeom prst="bentConnector3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FC3FC43A-01BC-47F1-9E71-2A421EFFEA16}"/>
                </a:ext>
              </a:extLst>
            </p:cNvPr>
            <p:cNvSpPr/>
            <p:nvPr/>
          </p:nvSpPr>
          <p:spPr bwMode="auto">
            <a:xfrm>
              <a:off x="6416994" y="3300935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 err="1">
                  <a:ln>
                    <a:noFill/>
                  </a:ln>
                  <a:effectLst/>
                  <a:latin typeface="Noto Sans" panose="020B0502040504020204" pitchFamily="34" charset="0"/>
                </a:rPr>
                <a:t>MACDest</a:t>
              </a:r>
              <a:endParaRPr kumimoji="0" lang="en-US" sz="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endParaRPr>
            </a:p>
          </p:txBody>
        </p:sp>
        <p:cxnSp>
          <p:nvCxnSpPr>
            <p:cNvPr id="70" name="Connector: Elbow 69">
              <a:extLst>
                <a:ext uri="{FF2B5EF4-FFF2-40B4-BE49-F238E27FC236}">
                  <a16:creationId xmlns:a16="http://schemas.microsoft.com/office/drawing/2014/main" id="{8BC34C4A-E577-487C-942D-334EBE4862D4}"/>
                </a:ext>
              </a:extLst>
            </p:cNvPr>
            <p:cNvCxnSpPr>
              <a:cxnSpLocks/>
              <a:stCxn id="67" idx="2"/>
              <a:endCxn id="69" idx="0"/>
            </p:cNvCxnSpPr>
            <p:nvPr/>
          </p:nvCxnSpPr>
          <p:spPr bwMode="auto">
            <a:xfrm rot="16200000" flipH="1">
              <a:off x="6712571" y="3275966"/>
              <a:ext cx="44639" cy="5297"/>
            </a:xfrm>
            <a:prstGeom prst="bentConnector3">
              <a:avLst>
                <a:gd name="adj1" fmla="val 50000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1" name="Connector: Elbow 70">
              <a:extLst>
                <a:ext uri="{FF2B5EF4-FFF2-40B4-BE49-F238E27FC236}">
                  <a16:creationId xmlns:a16="http://schemas.microsoft.com/office/drawing/2014/main" id="{CB58C8C7-70F0-43B5-90BE-E056B6395E56}"/>
                </a:ext>
              </a:extLst>
            </p:cNvPr>
            <p:cNvCxnSpPr>
              <a:cxnSpLocks/>
              <a:stCxn id="66" idx="2"/>
            </p:cNvCxnSpPr>
            <p:nvPr/>
          </p:nvCxnSpPr>
          <p:spPr bwMode="auto">
            <a:xfrm rot="16200000" flipH="1">
              <a:off x="7086741" y="3259699"/>
              <a:ext cx="519651" cy="50783"/>
            </a:xfrm>
            <a:prstGeom prst="bentConnector3">
              <a:avLst>
                <a:gd name="adj1" fmla="val 5292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2C3CCADE-5189-478A-A3CA-65C4C5CC4AEF}"/>
                </a:ext>
              </a:extLst>
            </p:cNvPr>
            <p:cNvSpPr/>
            <p:nvPr/>
          </p:nvSpPr>
          <p:spPr bwMode="auto">
            <a:xfrm>
              <a:off x="6772030" y="3539058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Noto Sans" panose="020B0502040504020204" pitchFamily="34" charset="0"/>
                </a:rPr>
                <a:t>...</a:t>
              </a: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418AA259-E2DD-4CD3-ACC0-532888D205B2}"/>
                </a:ext>
              </a:extLst>
            </p:cNvPr>
            <p:cNvSpPr/>
            <p:nvPr/>
          </p:nvSpPr>
          <p:spPr bwMode="auto">
            <a:xfrm>
              <a:off x="7507341" y="3538499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Noto Sans" panose="020B0502040504020204" pitchFamily="34" charset="0"/>
                </a:rPr>
                <a:t>...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F8FEE44C-EFD9-4E6F-B02D-2A718A491F0D}"/>
                </a:ext>
              </a:extLst>
            </p:cNvPr>
            <p:cNvSpPr/>
            <p:nvPr/>
          </p:nvSpPr>
          <p:spPr bwMode="auto">
            <a:xfrm>
              <a:off x="7906612" y="3821090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Noto Sans" panose="020B0502040504020204" pitchFamily="34" charset="0"/>
                </a:rPr>
                <a:t>...</a:t>
              </a: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1595C1C6-910E-4D98-9E94-84FCE36296BB}"/>
                </a:ext>
              </a:extLst>
            </p:cNvPr>
            <p:cNvSpPr/>
            <p:nvPr/>
          </p:nvSpPr>
          <p:spPr bwMode="auto">
            <a:xfrm>
              <a:off x="7474866" y="3225667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Noto Sans" panose="020B0502040504020204" pitchFamily="34" charset="0"/>
                </a:rPr>
                <a:t>...</a:t>
              </a:r>
            </a:p>
          </p:txBody>
        </p:sp>
        <p:cxnSp>
          <p:nvCxnSpPr>
            <p:cNvPr id="77" name="Connector: Elbow 76">
              <a:extLst>
                <a:ext uri="{FF2B5EF4-FFF2-40B4-BE49-F238E27FC236}">
                  <a16:creationId xmlns:a16="http://schemas.microsoft.com/office/drawing/2014/main" id="{B58C6D55-3283-4D2A-B033-33542D265429}"/>
                </a:ext>
              </a:extLst>
            </p:cNvPr>
            <p:cNvCxnSpPr>
              <a:cxnSpLocks/>
              <a:stCxn id="66" idx="3"/>
              <a:endCxn id="76" idx="0"/>
            </p:cNvCxnSpPr>
            <p:nvPr/>
          </p:nvCxnSpPr>
          <p:spPr bwMode="auto">
            <a:xfrm>
              <a:off x="7765703" y="2937563"/>
              <a:ext cx="29708" cy="288104"/>
            </a:xfrm>
            <a:prstGeom prst="bentConnector2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8" name="Connector: Elbow 77">
              <a:extLst>
                <a:ext uri="{FF2B5EF4-FFF2-40B4-BE49-F238E27FC236}">
                  <a16:creationId xmlns:a16="http://schemas.microsoft.com/office/drawing/2014/main" id="{767AF150-6B49-455D-941A-1AC39225FBB8}"/>
                </a:ext>
              </a:extLst>
            </p:cNvPr>
            <p:cNvCxnSpPr>
              <a:cxnSpLocks/>
              <a:stCxn id="76" idx="1"/>
              <a:endCxn id="72" idx="0"/>
            </p:cNvCxnSpPr>
            <p:nvPr/>
          </p:nvCxnSpPr>
          <p:spPr bwMode="auto">
            <a:xfrm rot="10800000" flipV="1">
              <a:off x="7092576" y="3313368"/>
              <a:ext cx="382291" cy="225689"/>
            </a:xfrm>
            <a:prstGeom prst="bentConnector2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9" name="Connector: Elbow 78">
              <a:extLst>
                <a:ext uri="{FF2B5EF4-FFF2-40B4-BE49-F238E27FC236}">
                  <a16:creationId xmlns:a16="http://schemas.microsoft.com/office/drawing/2014/main" id="{2C702B62-E0DE-46B4-B911-11E66C5FF818}"/>
                </a:ext>
              </a:extLst>
            </p:cNvPr>
            <p:cNvCxnSpPr>
              <a:cxnSpLocks/>
              <a:stCxn id="76" idx="2"/>
              <a:endCxn id="73" idx="0"/>
            </p:cNvCxnSpPr>
            <p:nvPr/>
          </p:nvCxnSpPr>
          <p:spPr bwMode="auto">
            <a:xfrm rot="16200000" flipH="1">
              <a:off x="7742934" y="3453547"/>
              <a:ext cx="137428" cy="32475"/>
            </a:xfrm>
            <a:prstGeom prst="bentConnector3">
              <a:avLst>
                <a:gd name="adj1" fmla="val 50000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0" name="Connector: Elbow 79">
              <a:extLst>
                <a:ext uri="{FF2B5EF4-FFF2-40B4-BE49-F238E27FC236}">
                  <a16:creationId xmlns:a16="http://schemas.microsoft.com/office/drawing/2014/main" id="{2D9D46C5-65C8-4E56-9AC0-BA903186AEEC}"/>
                </a:ext>
              </a:extLst>
            </p:cNvPr>
            <p:cNvCxnSpPr>
              <a:cxnSpLocks/>
              <a:stCxn id="76" idx="3"/>
              <a:endCxn id="75" idx="0"/>
            </p:cNvCxnSpPr>
            <p:nvPr/>
          </p:nvCxnSpPr>
          <p:spPr bwMode="auto">
            <a:xfrm>
              <a:off x="8115955" y="3313369"/>
              <a:ext cx="111201" cy="507720"/>
            </a:xfrm>
            <a:prstGeom prst="bentConnector2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81" name="Connector: Elbow 80">
            <a:extLst>
              <a:ext uri="{FF2B5EF4-FFF2-40B4-BE49-F238E27FC236}">
                <a16:creationId xmlns:a16="http://schemas.microsoft.com/office/drawing/2014/main" id="{A74047B4-1BA6-4756-92A0-1DC49DD9165D}"/>
              </a:ext>
            </a:extLst>
          </p:cNvPr>
          <p:cNvCxnSpPr>
            <a:cxnSpLocks/>
            <a:stCxn id="57" idx="2"/>
            <a:endCxn id="66" idx="0"/>
          </p:cNvCxnSpPr>
          <p:nvPr/>
        </p:nvCxnSpPr>
        <p:spPr bwMode="auto">
          <a:xfrm rot="16200000" flipH="1">
            <a:off x="5793862" y="1578959"/>
            <a:ext cx="918425" cy="1570439"/>
          </a:xfrm>
          <a:prstGeom prst="bentConnector3">
            <a:avLst>
              <a:gd name="adj1" fmla="val 50000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3" name="Rectangle: Rounded Corners 82">
            <a:extLst>
              <a:ext uri="{FF2B5EF4-FFF2-40B4-BE49-F238E27FC236}">
                <a16:creationId xmlns:a16="http://schemas.microsoft.com/office/drawing/2014/main" id="{898F61EB-10C0-49EB-A996-CE70193F5DAF}"/>
              </a:ext>
            </a:extLst>
          </p:cNvPr>
          <p:cNvSpPr/>
          <p:nvPr/>
        </p:nvSpPr>
        <p:spPr bwMode="auto">
          <a:xfrm>
            <a:off x="1436452" y="2685401"/>
            <a:ext cx="1283346" cy="109899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unparser</a:t>
            </a:r>
          </a:p>
        </p:txBody>
      </p:sp>
      <p:sp>
        <p:nvSpPr>
          <p:cNvPr id="84" name="Arrow: Left-Right 83">
            <a:extLst>
              <a:ext uri="{FF2B5EF4-FFF2-40B4-BE49-F238E27FC236}">
                <a16:creationId xmlns:a16="http://schemas.microsoft.com/office/drawing/2014/main" id="{668E8904-97FB-4D9C-8956-83AF1FF081CA}"/>
              </a:ext>
            </a:extLst>
          </p:cNvPr>
          <p:cNvSpPr/>
          <p:nvPr/>
        </p:nvSpPr>
        <p:spPr bwMode="auto">
          <a:xfrm>
            <a:off x="2768212" y="2823392"/>
            <a:ext cx="1453974" cy="556733"/>
          </a:xfrm>
          <a:prstGeom prst="left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45" name="Isosceles Triangle 44">
            <a:extLst>
              <a:ext uri="{FF2B5EF4-FFF2-40B4-BE49-F238E27FC236}">
                <a16:creationId xmlns:a16="http://schemas.microsoft.com/office/drawing/2014/main" id="{22176768-AB9F-45F5-9C06-F6D45073503C}"/>
              </a:ext>
            </a:extLst>
          </p:cNvPr>
          <p:cNvSpPr/>
          <p:nvPr/>
        </p:nvSpPr>
        <p:spPr bwMode="auto">
          <a:xfrm flipH="1">
            <a:off x="4754086" y="4055773"/>
            <a:ext cx="593725" cy="779747"/>
          </a:xfrm>
          <a:prstGeom prst="triangle">
            <a:avLst/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82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 cap="flat" cmpd="sng" algn="ctr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BA614AB-C668-42E6-9A36-ACF962F31CDB}"/>
              </a:ext>
            </a:extLst>
          </p:cNvPr>
          <p:cNvCxnSpPr>
            <a:cxnSpLocks/>
            <a:stCxn id="52" idx="0"/>
          </p:cNvCxnSpPr>
          <p:nvPr/>
        </p:nvCxnSpPr>
        <p:spPr bwMode="auto">
          <a:xfrm>
            <a:off x="2947145" y="4319487"/>
            <a:ext cx="2060014" cy="156273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024062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8C9C7-285F-4B33-B706-E43EE921E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0838"/>
            <a:ext cx="8534400" cy="561975"/>
          </a:xfrm>
        </p:spPr>
        <p:txBody>
          <a:bodyPr/>
          <a:lstStyle/>
          <a:p>
            <a:pPr marL="0" indent="0"/>
            <a:r>
              <a:rPr lang="en-US" dirty="0"/>
              <a:t>Current DFDL v1.0 Language Limitations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FD3E2A-2398-4E79-9D81-8E15BBE70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066800"/>
            <a:ext cx="6324600" cy="4799013"/>
          </a:xfrm>
        </p:spPr>
        <p:txBody>
          <a:bodyPr>
            <a:normAutofit/>
          </a:bodyPr>
          <a:lstStyle/>
          <a:p>
            <a:pPr marL="0" indent="0"/>
            <a:r>
              <a:rPr lang="en-US" dirty="0"/>
              <a:t>Recursive types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en-US" dirty="0"/>
              <a:t>DFDL v1.0 </a:t>
            </a:r>
            <a:r>
              <a:rPr lang="en-US" b="1" i="1" dirty="0"/>
              <a:t>not</a:t>
            </a:r>
            <a:r>
              <a:rPr lang="en-US" dirty="0"/>
              <a:t> a </a:t>
            </a:r>
            <a:r>
              <a:rPr lang="en-US" b="1" i="1" dirty="0"/>
              <a:t>Turing-Complete</a:t>
            </a:r>
            <a:r>
              <a:rPr lang="en-US" dirty="0"/>
              <a:t> language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en-US" dirty="0"/>
              <a:t>On purpose - it's a feature, not a bug</a:t>
            </a:r>
            <a:endParaRPr lang="en-US" i="1" dirty="0"/>
          </a:p>
          <a:p>
            <a:pPr marL="0" indent="0"/>
            <a:endParaRPr lang="en-US" dirty="0"/>
          </a:p>
          <a:p>
            <a:pPr marL="0" indent="0"/>
            <a:r>
              <a:rPr lang="en-US" dirty="0"/>
              <a:t>Position of elements "by offset" 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en-US" dirty="0"/>
              <a:t>Random jumping around data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en-US" dirty="0"/>
              <a:t>Ex: TIFF file format </a:t>
            </a:r>
          </a:p>
          <a:p>
            <a:pPr lvl="2" indent="-342900">
              <a:buFont typeface="Arial" panose="020B0604020202020204" pitchFamily="34" charset="0"/>
              <a:buChar char="•"/>
            </a:pPr>
            <a:r>
              <a:rPr lang="en-US" dirty="0"/>
              <a:t>TIFF cannot be described in DFDL v1.0</a:t>
            </a:r>
          </a:p>
        </p:txBody>
      </p:sp>
      <p:pic>
        <p:nvPicPr>
          <p:cNvPr id="6" name="Picture 5">
            <a:hlinkClick r:id="rId3"/>
            <a:extLst>
              <a:ext uri="{FF2B5EF4-FFF2-40B4-BE49-F238E27FC236}">
                <a16:creationId xmlns:a16="http://schemas.microsoft.com/office/drawing/2014/main" id="{5F44F506-B9D6-4BE6-8F87-C758AA41B1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4246" y="2755633"/>
            <a:ext cx="2469754" cy="1529935"/>
          </a:xfrm>
          <a:prstGeom prst="rect">
            <a:avLst/>
          </a:prstGeom>
        </p:spPr>
      </p:pic>
      <p:pic>
        <p:nvPicPr>
          <p:cNvPr id="8" name="Picture 7">
            <a:hlinkClick r:id="rId3"/>
            <a:extLst>
              <a:ext uri="{FF2B5EF4-FFF2-40B4-BE49-F238E27FC236}">
                <a16:creationId xmlns:a16="http://schemas.microsoft.com/office/drawing/2014/main" id="{FB16B01A-0F2E-45A9-B175-5ACD057DD0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4246" y="1600200"/>
            <a:ext cx="2484550" cy="10374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17DF020-AA49-487A-BF6B-5BB36F9546DD}"/>
              </a:ext>
            </a:extLst>
          </p:cNvPr>
          <p:cNvSpPr txBox="1"/>
          <p:nvPr/>
        </p:nvSpPr>
        <p:spPr>
          <a:xfrm>
            <a:off x="6306733" y="5649686"/>
            <a:ext cx="2852063" cy="5502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Noto Sans" panose="020B0502040504020204" pitchFamily="34" charset="0"/>
              </a:rPr>
              <a:t>Thanks to</a:t>
            </a:r>
          </a:p>
          <a:p>
            <a:r>
              <a:rPr lang="en-US" sz="1600" dirty="0">
                <a:latin typeface="Noto Sans" panose="020B0502040504020204" pitchFamily="34" charset="0"/>
              </a:rPr>
              <a:t>http://langsec.org/occupy/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A826ED-6669-44F5-AB2A-FFE89A22C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(C) 2018 Tresys Technology</a:t>
            </a:r>
          </a:p>
        </p:txBody>
      </p:sp>
    </p:spTree>
    <p:extLst>
      <p:ext uri="{BB962C8B-B14F-4D97-AF65-F5344CB8AC3E}">
        <p14:creationId xmlns:p14="http://schemas.microsoft.com/office/powerpoint/2010/main" val="13759609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PCAP Streaming Unparsing Illustration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F942D2-0A0D-475D-90D2-E153352AB19A}"/>
              </a:ext>
            </a:extLst>
          </p:cNvPr>
          <p:cNvSpPr txBox="1"/>
          <p:nvPr/>
        </p:nvSpPr>
        <p:spPr>
          <a:xfrm>
            <a:off x="1076055" y="5561911"/>
            <a:ext cx="2886345" cy="349968"/>
          </a:xfrm>
          <a:prstGeom prst="rect">
            <a:avLst/>
          </a:prstGeom>
          <a:solidFill>
            <a:srgbClr val="FFCC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latin typeface="Noto Mono" panose="020B0609030804020204" pitchFamily="49" charset="0"/>
              <a:ea typeface="Noto Mono" panose="020B0609030804020204" pitchFamily="49" charset="0"/>
              <a:cs typeface="Noto Mono" panose="020B0609030804020204" pitchFamily="49" charset="0"/>
            </a:endParaRPr>
          </a:p>
        </p:txBody>
      </p:sp>
      <p:sp>
        <p:nvSpPr>
          <p:cNvPr id="20" name="Right Arrow 11">
            <a:extLst>
              <a:ext uri="{FF2B5EF4-FFF2-40B4-BE49-F238E27FC236}">
                <a16:creationId xmlns:a16="http://schemas.microsoft.com/office/drawing/2014/main" id="{3C7201FF-FA2C-42BB-B7EE-9AE814393CFD}"/>
              </a:ext>
            </a:extLst>
          </p:cNvPr>
          <p:cNvSpPr/>
          <p:nvPr/>
        </p:nvSpPr>
        <p:spPr>
          <a:xfrm rot="10800000">
            <a:off x="380548" y="5551929"/>
            <a:ext cx="597776" cy="304636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en-US" sz="8800" dirty="0">
              <a:solidFill>
                <a:schemeClr val="tx2"/>
              </a:solidFill>
            </a:endParaRPr>
          </a:p>
        </p:txBody>
      </p:sp>
      <p:sp>
        <p:nvSpPr>
          <p:cNvPr id="6" name="Arrow: Curved Right 5">
            <a:extLst>
              <a:ext uri="{FF2B5EF4-FFF2-40B4-BE49-F238E27FC236}">
                <a16:creationId xmlns:a16="http://schemas.microsoft.com/office/drawing/2014/main" id="{62114E37-C615-4D36-801C-0801DFF27414}"/>
              </a:ext>
            </a:extLst>
          </p:cNvPr>
          <p:cNvSpPr/>
          <p:nvPr/>
        </p:nvSpPr>
        <p:spPr bwMode="auto">
          <a:xfrm>
            <a:off x="455362" y="1724179"/>
            <a:ext cx="914400" cy="1632830"/>
          </a:xfrm>
          <a:prstGeom prst="curved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046B21B5-DBF8-4477-B46E-F7055BA337CD}"/>
              </a:ext>
            </a:extLst>
          </p:cNvPr>
          <p:cNvSpPr/>
          <p:nvPr/>
        </p:nvSpPr>
        <p:spPr>
          <a:xfrm>
            <a:off x="1107088" y="5604871"/>
            <a:ext cx="3357578" cy="267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Noto Mono" panose="020B0609030804020204" pitchFamily="49" charset="0"/>
                <a:ea typeface="Noto Mono" panose="020B0609030804020204" pitchFamily="49" charset="0"/>
                <a:cs typeface="Noto Mono" panose="020B0609030804020204" pitchFamily="49" charset="0"/>
              </a:rPr>
              <a:t>0000 03DC 005056E014... 83D</a:t>
            </a:r>
            <a:endParaRPr lang="en-US" sz="1200" dirty="0">
              <a:latin typeface="Noto Mono" panose="020B0609030804020204" pitchFamily="49" charset="0"/>
              <a:ea typeface="Noto Mono" panose="020B0609030804020204" pitchFamily="49" charset="0"/>
              <a:cs typeface="Noto Mono" panose="020B0609030804020204" pitchFamily="49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3CCAAD3-4978-4CA2-902A-91060BB286FA}"/>
              </a:ext>
            </a:extLst>
          </p:cNvPr>
          <p:cNvSpPr/>
          <p:nvPr/>
        </p:nvSpPr>
        <p:spPr>
          <a:xfrm>
            <a:off x="1379538" y="1685635"/>
            <a:ext cx="3355406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Noto Mono" panose="020B0609030804020204" pitchFamily="49" charset="0"/>
                <a:ea typeface="Noto Mono" panose="020B0609030804020204" pitchFamily="49" charset="0"/>
                <a:cs typeface="Noto Mono" panose="020B0609030804020204" pitchFamily="49" charset="0"/>
              </a:rPr>
              <a:t>&lt;/ethernet&gt;&lt;/</a:t>
            </a:r>
            <a:r>
              <a:rPr lang="en-US" b="1" dirty="0" err="1">
                <a:latin typeface="Noto Mono" panose="020B0609030804020204" pitchFamily="49" charset="0"/>
                <a:ea typeface="Noto Mono" panose="020B0609030804020204" pitchFamily="49" charset="0"/>
                <a:cs typeface="Noto Mono" panose="020B0609030804020204" pitchFamily="49" charset="0"/>
              </a:rPr>
              <a:t>linklayer</a:t>
            </a:r>
            <a:r>
              <a:rPr lang="en-US" b="1" dirty="0">
                <a:latin typeface="Noto Mono" panose="020B0609030804020204" pitchFamily="49" charset="0"/>
                <a:ea typeface="Noto Mono" panose="020B0609030804020204" pitchFamily="49" charset="0"/>
                <a:cs typeface="Noto Mono" panose="020B0609030804020204" pitchFamily="49" charset="0"/>
              </a:rPr>
              <a:t>&gt;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9B01C1E-4356-4046-B7E8-7A5EFD30CB13}"/>
              </a:ext>
            </a:extLst>
          </p:cNvPr>
          <p:cNvSpPr/>
          <p:nvPr/>
        </p:nvSpPr>
        <p:spPr bwMode="auto">
          <a:xfrm>
            <a:off x="4806794" y="3521225"/>
            <a:ext cx="756111" cy="695191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100" b="1" i="0" u="none" strike="noStrike" cap="none" normalizeH="0" baseline="0" dirty="0" err="1">
                <a:ln>
                  <a:noFill/>
                </a:ln>
                <a:effectLst/>
                <a:latin typeface="Noto Sans" panose="020B0502040504020204" pitchFamily="34" charset="0"/>
              </a:rPr>
              <a:t>InclLen</a:t>
            </a:r>
            <a:endParaRPr kumimoji="0" lang="en-US" sz="1100" b="1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7ECE0CC-C39A-4CB1-A0DF-BA210B5040F8}"/>
              </a:ext>
            </a:extLst>
          </p:cNvPr>
          <p:cNvSpPr/>
          <p:nvPr/>
        </p:nvSpPr>
        <p:spPr bwMode="auto">
          <a:xfrm>
            <a:off x="4958883" y="1578576"/>
            <a:ext cx="1017944" cy="326391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packet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EE1C237-1B38-4FB3-872B-26A05C9C4582}"/>
              </a:ext>
            </a:extLst>
          </p:cNvPr>
          <p:cNvSpPr/>
          <p:nvPr/>
        </p:nvSpPr>
        <p:spPr bwMode="auto">
          <a:xfrm>
            <a:off x="4747049" y="2826171"/>
            <a:ext cx="889056" cy="175404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800" b="0" i="0" u="none" strike="noStrike" cap="none" normalizeH="0" baseline="0" dirty="0" err="1">
                <a:ln>
                  <a:noFill/>
                </a:ln>
                <a:effectLst/>
                <a:latin typeface="Noto Sans" panose="020B0502040504020204" pitchFamily="34" charset="0"/>
              </a:rPr>
              <a:t>packetheader</a:t>
            </a:r>
            <a:endParaRPr kumimoji="0" lang="en-US" sz="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C5431FF4-A085-49BE-BF84-5D76C9BBE57F}"/>
              </a:ext>
            </a:extLst>
          </p:cNvPr>
          <p:cNvSpPr/>
          <p:nvPr/>
        </p:nvSpPr>
        <p:spPr bwMode="auto">
          <a:xfrm>
            <a:off x="4464666" y="3057202"/>
            <a:ext cx="641089" cy="175404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seconds</a:t>
            </a:r>
          </a:p>
        </p:txBody>
      </p:sp>
      <p:cxnSp>
        <p:nvCxnSpPr>
          <p:cNvPr id="60" name="Connector: Elbow 59">
            <a:extLst>
              <a:ext uri="{FF2B5EF4-FFF2-40B4-BE49-F238E27FC236}">
                <a16:creationId xmlns:a16="http://schemas.microsoft.com/office/drawing/2014/main" id="{10656608-A191-4C20-83A8-02AF1E253CB0}"/>
              </a:ext>
            </a:extLst>
          </p:cNvPr>
          <p:cNvCxnSpPr>
            <a:cxnSpLocks/>
            <a:stCxn id="57" idx="2"/>
            <a:endCxn id="58" idx="0"/>
          </p:cNvCxnSpPr>
          <p:nvPr/>
        </p:nvCxnSpPr>
        <p:spPr bwMode="auto">
          <a:xfrm rot="5400000">
            <a:off x="4869114" y="2227430"/>
            <a:ext cx="921204" cy="276278"/>
          </a:xfrm>
          <a:prstGeom prst="bentConnector3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" name="Connector: Elbow 60">
            <a:extLst>
              <a:ext uri="{FF2B5EF4-FFF2-40B4-BE49-F238E27FC236}">
                <a16:creationId xmlns:a16="http://schemas.microsoft.com/office/drawing/2014/main" id="{A7109997-FE2A-40B8-86ED-BC367F4793EF}"/>
              </a:ext>
            </a:extLst>
          </p:cNvPr>
          <p:cNvCxnSpPr>
            <a:cxnSpLocks/>
            <a:stCxn id="58" idx="2"/>
            <a:endCxn id="59" idx="0"/>
          </p:cNvCxnSpPr>
          <p:nvPr/>
        </p:nvCxnSpPr>
        <p:spPr bwMode="auto">
          <a:xfrm rot="5400000">
            <a:off x="4960581" y="2826205"/>
            <a:ext cx="55627" cy="406367"/>
          </a:xfrm>
          <a:prstGeom prst="bentConnector3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A73EB624-8A63-4E7C-87AF-DE04725FC40E}"/>
              </a:ext>
            </a:extLst>
          </p:cNvPr>
          <p:cNvSpPr/>
          <p:nvPr/>
        </p:nvSpPr>
        <p:spPr bwMode="auto">
          <a:xfrm>
            <a:off x="4543830" y="3307578"/>
            <a:ext cx="641089" cy="175404"/>
          </a:xfrm>
          <a:prstGeom prst="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800" b="0" i="0" u="none" strike="noStrike" cap="none" normalizeH="0" baseline="0" dirty="0" err="1">
                <a:ln>
                  <a:noFill/>
                </a:ln>
                <a:effectLst/>
                <a:latin typeface="Noto Sans" panose="020B0502040504020204" pitchFamily="34" charset="0"/>
              </a:rPr>
              <a:t>useconds</a:t>
            </a:r>
            <a:endParaRPr kumimoji="0" lang="en-US" sz="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cxnSp>
        <p:nvCxnSpPr>
          <p:cNvPr id="63" name="Connector: Elbow 62">
            <a:extLst>
              <a:ext uri="{FF2B5EF4-FFF2-40B4-BE49-F238E27FC236}">
                <a16:creationId xmlns:a16="http://schemas.microsoft.com/office/drawing/2014/main" id="{62B31355-BBD7-476D-9EB1-563922E75757}"/>
              </a:ext>
            </a:extLst>
          </p:cNvPr>
          <p:cNvCxnSpPr>
            <a:stCxn id="58" idx="2"/>
            <a:endCxn id="62" idx="0"/>
          </p:cNvCxnSpPr>
          <p:nvPr/>
        </p:nvCxnSpPr>
        <p:spPr bwMode="auto">
          <a:xfrm rot="5400000">
            <a:off x="4874975" y="2990975"/>
            <a:ext cx="306003" cy="327203"/>
          </a:xfrm>
          <a:prstGeom prst="bentConnector3">
            <a:avLst>
              <a:gd name="adj1" fmla="val 82267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Connector: Elbow 63">
            <a:extLst>
              <a:ext uri="{FF2B5EF4-FFF2-40B4-BE49-F238E27FC236}">
                <a16:creationId xmlns:a16="http://schemas.microsoft.com/office/drawing/2014/main" id="{ABDA12B9-9EDE-43E4-B9D1-894D7B9B81A4}"/>
              </a:ext>
            </a:extLst>
          </p:cNvPr>
          <p:cNvCxnSpPr>
            <a:cxnSpLocks/>
            <a:stCxn id="58" idx="2"/>
            <a:endCxn id="55" idx="0"/>
          </p:cNvCxnSpPr>
          <p:nvPr/>
        </p:nvCxnSpPr>
        <p:spPr bwMode="auto">
          <a:xfrm rot="5400000">
            <a:off x="4928389" y="3258037"/>
            <a:ext cx="519650" cy="6727"/>
          </a:xfrm>
          <a:prstGeom prst="bentConnector3">
            <a:avLst>
              <a:gd name="adj1" fmla="val 50000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65" name="Group 64">
            <a:extLst>
              <a:ext uri="{FF2B5EF4-FFF2-40B4-BE49-F238E27FC236}">
                <a16:creationId xmlns:a16="http://schemas.microsoft.com/office/drawing/2014/main" id="{4FAA0258-7B45-433D-BF0E-7BA3C845FD7B}"/>
              </a:ext>
            </a:extLst>
          </p:cNvPr>
          <p:cNvGrpSpPr/>
          <p:nvPr/>
        </p:nvGrpSpPr>
        <p:grpSpPr>
          <a:xfrm>
            <a:off x="5718756" y="2823392"/>
            <a:ext cx="3099072" cy="1680917"/>
            <a:chOff x="6411697" y="2849861"/>
            <a:chExt cx="2136004" cy="1146633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65645D7D-67F9-414F-B773-94DC2838C72A}"/>
                </a:ext>
              </a:extLst>
            </p:cNvPr>
            <p:cNvSpPr/>
            <p:nvPr/>
          </p:nvSpPr>
          <p:spPr bwMode="auto">
            <a:xfrm>
              <a:off x="6876647" y="2849861"/>
              <a:ext cx="889056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 err="1">
                  <a:ln>
                    <a:noFill/>
                  </a:ln>
                  <a:effectLst/>
                  <a:latin typeface="Noto Sans" panose="020B0502040504020204" pitchFamily="34" charset="0"/>
                </a:rPr>
                <a:t>lihkLayer</a:t>
              </a:r>
              <a:endParaRPr kumimoji="0" lang="en-US" sz="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1407DCE5-4683-4E96-99CD-7FFD3B854C50}"/>
                </a:ext>
              </a:extLst>
            </p:cNvPr>
            <p:cNvSpPr/>
            <p:nvPr/>
          </p:nvSpPr>
          <p:spPr bwMode="auto">
            <a:xfrm>
              <a:off x="6411697" y="3080892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Noto Sans" panose="020B0502040504020204" pitchFamily="34" charset="0"/>
                </a:rPr>
                <a:t>ethernet</a:t>
              </a:r>
            </a:p>
          </p:txBody>
        </p:sp>
        <p:cxnSp>
          <p:nvCxnSpPr>
            <p:cNvPr id="68" name="Connector: Elbow 67">
              <a:extLst>
                <a:ext uri="{FF2B5EF4-FFF2-40B4-BE49-F238E27FC236}">
                  <a16:creationId xmlns:a16="http://schemas.microsoft.com/office/drawing/2014/main" id="{8A058095-5054-48B9-BC1D-86698BBBC8BF}"/>
                </a:ext>
              </a:extLst>
            </p:cNvPr>
            <p:cNvCxnSpPr>
              <a:cxnSpLocks/>
              <a:stCxn id="66" idx="2"/>
              <a:endCxn id="67" idx="0"/>
            </p:cNvCxnSpPr>
            <p:nvPr/>
          </p:nvCxnSpPr>
          <p:spPr bwMode="auto">
            <a:xfrm rot="5400000">
              <a:off x="6998896" y="2758612"/>
              <a:ext cx="55627" cy="588933"/>
            </a:xfrm>
            <a:prstGeom prst="bentConnector3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FC3FC43A-01BC-47F1-9E71-2A421EFFEA16}"/>
                </a:ext>
              </a:extLst>
            </p:cNvPr>
            <p:cNvSpPr/>
            <p:nvPr/>
          </p:nvSpPr>
          <p:spPr bwMode="auto">
            <a:xfrm>
              <a:off x="6416994" y="3300935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 err="1">
                  <a:ln>
                    <a:noFill/>
                  </a:ln>
                  <a:effectLst/>
                  <a:latin typeface="Noto Sans" panose="020B0502040504020204" pitchFamily="34" charset="0"/>
                </a:rPr>
                <a:t>MACDest</a:t>
              </a:r>
              <a:endParaRPr kumimoji="0" lang="en-US" sz="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endParaRPr>
            </a:p>
          </p:txBody>
        </p:sp>
        <p:cxnSp>
          <p:nvCxnSpPr>
            <p:cNvPr id="70" name="Connector: Elbow 69">
              <a:extLst>
                <a:ext uri="{FF2B5EF4-FFF2-40B4-BE49-F238E27FC236}">
                  <a16:creationId xmlns:a16="http://schemas.microsoft.com/office/drawing/2014/main" id="{8BC34C4A-E577-487C-942D-334EBE4862D4}"/>
                </a:ext>
              </a:extLst>
            </p:cNvPr>
            <p:cNvCxnSpPr>
              <a:cxnSpLocks/>
              <a:stCxn id="67" idx="2"/>
              <a:endCxn id="69" idx="0"/>
            </p:cNvCxnSpPr>
            <p:nvPr/>
          </p:nvCxnSpPr>
          <p:spPr bwMode="auto">
            <a:xfrm rot="16200000" flipH="1">
              <a:off x="6712571" y="3275966"/>
              <a:ext cx="44639" cy="5297"/>
            </a:xfrm>
            <a:prstGeom prst="bentConnector3">
              <a:avLst>
                <a:gd name="adj1" fmla="val 50000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1" name="Connector: Elbow 70">
              <a:extLst>
                <a:ext uri="{FF2B5EF4-FFF2-40B4-BE49-F238E27FC236}">
                  <a16:creationId xmlns:a16="http://schemas.microsoft.com/office/drawing/2014/main" id="{CB58C8C7-70F0-43B5-90BE-E056B6395E56}"/>
                </a:ext>
              </a:extLst>
            </p:cNvPr>
            <p:cNvCxnSpPr>
              <a:cxnSpLocks/>
              <a:stCxn id="66" idx="2"/>
            </p:cNvCxnSpPr>
            <p:nvPr/>
          </p:nvCxnSpPr>
          <p:spPr bwMode="auto">
            <a:xfrm rot="16200000" flipH="1">
              <a:off x="7086741" y="3259699"/>
              <a:ext cx="519651" cy="50783"/>
            </a:xfrm>
            <a:prstGeom prst="bentConnector3">
              <a:avLst>
                <a:gd name="adj1" fmla="val 5292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2C3CCADE-5189-478A-A3CA-65C4C5CC4AEF}"/>
                </a:ext>
              </a:extLst>
            </p:cNvPr>
            <p:cNvSpPr/>
            <p:nvPr/>
          </p:nvSpPr>
          <p:spPr bwMode="auto">
            <a:xfrm>
              <a:off x="6772030" y="3539058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Noto Sans" panose="020B0502040504020204" pitchFamily="34" charset="0"/>
                </a:rPr>
                <a:t>...</a:t>
              </a: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418AA259-E2DD-4CD3-ACC0-532888D205B2}"/>
                </a:ext>
              </a:extLst>
            </p:cNvPr>
            <p:cNvSpPr/>
            <p:nvPr/>
          </p:nvSpPr>
          <p:spPr bwMode="auto">
            <a:xfrm>
              <a:off x="7507341" y="3538499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Noto Sans" panose="020B0502040504020204" pitchFamily="34" charset="0"/>
                </a:rPr>
                <a:t>...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F8FEE44C-EFD9-4E6F-B02D-2A718A491F0D}"/>
                </a:ext>
              </a:extLst>
            </p:cNvPr>
            <p:cNvSpPr/>
            <p:nvPr/>
          </p:nvSpPr>
          <p:spPr bwMode="auto">
            <a:xfrm>
              <a:off x="7906612" y="3821090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Noto Sans" panose="020B0502040504020204" pitchFamily="34" charset="0"/>
                </a:rPr>
                <a:t>...</a:t>
              </a: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1595C1C6-910E-4D98-9E94-84FCE36296BB}"/>
                </a:ext>
              </a:extLst>
            </p:cNvPr>
            <p:cNvSpPr/>
            <p:nvPr/>
          </p:nvSpPr>
          <p:spPr bwMode="auto">
            <a:xfrm>
              <a:off x="7474866" y="3225667"/>
              <a:ext cx="641089" cy="175404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en-US" sz="800" b="0" i="0" u="none" strike="noStrike" cap="none" normalizeH="0" baseline="0" dirty="0">
                  <a:ln>
                    <a:noFill/>
                  </a:ln>
                  <a:effectLst/>
                  <a:latin typeface="Noto Sans" panose="020B0502040504020204" pitchFamily="34" charset="0"/>
                </a:rPr>
                <a:t>...</a:t>
              </a:r>
            </a:p>
          </p:txBody>
        </p:sp>
        <p:cxnSp>
          <p:nvCxnSpPr>
            <p:cNvPr id="77" name="Connector: Elbow 76">
              <a:extLst>
                <a:ext uri="{FF2B5EF4-FFF2-40B4-BE49-F238E27FC236}">
                  <a16:creationId xmlns:a16="http://schemas.microsoft.com/office/drawing/2014/main" id="{B58C6D55-3283-4D2A-B033-33542D265429}"/>
                </a:ext>
              </a:extLst>
            </p:cNvPr>
            <p:cNvCxnSpPr>
              <a:cxnSpLocks/>
              <a:stCxn id="66" idx="3"/>
              <a:endCxn id="76" idx="0"/>
            </p:cNvCxnSpPr>
            <p:nvPr/>
          </p:nvCxnSpPr>
          <p:spPr bwMode="auto">
            <a:xfrm>
              <a:off x="7765703" y="2937563"/>
              <a:ext cx="29708" cy="288104"/>
            </a:xfrm>
            <a:prstGeom prst="bentConnector2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8" name="Connector: Elbow 77">
              <a:extLst>
                <a:ext uri="{FF2B5EF4-FFF2-40B4-BE49-F238E27FC236}">
                  <a16:creationId xmlns:a16="http://schemas.microsoft.com/office/drawing/2014/main" id="{767AF150-6B49-455D-941A-1AC39225FBB8}"/>
                </a:ext>
              </a:extLst>
            </p:cNvPr>
            <p:cNvCxnSpPr>
              <a:cxnSpLocks/>
              <a:stCxn id="76" idx="1"/>
              <a:endCxn id="72" idx="0"/>
            </p:cNvCxnSpPr>
            <p:nvPr/>
          </p:nvCxnSpPr>
          <p:spPr bwMode="auto">
            <a:xfrm rot="10800000" flipV="1">
              <a:off x="7092576" y="3313368"/>
              <a:ext cx="382291" cy="225689"/>
            </a:xfrm>
            <a:prstGeom prst="bentConnector2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9" name="Connector: Elbow 78">
              <a:extLst>
                <a:ext uri="{FF2B5EF4-FFF2-40B4-BE49-F238E27FC236}">
                  <a16:creationId xmlns:a16="http://schemas.microsoft.com/office/drawing/2014/main" id="{2C702B62-E0DE-46B4-B911-11E66C5FF818}"/>
                </a:ext>
              </a:extLst>
            </p:cNvPr>
            <p:cNvCxnSpPr>
              <a:cxnSpLocks/>
              <a:stCxn id="76" idx="2"/>
              <a:endCxn id="73" idx="0"/>
            </p:cNvCxnSpPr>
            <p:nvPr/>
          </p:nvCxnSpPr>
          <p:spPr bwMode="auto">
            <a:xfrm rot="16200000" flipH="1">
              <a:off x="7742934" y="3453547"/>
              <a:ext cx="137428" cy="32475"/>
            </a:xfrm>
            <a:prstGeom prst="bentConnector3">
              <a:avLst>
                <a:gd name="adj1" fmla="val 50000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0" name="Connector: Elbow 79">
              <a:extLst>
                <a:ext uri="{FF2B5EF4-FFF2-40B4-BE49-F238E27FC236}">
                  <a16:creationId xmlns:a16="http://schemas.microsoft.com/office/drawing/2014/main" id="{2D9D46C5-65C8-4E56-9AC0-BA903186AEEC}"/>
                </a:ext>
              </a:extLst>
            </p:cNvPr>
            <p:cNvCxnSpPr>
              <a:cxnSpLocks/>
              <a:stCxn id="76" idx="3"/>
              <a:endCxn id="75" idx="0"/>
            </p:cNvCxnSpPr>
            <p:nvPr/>
          </p:nvCxnSpPr>
          <p:spPr bwMode="auto">
            <a:xfrm>
              <a:off x="8115955" y="3313369"/>
              <a:ext cx="111201" cy="507720"/>
            </a:xfrm>
            <a:prstGeom prst="bentConnector2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81" name="Connector: Elbow 80">
            <a:extLst>
              <a:ext uri="{FF2B5EF4-FFF2-40B4-BE49-F238E27FC236}">
                <a16:creationId xmlns:a16="http://schemas.microsoft.com/office/drawing/2014/main" id="{A74047B4-1BA6-4756-92A0-1DC49DD9165D}"/>
              </a:ext>
            </a:extLst>
          </p:cNvPr>
          <p:cNvCxnSpPr>
            <a:cxnSpLocks/>
            <a:stCxn id="57" idx="2"/>
            <a:endCxn id="66" idx="0"/>
          </p:cNvCxnSpPr>
          <p:nvPr/>
        </p:nvCxnSpPr>
        <p:spPr bwMode="auto">
          <a:xfrm rot="16200000" flipH="1">
            <a:off x="5793862" y="1578959"/>
            <a:ext cx="918425" cy="1570439"/>
          </a:xfrm>
          <a:prstGeom prst="bentConnector3">
            <a:avLst>
              <a:gd name="adj1" fmla="val 50000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3" name="Rectangle: Rounded Corners 82">
            <a:extLst>
              <a:ext uri="{FF2B5EF4-FFF2-40B4-BE49-F238E27FC236}">
                <a16:creationId xmlns:a16="http://schemas.microsoft.com/office/drawing/2014/main" id="{898F61EB-10C0-49EB-A996-CE70193F5DAF}"/>
              </a:ext>
            </a:extLst>
          </p:cNvPr>
          <p:cNvSpPr/>
          <p:nvPr/>
        </p:nvSpPr>
        <p:spPr bwMode="auto">
          <a:xfrm>
            <a:off x="1436452" y="2685401"/>
            <a:ext cx="1283346" cy="109899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unparser</a:t>
            </a:r>
          </a:p>
        </p:txBody>
      </p:sp>
      <p:sp>
        <p:nvSpPr>
          <p:cNvPr id="84" name="Arrow: Left-Right 83">
            <a:extLst>
              <a:ext uri="{FF2B5EF4-FFF2-40B4-BE49-F238E27FC236}">
                <a16:creationId xmlns:a16="http://schemas.microsoft.com/office/drawing/2014/main" id="{668E8904-97FB-4D9C-8956-83AF1FF081CA}"/>
              </a:ext>
            </a:extLst>
          </p:cNvPr>
          <p:cNvSpPr/>
          <p:nvPr/>
        </p:nvSpPr>
        <p:spPr bwMode="auto">
          <a:xfrm>
            <a:off x="2768212" y="2823392"/>
            <a:ext cx="1453974" cy="556733"/>
          </a:xfrm>
          <a:prstGeom prst="left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49" name="Line Callout 2 (Accent Bar) 9">
            <a:extLst>
              <a:ext uri="{FF2B5EF4-FFF2-40B4-BE49-F238E27FC236}">
                <a16:creationId xmlns:a16="http://schemas.microsoft.com/office/drawing/2014/main" id="{46FFEAF7-A55F-4366-9D7B-6792BC96D2CF}"/>
              </a:ext>
            </a:extLst>
          </p:cNvPr>
          <p:cNvSpPr/>
          <p:nvPr/>
        </p:nvSpPr>
        <p:spPr>
          <a:xfrm>
            <a:off x="5142253" y="4959376"/>
            <a:ext cx="3675575" cy="1473001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5849"/>
              <a:gd name="adj6" fmla="val -35828"/>
            </a:avLst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Collapse together buffered and direct streams.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Back to one ordinary stream and low overhead</a:t>
            </a:r>
          </a:p>
        </p:txBody>
      </p:sp>
    </p:spTree>
    <p:extLst>
      <p:ext uri="{BB962C8B-B14F-4D97-AF65-F5344CB8AC3E}">
        <p14:creationId xmlns:p14="http://schemas.microsoft.com/office/powerpoint/2010/main" val="23770915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PCAP Streaming Unparsing Illustration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F942D2-0A0D-475D-90D2-E153352AB19A}"/>
              </a:ext>
            </a:extLst>
          </p:cNvPr>
          <p:cNvSpPr txBox="1"/>
          <p:nvPr/>
        </p:nvSpPr>
        <p:spPr>
          <a:xfrm>
            <a:off x="1076055" y="5561911"/>
            <a:ext cx="2886345" cy="349968"/>
          </a:xfrm>
          <a:prstGeom prst="rect">
            <a:avLst/>
          </a:prstGeom>
          <a:solidFill>
            <a:srgbClr val="FFCC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latin typeface="Noto Mono" panose="020B0609030804020204" pitchFamily="49" charset="0"/>
              <a:ea typeface="Noto Mono" panose="020B0609030804020204" pitchFamily="49" charset="0"/>
              <a:cs typeface="Noto Mono" panose="020B0609030804020204" pitchFamily="49" charset="0"/>
            </a:endParaRPr>
          </a:p>
        </p:txBody>
      </p:sp>
      <p:sp>
        <p:nvSpPr>
          <p:cNvPr id="20" name="Right Arrow 11">
            <a:extLst>
              <a:ext uri="{FF2B5EF4-FFF2-40B4-BE49-F238E27FC236}">
                <a16:creationId xmlns:a16="http://schemas.microsoft.com/office/drawing/2014/main" id="{3C7201FF-FA2C-42BB-B7EE-9AE814393CFD}"/>
              </a:ext>
            </a:extLst>
          </p:cNvPr>
          <p:cNvSpPr/>
          <p:nvPr/>
        </p:nvSpPr>
        <p:spPr>
          <a:xfrm rot="10800000">
            <a:off x="380548" y="5551929"/>
            <a:ext cx="597776" cy="304636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en-US" sz="8800" dirty="0">
              <a:solidFill>
                <a:schemeClr val="tx2"/>
              </a:solidFill>
            </a:endParaRPr>
          </a:p>
        </p:txBody>
      </p:sp>
      <p:sp>
        <p:nvSpPr>
          <p:cNvPr id="6" name="Arrow: Curved Right 5">
            <a:extLst>
              <a:ext uri="{FF2B5EF4-FFF2-40B4-BE49-F238E27FC236}">
                <a16:creationId xmlns:a16="http://schemas.microsoft.com/office/drawing/2014/main" id="{62114E37-C615-4D36-801C-0801DFF27414}"/>
              </a:ext>
            </a:extLst>
          </p:cNvPr>
          <p:cNvSpPr/>
          <p:nvPr/>
        </p:nvSpPr>
        <p:spPr bwMode="auto">
          <a:xfrm>
            <a:off x="455362" y="1724179"/>
            <a:ext cx="914400" cy="1632830"/>
          </a:xfrm>
          <a:prstGeom prst="curved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046B21B5-DBF8-4477-B46E-F7055BA337CD}"/>
              </a:ext>
            </a:extLst>
          </p:cNvPr>
          <p:cNvSpPr/>
          <p:nvPr/>
        </p:nvSpPr>
        <p:spPr>
          <a:xfrm>
            <a:off x="1107088" y="5604871"/>
            <a:ext cx="3357578" cy="267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Noto Mono" panose="020B0609030804020204" pitchFamily="49" charset="0"/>
                <a:ea typeface="Noto Mono" panose="020B0609030804020204" pitchFamily="49" charset="0"/>
                <a:cs typeface="Noto Mono" panose="020B0609030804020204" pitchFamily="49" charset="0"/>
              </a:rPr>
              <a:t>0000 03DC 005056E014... 83D</a:t>
            </a:r>
            <a:endParaRPr lang="en-US" sz="1200" dirty="0">
              <a:latin typeface="Noto Mono" panose="020B0609030804020204" pitchFamily="49" charset="0"/>
              <a:ea typeface="Noto Mono" panose="020B0609030804020204" pitchFamily="49" charset="0"/>
              <a:cs typeface="Noto Mono" panose="020B0609030804020204" pitchFamily="49" charset="0"/>
            </a:endParaRPr>
          </a:p>
        </p:txBody>
      </p:sp>
      <p:sp>
        <p:nvSpPr>
          <p:cNvPr id="83" name="Rectangle: Rounded Corners 82">
            <a:extLst>
              <a:ext uri="{FF2B5EF4-FFF2-40B4-BE49-F238E27FC236}">
                <a16:creationId xmlns:a16="http://schemas.microsoft.com/office/drawing/2014/main" id="{898F61EB-10C0-49EB-A996-CE70193F5DAF}"/>
              </a:ext>
            </a:extLst>
          </p:cNvPr>
          <p:cNvSpPr/>
          <p:nvPr/>
        </p:nvSpPr>
        <p:spPr bwMode="auto">
          <a:xfrm>
            <a:off x="1436452" y="2685401"/>
            <a:ext cx="1283346" cy="109899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unparser</a:t>
            </a:r>
          </a:p>
        </p:txBody>
      </p:sp>
      <p:sp>
        <p:nvSpPr>
          <p:cNvPr id="84" name="Arrow: Left-Right 83">
            <a:extLst>
              <a:ext uri="{FF2B5EF4-FFF2-40B4-BE49-F238E27FC236}">
                <a16:creationId xmlns:a16="http://schemas.microsoft.com/office/drawing/2014/main" id="{668E8904-97FB-4D9C-8956-83AF1FF081CA}"/>
              </a:ext>
            </a:extLst>
          </p:cNvPr>
          <p:cNvSpPr/>
          <p:nvPr/>
        </p:nvSpPr>
        <p:spPr bwMode="auto">
          <a:xfrm>
            <a:off x="3010692" y="2839348"/>
            <a:ext cx="1453974" cy="556733"/>
          </a:xfrm>
          <a:prstGeom prst="left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49" name="Line Callout 2 (Accent Bar) 9">
            <a:extLst>
              <a:ext uri="{FF2B5EF4-FFF2-40B4-BE49-F238E27FC236}">
                <a16:creationId xmlns:a16="http://schemas.microsoft.com/office/drawing/2014/main" id="{46FFEAF7-A55F-4366-9D7B-6792BC96D2CF}"/>
              </a:ext>
            </a:extLst>
          </p:cNvPr>
          <p:cNvSpPr/>
          <p:nvPr/>
        </p:nvSpPr>
        <p:spPr>
          <a:xfrm>
            <a:off x="1533255" y="4375741"/>
            <a:ext cx="2886345" cy="744870"/>
          </a:xfrm>
          <a:prstGeom prst="accentCallout2">
            <a:avLst>
              <a:gd name="adj1" fmla="val 30380"/>
              <a:gd name="adj2" fmla="val 105351"/>
              <a:gd name="adj3" fmla="val -10970"/>
              <a:gd name="adj4" fmla="val 160175"/>
              <a:gd name="adj5" fmla="val -146697"/>
              <a:gd name="adj6" fmla="val 190868"/>
            </a:avLst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Clear out </a:t>
            </a:r>
            <a:r>
              <a:rPr lang="en-US" b="1" dirty="0" err="1">
                <a:solidFill>
                  <a:schemeClr val="tx1"/>
                </a:solidFill>
              </a:rPr>
              <a:t>Infoset</a:t>
            </a:r>
            <a:r>
              <a:rPr lang="en-US" b="1" dirty="0">
                <a:solidFill>
                  <a:schemeClr val="tx1"/>
                </a:solidFill>
              </a:rPr>
              <a:t> that's been unparsed</a:t>
            </a:r>
          </a:p>
        </p:txBody>
      </p:sp>
      <p:sp>
        <p:nvSpPr>
          <p:cNvPr id="4" name="Explosion: 8 Points 3">
            <a:extLst>
              <a:ext uri="{FF2B5EF4-FFF2-40B4-BE49-F238E27FC236}">
                <a16:creationId xmlns:a16="http://schemas.microsoft.com/office/drawing/2014/main" id="{3726F1E8-BC62-4897-949A-BE5234BCBAB5}"/>
              </a:ext>
            </a:extLst>
          </p:cNvPr>
          <p:cNvSpPr/>
          <p:nvPr/>
        </p:nvSpPr>
        <p:spPr bwMode="auto">
          <a:xfrm>
            <a:off x="5257800" y="2133600"/>
            <a:ext cx="2449748" cy="2057400"/>
          </a:xfrm>
          <a:prstGeom prst="irregularSeal1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2800" b="0" i="1" u="none" strike="noStrike" cap="none" normalizeH="0" baseline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latin typeface="Noto Sans" panose="020B0502040504020204" pitchFamily="34" charset="0"/>
              </a:rPr>
              <a:t>poof!</a:t>
            </a:r>
          </a:p>
        </p:txBody>
      </p:sp>
    </p:spTree>
    <p:extLst>
      <p:ext uri="{BB962C8B-B14F-4D97-AF65-F5344CB8AC3E}">
        <p14:creationId xmlns:p14="http://schemas.microsoft.com/office/powerpoint/2010/main" val="32935924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Streaming Unparsing Illustration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E563CAB-79AA-459F-BCC6-352E39084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summary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Unparsing in DFDL is quite complex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IMHO: Harder than parsing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DFDL is much more expressive than other format description languages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err="1"/>
              <a:t>dfdl:outputValueCalc</a:t>
            </a:r>
            <a:r>
              <a:rPr lang="en-US" dirty="0"/>
              <a:t> - computed value elements</a:t>
            </a:r>
          </a:p>
          <a:p>
            <a:pPr marL="400050">
              <a:buFont typeface="Arial" panose="020B0604020202020204" pitchFamily="34" charset="0"/>
              <a:buChar char="•"/>
            </a:pPr>
            <a:r>
              <a:rPr lang="en-US" dirty="0"/>
              <a:t>Applications can truly be unaware of stored-lengths - leave that up to Daffodil!</a:t>
            </a:r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7975BF-5208-4D1F-ADAB-267F997B4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(C) 2018 Tresys Technology</a:t>
            </a:r>
          </a:p>
        </p:txBody>
      </p:sp>
    </p:spTree>
    <p:extLst>
      <p:ext uri="{BB962C8B-B14F-4D97-AF65-F5344CB8AC3E}">
        <p14:creationId xmlns:p14="http://schemas.microsoft.com/office/powerpoint/2010/main" val="4220845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8C9C7-285F-4B33-B706-E43EE921E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DFDL (v1.0 </a:t>
            </a:r>
            <a:r>
              <a:rPr lang="en-US" i="1" dirty="0"/>
              <a:t>+ BLOB</a:t>
            </a:r>
            <a:r>
              <a:rPr lang="en-US" dirty="0"/>
              <a:t>) Does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FD3E2A-2398-4E79-9D81-8E15BBE70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8013" cy="5181600"/>
          </a:xfrm>
        </p:spPr>
        <p:txBody>
          <a:bodyPr>
            <a:normAutofit/>
          </a:bodyPr>
          <a:lstStyle/>
          <a:p>
            <a:pPr marL="0" indent="0"/>
            <a:r>
              <a:rPr lang="en-US" b="1" i="1" dirty="0"/>
              <a:t>DFDL is for </a:t>
            </a:r>
            <a:r>
              <a:rPr lang="en-US" b="1" i="1" u="sng" dirty="0"/>
              <a:t>Images and Video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Originally not in scope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Large user demand to use DFDL on the </a:t>
            </a:r>
            <a:r>
              <a:rPr lang="en-US" dirty="0"/>
              <a:t>metadata content of image file formats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Cybersecurity applications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Adding BLOB (Binary Large Object) feature to </a:t>
            </a:r>
            <a:r>
              <a:rPr lang="en-US"/>
              <a:t>DFDL language to enable DFDL to describe image files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0860A-C87E-4749-81B5-B50EA4BFA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(C) 2018 Tresys Technology</a:t>
            </a:r>
          </a:p>
        </p:txBody>
      </p:sp>
    </p:spTree>
    <p:extLst>
      <p:ext uri="{BB962C8B-B14F-4D97-AF65-F5344CB8AC3E}">
        <p14:creationId xmlns:p14="http://schemas.microsoft.com/office/powerpoint/2010/main" val="3835721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13B0069B-2F60-4F8B-AF8F-B8E5FE771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DFDL Needed?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C43AEC3-E848-4FEB-B750-13C386D30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Noto Sans" panose="020B0502040504020204" pitchFamily="34" charset="0"/>
              <a:buChar char="Q"/>
            </a:pPr>
            <a:r>
              <a:rPr lang="en-US" dirty="0"/>
              <a:t>But what about...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Apache Avro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Apache Thrift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Google GPBs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ASN.1 BER (or PER/DER/XER)</a:t>
            </a:r>
          </a:p>
          <a:p>
            <a:pPr marL="457200" indent="-457200">
              <a:buFont typeface="Noto Sans" panose="020B0502040504020204" pitchFamily="34" charset="0"/>
              <a:buChar char="A"/>
            </a:pPr>
            <a:r>
              <a:rPr lang="en-US" dirty="0"/>
              <a:t>Those are great, but are </a:t>
            </a:r>
            <a:r>
              <a:rPr lang="en-US" i="1" dirty="0"/>
              <a:t>prescriptive</a:t>
            </a:r>
            <a:r>
              <a:rPr lang="en-US" dirty="0"/>
              <a:t>. </a:t>
            </a:r>
          </a:p>
          <a:p>
            <a:pPr marL="400050" lvl="1" indent="0"/>
            <a:r>
              <a:rPr lang="en-US" dirty="0"/>
              <a:t>They don't describe formats, they </a:t>
            </a:r>
            <a:r>
              <a:rPr lang="en-US" i="1" dirty="0"/>
              <a:t>are</a:t>
            </a:r>
            <a:r>
              <a:rPr lang="en-US" dirty="0"/>
              <a:t> data formats themselves.</a:t>
            </a:r>
          </a:p>
          <a:p>
            <a:pPr marL="400050" lvl="1" indent="0"/>
            <a:r>
              <a:rPr lang="en-US" dirty="0"/>
              <a:t>We need a </a:t>
            </a:r>
            <a:r>
              <a:rPr lang="en-US" i="1" dirty="0"/>
              <a:t>descriptive</a:t>
            </a:r>
            <a:r>
              <a:rPr lang="en-US" dirty="0"/>
              <a:t> language.</a:t>
            </a:r>
          </a:p>
          <a:p>
            <a:pPr marL="0" indent="0"/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B94BA0C-CA70-4DF4-8A7E-364CCEEF3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(C) 2018 Tresys Technology</a:t>
            </a:r>
          </a:p>
        </p:txBody>
      </p:sp>
    </p:spTree>
    <p:extLst>
      <p:ext uri="{BB962C8B-B14F-4D97-AF65-F5344CB8AC3E}">
        <p14:creationId xmlns:p14="http://schemas.microsoft.com/office/powerpoint/2010/main" val="1630721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20C67-AD4A-4DDA-9ADB-7EF55E5D2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DFDL Needed? - ASN.1 ECN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E9939-42CB-4D8A-B361-2605939AF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What about ASN.1 Encoding Control Notation?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Already an ISO Standard (since 2008)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Conceptually similar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Logical schema language + notations for physical representation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Very different in the details.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Developers [ Love | Hate ] [ ASN.1 | XML ]</a:t>
            </a:r>
          </a:p>
          <a:p>
            <a:pPr marL="0" indent="0"/>
            <a:r>
              <a:rPr lang="en-US" dirty="0"/>
              <a:t>Differences that matter: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ASN.1 ECN 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>
                <a:highlight>
                  <a:srgbClr val="FFFF00"/>
                </a:highlight>
              </a:rPr>
              <a:t>No open source </a:t>
            </a:r>
            <a:r>
              <a:rPr lang="en-US"/>
              <a:t>implementation</a:t>
            </a:r>
            <a:r>
              <a:rPr lang="en-US" dirty="0"/>
              <a:t> (as of 2018-08-29)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Extension of a </a:t>
            </a:r>
            <a:r>
              <a:rPr lang="en-US" dirty="0">
                <a:highlight>
                  <a:srgbClr val="FFFF00"/>
                </a:highlight>
              </a:rPr>
              <a:t>binary</a:t>
            </a:r>
            <a:r>
              <a:rPr lang="en-US" dirty="0"/>
              <a:t> data standard ASN.1 BER/PER/DER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Goal to describe </a:t>
            </a:r>
            <a:r>
              <a:rPr lang="en-US" dirty="0">
                <a:highlight>
                  <a:srgbClr val="FFFF00"/>
                </a:highlight>
              </a:rPr>
              <a:t>legacy protocol </a:t>
            </a:r>
            <a:r>
              <a:rPr lang="en-US" dirty="0"/>
              <a:t>messages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DFDL 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>
                <a:highlight>
                  <a:srgbClr val="FFFF00"/>
                </a:highlight>
              </a:rPr>
              <a:t>Open source</a:t>
            </a:r>
            <a:r>
              <a:rPr lang="en-US"/>
              <a:t> Daffodil implementation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Extension of a </a:t>
            </a:r>
            <a:r>
              <a:rPr lang="en-US" dirty="0">
                <a:highlight>
                  <a:srgbClr val="FFFF00"/>
                </a:highlight>
              </a:rPr>
              <a:t>textual</a:t>
            </a:r>
            <a:r>
              <a:rPr lang="en-US" dirty="0"/>
              <a:t> data standard XML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Goal to be </a:t>
            </a:r>
            <a:r>
              <a:rPr lang="en-US" dirty="0">
                <a:highlight>
                  <a:srgbClr val="FFFF00"/>
                </a:highlight>
              </a:rPr>
              <a:t>union of data integration tool </a:t>
            </a:r>
            <a:r>
              <a:rPr lang="en-US" dirty="0"/>
              <a:t>capabilities for format description</a:t>
            </a:r>
          </a:p>
          <a:p>
            <a:pPr marL="0" indent="0"/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396D6-49BB-4A23-B355-337F9B5E1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(C) 2018 Tresys Technology</a:t>
            </a:r>
          </a:p>
        </p:txBody>
      </p:sp>
    </p:spTree>
    <p:extLst>
      <p:ext uri="{BB962C8B-B14F-4D97-AF65-F5344CB8AC3E}">
        <p14:creationId xmlns:p14="http://schemas.microsoft.com/office/powerpoint/2010/main" val="65993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4815EB-85CF-4D96-9D0B-42AF2DF95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Technical</a:t>
            </a:r>
            <a:br>
              <a:rPr lang="en-US" dirty="0"/>
            </a:br>
            <a:r>
              <a:rPr lang="en-US" dirty="0"/>
              <a:t>Coolness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0E95B0-FC2D-4EA8-BAAE-23AAB4E2BA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Daffodil Runtime Implementation of </a:t>
            </a:r>
          </a:p>
          <a:p>
            <a:r>
              <a:rPr lang="en-US" dirty="0"/>
              <a:t>Streaming Unparser with Calculated-Value Elements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0BEEAE5-9DED-443D-AE9B-DA5A82224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(C) 2018 Tresys Technology</a:t>
            </a:r>
          </a:p>
        </p:txBody>
      </p:sp>
    </p:spTree>
    <p:extLst>
      <p:ext uri="{BB962C8B-B14F-4D97-AF65-F5344CB8AC3E}">
        <p14:creationId xmlns:p14="http://schemas.microsoft.com/office/powerpoint/2010/main" val="818758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0896264-093E-40E1-ACCA-C72F232B6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Harder: Parsing or Unparsing?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3F2600-2F5C-4CF3-A5EC-1B7708CB18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Most CompSci people think parsing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backtracking - state saving/restoring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lookahead (bounded/unbounded)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Unparsing seems simple in comparison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Just a tree-walk of the Infoset outputting each element......</a:t>
            </a:r>
          </a:p>
          <a:p>
            <a:pPr marL="0" indent="0"/>
            <a:r>
              <a:rPr lang="en-US" dirty="0"/>
              <a:t>But...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DFDL has computed elements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New innovation over prior-gen format languages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Let's take a look at what that means for unparsing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D62EFB3-6E45-4C84-9A76-0CB33A88F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(C) 2018 Tresys Technology</a:t>
            </a:r>
          </a:p>
        </p:txBody>
      </p:sp>
    </p:spTree>
    <p:extLst>
      <p:ext uri="{BB962C8B-B14F-4D97-AF65-F5344CB8AC3E}">
        <p14:creationId xmlns:p14="http://schemas.microsoft.com/office/powerpoint/2010/main" val="2093884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64F879A-8D34-4731-AD90-44379252C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Streaming Unparsing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D0BD56-1945-41F7-A490-8E25E6869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Limit memory footprint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Unparser consumes a stream of XML-like events (like SAX - Streaming API for XML)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The Infoset tree does *NOT* exist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We did NOT just parse the data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We are starting from the XML events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Infoset tree is built up as events arrive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Can be pruned when tree nodes are no longer needed</a:t>
            </a:r>
            <a:endParaRPr lang="en-US" dirty="0">
              <a:ea typeface="Noto Mono" panose="020B0609030804020204" pitchFamily="49" charset="0"/>
              <a:cs typeface="Noto Mono" panose="020B0609030804020204" pitchFamily="49" charset="0"/>
            </a:endParaRP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err="1">
                <a:ea typeface="Noto Mono" panose="020B0609030804020204" pitchFamily="49" charset="0"/>
                <a:cs typeface="Noto Mono" panose="020B0609030804020204" pitchFamily="49" charset="0"/>
              </a:rPr>
              <a:t>Infoset</a:t>
            </a:r>
            <a:r>
              <a:rPr lang="en-US" dirty="0">
                <a:ea typeface="Noto Mono" panose="020B0609030804020204" pitchFamily="49" charset="0"/>
                <a:cs typeface="Noto Mono" panose="020B0609030804020204" pitchFamily="49" charset="0"/>
              </a:rPr>
              <a:t> stays small even though data stream implies unbounded size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3036C-DCC6-41AB-AEBF-79AFEECDE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(C) 2018 Tresys Technology</a:t>
            </a:r>
          </a:p>
        </p:txBody>
      </p:sp>
    </p:spTree>
    <p:extLst>
      <p:ext uri="{BB962C8B-B14F-4D97-AF65-F5344CB8AC3E}">
        <p14:creationId xmlns:p14="http://schemas.microsoft.com/office/powerpoint/2010/main" val="3441398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>
            <a:extLst>
              <a:ext uri="{FF2B5EF4-FFF2-40B4-BE49-F238E27FC236}">
                <a16:creationId xmlns:a16="http://schemas.microsoft.com/office/drawing/2014/main" id="{4B9ED59E-1124-4A25-AAC9-94F22945B3A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50838"/>
            <a:ext cx="8229600" cy="563562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</a:pPr>
            <a:r>
              <a:rPr lang="en-US" altLang="en-US" sz="4000" dirty="0"/>
              <a:t>Common: </a:t>
            </a:r>
            <a:r>
              <a:rPr lang="en-US" altLang="en-US" sz="4000" b="1" dirty="0"/>
              <a:t>Envelope + Payload</a:t>
            </a:r>
          </a:p>
        </p:txBody>
      </p:sp>
      <p:sp>
        <p:nvSpPr>
          <p:cNvPr id="40962" name="Text Box 2">
            <a:extLst>
              <a:ext uri="{FF2B5EF4-FFF2-40B4-BE49-F238E27FC236}">
                <a16:creationId xmlns:a16="http://schemas.microsoft.com/office/drawing/2014/main" id="{83E438C9-A47C-4E87-8DE2-26E6171DEA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254919"/>
            <a:ext cx="82296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1313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9pPr>
          </a:lstStyle>
          <a:p>
            <a:pPr hangingPunct="1">
              <a:lnSpc>
                <a:spcPct val="100000"/>
              </a:lnSpc>
              <a:spcBef>
                <a:spcPts val="563"/>
              </a:spcBef>
              <a:buClr>
                <a:srgbClr val="23408F"/>
              </a:buClr>
              <a:buFont typeface="Wingdings" panose="05000000000000000000" pitchFamily="2" charset="2"/>
              <a:buChar char=""/>
            </a:pPr>
            <a:r>
              <a:rPr lang="en-US" altLang="en-US" sz="2800" dirty="0">
                <a:solidFill>
                  <a:srgbClr val="23408F"/>
                </a:solidFill>
                <a:latin typeface="Noto Sans" panose="020B0502040504020204" pitchFamily="34" charset="0"/>
              </a:rPr>
              <a:t>Data Payload is surrounded by Envelope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  <a:buClr>
                <a:srgbClr val="23408F"/>
              </a:buClr>
              <a:buFont typeface="Wingdings" panose="05000000000000000000" pitchFamily="2" charset="2"/>
              <a:buChar char=""/>
            </a:pPr>
            <a:r>
              <a:rPr lang="en-US" altLang="en-US" sz="2800" dirty="0">
                <a:solidFill>
                  <a:srgbClr val="23408F"/>
                </a:solidFill>
                <a:latin typeface="Noto Sans" panose="020B0502040504020204" pitchFamily="34" charset="0"/>
              </a:rPr>
              <a:t>Envelope holds </a:t>
            </a:r>
            <a:r>
              <a:rPr lang="en-US" altLang="en-US" sz="2800" i="1" dirty="0">
                <a:solidFill>
                  <a:srgbClr val="23408F"/>
                </a:solidFill>
                <a:latin typeface="Noto Sans" panose="020B0502040504020204" pitchFamily="34" charset="0"/>
              </a:rPr>
              <a:t>Stored data length of payload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  <a:buClrTx/>
              <a:buSzTx/>
              <a:buFontTx/>
              <a:buNone/>
            </a:pPr>
            <a:endParaRPr lang="en-US" altLang="en-US" sz="2800" dirty="0">
              <a:solidFill>
                <a:srgbClr val="23408F"/>
              </a:solidFill>
              <a:latin typeface="Noto Sans" panose="020B0502040504020204" pitchFamily="34" charset="0"/>
            </a:endParaRPr>
          </a:p>
          <a:p>
            <a:pPr hangingPunct="1">
              <a:lnSpc>
                <a:spcPct val="100000"/>
              </a:lnSpc>
              <a:spcBef>
                <a:spcPts val="563"/>
              </a:spcBef>
              <a:buClrTx/>
              <a:buSzTx/>
              <a:buFontTx/>
              <a:buNone/>
            </a:pPr>
            <a:endParaRPr lang="en-US" altLang="en-US" sz="2800" dirty="0">
              <a:solidFill>
                <a:srgbClr val="23408F"/>
              </a:solidFill>
              <a:latin typeface="Noto Sans" panose="020B0502040504020204" pitchFamily="34" charset="0"/>
            </a:endParaRPr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52B321C5-9F63-455F-A3D8-DE59383C12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2380" y="2895600"/>
            <a:ext cx="1501775" cy="684213"/>
          </a:xfrm>
          <a:prstGeom prst="rect">
            <a:avLst/>
          </a:prstGeom>
          <a:solidFill>
            <a:srgbClr val="A7FFCF"/>
          </a:solidFill>
          <a:ln w="25560" cap="flat">
            <a:solidFill>
              <a:srgbClr val="40404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457200" algn="l"/>
                <a:tab pos="914400" algn="l"/>
                <a:tab pos="1371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1pPr>
            <a:lvl2pPr>
              <a:tabLst>
                <a:tab pos="457200" algn="l"/>
                <a:tab pos="914400" algn="l"/>
                <a:tab pos="1371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2pPr>
            <a:lvl3pPr>
              <a:tabLst>
                <a:tab pos="457200" algn="l"/>
                <a:tab pos="914400" algn="l"/>
                <a:tab pos="1371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3pPr>
            <a:lvl4pPr>
              <a:tabLst>
                <a:tab pos="457200" algn="l"/>
                <a:tab pos="914400" algn="l"/>
                <a:tab pos="1371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4pPr>
            <a:lvl5pPr>
              <a:tabLst>
                <a:tab pos="457200" algn="l"/>
                <a:tab pos="914400" algn="l"/>
                <a:tab pos="1371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n-US" altLang="en-US" dirty="0">
                <a:latin typeface="Noto Sans" panose="020B0502040504020204" pitchFamily="34" charset="0"/>
              </a:rPr>
              <a:t>Envelope Header</a:t>
            </a:r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043C2669-E0DC-453F-801A-B0B69AD6E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7330" y="2895600"/>
            <a:ext cx="1501775" cy="684213"/>
          </a:xfrm>
          <a:prstGeom prst="rect">
            <a:avLst/>
          </a:prstGeom>
          <a:solidFill>
            <a:srgbClr val="A7FFCF"/>
          </a:solidFill>
          <a:ln w="25560" cap="flat">
            <a:solidFill>
              <a:srgbClr val="40404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457200" algn="l"/>
                <a:tab pos="914400" algn="l"/>
                <a:tab pos="1371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1pPr>
            <a:lvl2pPr>
              <a:tabLst>
                <a:tab pos="457200" algn="l"/>
                <a:tab pos="914400" algn="l"/>
                <a:tab pos="1371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2pPr>
            <a:lvl3pPr>
              <a:tabLst>
                <a:tab pos="457200" algn="l"/>
                <a:tab pos="914400" algn="l"/>
                <a:tab pos="1371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3pPr>
            <a:lvl4pPr>
              <a:tabLst>
                <a:tab pos="457200" algn="l"/>
                <a:tab pos="914400" algn="l"/>
                <a:tab pos="1371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4pPr>
            <a:lvl5pPr>
              <a:tabLst>
                <a:tab pos="457200" algn="l"/>
                <a:tab pos="914400" algn="l"/>
                <a:tab pos="1371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n-US" altLang="en-US" dirty="0">
                <a:latin typeface="Noto Sans" panose="020B0502040504020204" pitchFamily="34" charset="0"/>
              </a:rPr>
              <a:t>Payload</a:t>
            </a:r>
          </a:p>
          <a:p>
            <a:pPr algn="ctr" hangingPunct="1">
              <a:lnSpc>
                <a:spcPct val="100000"/>
              </a:lnSpc>
            </a:pPr>
            <a:r>
              <a:rPr lang="en-US" altLang="en-US" dirty="0">
                <a:latin typeface="Noto Sans" panose="020B0502040504020204" pitchFamily="34" charset="0"/>
              </a:rPr>
              <a:t>Data</a:t>
            </a:r>
          </a:p>
        </p:txBody>
      </p:sp>
      <p:sp>
        <p:nvSpPr>
          <p:cNvPr id="2" name="Arc 1">
            <a:extLst>
              <a:ext uri="{FF2B5EF4-FFF2-40B4-BE49-F238E27FC236}">
                <a16:creationId xmlns:a16="http://schemas.microsoft.com/office/drawing/2014/main" id="{B39F2CB8-D474-4C0F-83A5-E459D2AD9E85}"/>
              </a:ext>
            </a:extLst>
          </p:cNvPr>
          <p:cNvSpPr/>
          <p:nvPr/>
        </p:nvSpPr>
        <p:spPr bwMode="auto">
          <a:xfrm rot="5612463">
            <a:off x="3601723" y="2854246"/>
            <a:ext cx="1315240" cy="1504645"/>
          </a:xfrm>
          <a:prstGeom prst="arc">
            <a:avLst>
              <a:gd name="adj1" fmla="val 16200000"/>
              <a:gd name="adj2" fmla="val 5188504"/>
            </a:avLst>
          </a:prstGeom>
          <a:ln>
            <a:headEnd type="none" w="med" len="med"/>
            <a:tailEnd type="triangle" w="lg" len="lg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  <a:cs typeface="Noto Sans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8F52C7-F6A2-496F-8AC6-0354CC1827FF}"/>
              </a:ext>
            </a:extLst>
          </p:cNvPr>
          <p:cNvSpPr txBox="1"/>
          <p:nvPr/>
        </p:nvSpPr>
        <p:spPr>
          <a:xfrm>
            <a:off x="2895418" y="4295435"/>
            <a:ext cx="3124200" cy="865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latin typeface="Noto Sans" panose="020B0502040504020204" pitchFamily="34" charset="0"/>
              </a:rPr>
              <a:t>length of payload data is stored in middle of envelope header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A13C43-116B-463D-A01C-E24FDBD88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(C) 2018 Tresys Technology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Noto">
      <a:majorFont>
        <a:latin typeface="Noto Sans"/>
        <a:ea typeface=""/>
        <a:cs typeface="Noto Sans"/>
      </a:majorFont>
      <a:minorFont>
        <a:latin typeface="Noto Sans"/>
        <a:ea typeface=""/>
        <a:cs typeface="Noto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sz="1800" b="0" i="0" u="none" strike="noStrike" cap="none" normalizeH="0" baseline="0" dirty="0" err="1">
            <a:ln>
              <a:noFill/>
            </a:ln>
            <a:effectLst/>
            <a:latin typeface="Noto Sans" panose="020B050204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cs typeface="Noto Sans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dirty="0" smtClean="0">
            <a:latin typeface="+mn-lt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Noto">
      <a:majorFont>
        <a:latin typeface="Noto Sans"/>
        <a:ea typeface=""/>
        <a:cs typeface="Noto Sans"/>
      </a:majorFont>
      <a:minorFont>
        <a:latin typeface="Noto Sans"/>
        <a:ea typeface=""/>
        <a:cs typeface="Noto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sz="1800" b="0" i="0" u="none" strike="noStrike" cap="none" normalizeH="0" baseline="0" dirty="0" err="1">
            <a:ln>
              <a:noFill/>
            </a:ln>
            <a:effectLst/>
            <a:latin typeface="Noto Sans" panose="020B050204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cs typeface="Noto Sans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dirty="0" smtClean="0">
            <a:latin typeface="+mn-lt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Tresys-blue-noto-theme</Template>
  <TotalTime>10901</TotalTime>
  <Words>2353</Words>
  <Application>Microsoft Office PowerPoint</Application>
  <PresentationFormat>On-screen Show (4:3)</PresentationFormat>
  <Paragraphs>376</Paragraphs>
  <Slides>22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Noto Sans</vt:lpstr>
      <vt:lpstr>Courier New</vt:lpstr>
      <vt:lpstr>Times New Roman</vt:lpstr>
      <vt:lpstr>Wingdings</vt:lpstr>
      <vt:lpstr>Arial</vt:lpstr>
      <vt:lpstr>Noto Mono</vt:lpstr>
      <vt:lpstr>Calibri Light</vt:lpstr>
      <vt:lpstr>Office Theme</vt:lpstr>
      <vt:lpstr>1_Office Theme</vt:lpstr>
      <vt:lpstr>END</vt:lpstr>
      <vt:lpstr>Current DFDL v1.0 Language Limitations</vt:lpstr>
      <vt:lpstr>Things DFDL (v1.0 + BLOB) Does</vt:lpstr>
      <vt:lpstr>Why is DFDL Needed?</vt:lpstr>
      <vt:lpstr>Why is DFDL Needed? - ASN.1 ECN </vt:lpstr>
      <vt:lpstr>Some Technical Coolness</vt:lpstr>
      <vt:lpstr>What is Harder: Parsing or Unparsing?</vt:lpstr>
      <vt:lpstr>Streaming Unparsing</vt:lpstr>
      <vt:lpstr>Common: Envelope + Payload</vt:lpstr>
      <vt:lpstr>Stored Length Limitations on Streaming</vt:lpstr>
      <vt:lpstr>Schema with Stored Length</vt:lpstr>
      <vt:lpstr>Schema with Stored Length</vt:lpstr>
      <vt:lpstr>Streaming Unparsing Illustration</vt:lpstr>
      <vt:lpstr>PCAP Streaming Unparsing Illustration</vt:lpstr>
      <vt:lpstr>Suspensions and Double Buffering</vt:lpstr>
      <vt:lpstr>PCAP Streaming Unparsing Illustration</vt:lpstr>
      <vt:lpstr>PCAP Streaming Unparsing Illustration</vt:lpstr>
      <vt:lpstr>PCAP Streaming Unparsing Illustration</vt:lpstr>
      <vt:lpstr>PCAP Streaming Unparsing Illustration</vt:lpstr>
      <vt:lpstr>PCAP Streaming Unparsing Illustration</vt:lpstr>
      <vt:lpstr>PCAP Streaming Unparsing Illustration</vt:lpstr>
      <vt:lpstr>Streaming Unparsing Illustration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Format Description Language and the  Apache Daffodil Incubator Project  Mike Beckerle, Tresys Technology mbeckerle@tresys.com</dc:title>
  <dc:subject/>
  <dc:creator>mbeckerle</dc:creator>
  <cp:keywords/>
  <dc:description/>
  <cp:lastModifiedBy>Mike Beckerle</cp:lastModifiedBy>
  <cp:revision>272</cp:revision>
  <cp:lastPrinted>1601-01-01T00:00:00Z</cp:lastPrinted>
  <dcterms:created xsi:type="dcterms:W3CDTF">2016-10-14T18:17:41Z</dcterms:created>
  <dcterms:modified xsi:type="dcterms:W3CDTF">2018-12-05T15:28:56Z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r8>0</vt:r8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r8>0</vt:r8>
  </property>
  <property fmtid="{D5CDD505-2E9C-101B-9397-08002B2CF9AE}" pid="7" name="Notes">
    <vt:r8>16</vt:r8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r8>61</vt:r8>
  </property>
</Properties>
</file>