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49" r:id="rId1"/>
    <p:sldMasterId id="2147483675" r:id="rId2"/>
  </p:sldMasterIdLst>
  <p:notesMasterIdLst>
    <p:notesMasterId r:id="rId29"/>
  </p:notesMasterIdLst>
  <p:sldIdLst>
    <p:sldId id="295" r:id="rId3"/>
    <p:sldId id="401" r:id="rId4"/>
    <p:sldId id="395" r:id="rId5"/>
    <p:sldId id="278" r:id="rId6"/>
    <p:sldId id="361" r:id="rId7"/>
    <p:sldId id="257" r:id="rId8"/>
    <p:sldId id="378" r:id="rId9"/>
    <p:sldId id="380" r:id="rId10"/>
    <p:sldId id="382" r:id="rId11"/>
    <p:sldId id="381" r:id="rId12"/>
    <p:sldId id="376" r:id="rId13"/>
    <p:sldId id="353" r:id="rId14"/>
    <p:sldId id="377" r:id="rId15"/>
    <p:sldId id="383" r:id="rId16"/>
    <p:sldId id="384" r:id="rId17"/>
    <p:sldId id="391" r:id="rId18"/>
    <p:sldId id="388" r:id="rId19"/>
    <p:sldId id="389" r:id="rId20"/>
    <p:sldId id="387" r:id="rId21"/>
    <p:sldId id="385" r:id="rId22"/>
    <p:sldId id="390" r:id="rId23"/>
    <p:sldId id="277" r:id="rId24"/>
    <p:sldId id="275" r:id="rId25"/>
    <p:sldId id="363" r:id="rId26"/>
    <p:sldId id="273" r:id="rId27"/>
    <p:sldId id="296" r:id="rId28"/>
  </p:sldIdLst>
  <p:sldSz cx="9144000" cy="6858000" type="screen4x3"/>
  <p:notesSz cx="6858000" cy="9144000"/>
  <p:embeddedFontLst>
    <p:embeddedFont>
      <p:font typeface="Noto Mono" panose="020B0609030804020204" pitchFamily="49" charset="0"/>
      <p:regular r:id="rId30"/>
    </p:embeddedFont>
    <p:embeddedFont>
      <p:font typeface="Calibri Light" panose="020F0302020204030204" pitchFamily="34" charset="0"/>
      <p:regular r:id="rId31"/>
      <p:italic r:id="rId32"/>
    </p:embeddedFont>
    <p:embeddedFont>
      <p:font typeface="Noto Sans" panose="020B0502040504020204" pitchFamily="34" charset="0"/>
      <p:regular r:id="rId33"/>
      <p:bold r:id="rId34"/>
      <p:italic r:id="rId35"/>
      <p:boldItalic r:id="rId36"/>
    </p:embeddedFont>
  </p:embeddedFontLst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Noto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CC99"/>
    <a:srgbClr val="FFCCCC"/>
    <a:srgbClr val="CCFFFF"/>
    <a:srgbClr val="00CC00"/>
    <a:srgbClr val="CCFF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9" autoAdjust="0"/>
    <p:restoredTop sz="86199" autoAdjust="0"/>
  </p:normalViewPr>
  <p:slideViewPr>
    <p:cSldViewPr>
      <p:cViewPr varScale="1">
        <p:scale>
          <a:sx n="99" d="100"/>
          <a:sy n="99" d="100"/>
        </p:scale>
        <p:origin x="1902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-18799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font" Target="fonts/font5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font" Target="fonts/font4.fntdata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font" Target="fonts/font3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font" Target="fonts/font7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2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font" Target="fonts/font1.fntdata"/><Relationship Id="rId35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>
            <a:extLst>
              <a:ext uri="{FF2B5EF4-FFF2-40B4-BE49-F238E27FC236}">
                <a16:creationId xmlns:a16="http://schemas.microsoft.com/office/drawing/2014/main" id="{BB43C4C9-7381-451C-9592-7FDCC11045E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E583037D-8064-4467-BDC3-CB31DEA72002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dirty="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DC57BFD-400B-4B21-AF99-F5CDE96E6266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9A428C19-8D66-4715-AF9E-C7033B5E1BF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8CD26301-8433-49EA-B51E-ECCD96DB043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6A22297C-3894-4296-9953-918A9E3D9B4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fld id="{79CC361A-B8A4-4F6C-911A-E11358BCD833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Noto Sans" panose="020B0502040504020204" pitchFamily="34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1898393-C56F-45B7-B49E-32A572DDAB2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ADCD59-CBB5-4996-904C-54F625C021B2}" type="slidenum">
              <a:rPr lang="en-US" altLang="en-US"/>
              <a:pPr/>
              <a:t>1</a:t>
            </a:fld>
            <a:endParaRPr lang="en-US" altLang="en-US" dirty="0"/>
          </a:p>
        </p:txBody>
      </p:sp>
      <p:sp>
        <p:nvSpPr>
          <p:cNvPr id="125953" name="Rectangle 1">
            <a:extLst>
              <a:ext uri="{FF2B5EF4-FFF2-40B4-BE49-F238E27FC236}">
                <a16:creationId xmlns:a16="http://schemas.microsoft.com/office/drawing/2014/main" id="{B5A1D604-956A-4FA5-9876-D64CBEF79D3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5B4CA7A6-3F8B-472A-9B85-EFE8D66F829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actually have two problems here</a:t>
            </a:r>
          </a:p>
          <a:p>
            <a:pPr lvl="1"/>
            <a:r>
              <a:rPr lang="en-US" dirty="0"/>
              <a:t>Describe the original file format</a:t>
            </a:r>
          </a:p>
          <a:p>
            <a:pPr lvl="1"/>
            <a:r>
              <a:rPr lang="en-US" dirty="0"/>
              <a:t>Describe how to transform that into what you want</a:t>
            </a:r>
          </a:p>
          <a:p>
            <a:r>
              <a:rPr lang="en-US" dirty="0"/>
              <a:t>DFDL is only about the original format</a:t>
            </a:r>
          </a:p>
          <a:p>
            <a:pPr lvl="1"/>
            <a:r>
              <a:rPr lang="en-US" dirty="0"/>
              <a:t>The logical "shape" of the DFDL schema must match the physical layout of the data.</a:t>
            </a:r>
          </a:p>
          <a:p>
            <a:pPr lvl="1"/>
            <a:r>
              <a:rPr lang="en-US" dirty="0"/>
              <a:t>Typically does not match "what you wanted" if you have a pre-defined schema in mind</a:t>
            </a:r>
          </a:p>
          <a:p>
            <a:r>
              <a:rPr lang="en-US" dirty="0"/>
              <a:t>That said....</a:t>
            </a:r>
          </a:p>
          <a:p>
            <a:r>
              <a:rPr lang="en-US" dirty="0"/>
              <a:t>DFDL can do </a:t>
            </a:r>
            <a:r>
              <a:rPr lang="en-US" i="1" dirty="0"/>
              <a:t>some</a:t>
            </a:r>
            <a:r>
              <a:rPr lang="en-US" dirty="0"/>
              <a:t> simple transformations</a:t>
            </a:r>
          </a:p>
          <a:p>
            <a:r>
              <a:rPr lang="en-US" dirty="0"/>
              <a:t>Rich transformations need something else </a:t>
            </a:r>
          </a:p>
          <a:p>
            <a:pPr lvl="1"/>
            <a:r>
              <a:rPr lang="en-US" dirty="0"/>
              <a:t>XSLT, XQuery, a data-integration tool, etc.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If the system you are bringing data into is itself already a transformation system,.... then this is not a problem.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ETL - Extract, Transform, Load vs.</a:t>
            </a:r>
          </a:p>
          <a:p>
            <a:pPr lvl="0"/>
            <a:r>
              <a:rPr lang="en-US" dirty="0"/>
              <a:t>ELT - Extract, Load,  then Transform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8069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013528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10603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209515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1898393-C56F-45B7-B49E-32A572DDAB2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ADCD59-CBB5-4996-904C-54F625C021B2}" type="slidenum">
              <a:rPr lang="en-US" altLang="en-US"/>
              <a:pPr/>
              <a:t>15</a:t>
            </a:fld>
            <a:endParaRPr lang="en-US" altLang="en-US" dirty="0"/>
          </a:p>
        </p:txBody>
      </p:sp>
      <p:sp>
        <p:nvSpPr>
          <p:cNvPr id="125953" name="Rectangle 1">
            <a:extLst>
              <a:ext uri="{FF2B5EF4-FFF2-40B4-BE49-F238E27FC236}">
                <a16:creationId xmlns:a16="http://schemas.microsoft.com/office/drawing/2014/main" id="{B5A1D604-956A-4FA5-9876-D64CBEF79D3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5B4CA7A6-3F8B-472A-9B85-EFE8D66F829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8033182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1898393-C56F-45B7-B49E-32A572DDAB2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ADCD59-CBB5-4996-904C-54F625C021B2}" type="slidenum">
              <a:rPr lang="en-US" altLang="en-US"/>
              <a:pPr/>
              <a:t>21</a:t>
            </a:fld>
            <a:endParaRPr lang="en-US" altLang="en-US" dirty="0"/>
          </a:p>
        </p:txBody>
      </p:sp>
      <p:sp>
        <p:nvSpPr>
          <p:cNvPr id="125953" name="Rectangle 1">
            <a:extLst>
              <a:ext uri="{FF2B5EF4-FFF2-40B4-BE49-F238E27FC236}">
                <a16:creationId xmlns:a16="http://schemas.microsoft.com/office/drawing/2014/main" id="{B5A1D604-956A-4FA5-9876-D64CBEF79D3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5954" name="Rectangle 2">
            <a:extLst>
              <a:ext uri="{FF2B5EF4-FFF2-40B4-BE49-F238E27FC236}">
                <a16:creationId xmlns:a16="http://schemas.microsoft.com/office/drawing/2014/main" id="{5B4CA7A6-3F8B-472A-9B85-EFE8D66F829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97010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E36E02-2639-4810-ADD3-6437FCED34A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B2006CC-78D6-44DD-91B6-7A15B5A0EA22}" type="slidenum">
              <a:rPr lang="en-US" altLang="en-US"/>
              <a:pPr/>
              <a:t>22</a:t>
            </a:fld>
            <a:endParaRPr lang="en-US" altLang="en-US" dirty="0"/>
          </a:p>
        </p:txBody>
      </p:sp>
      <p:sp>
        <p:nvSpPr>
          <p:cNvPr id="107521" name="Rectangle 1">
            <a:extLst>
              <a:ext uri="{FF2B5EF4-FFF2-40B4-BE49-F238E27FC236}">
                <a16:creationId xmlns:a16="http://schemas.microsoft.com/office/drawing/2014/main" id="{9F74F14B-0F1C-4D0B-ADF4-4B88CE34E54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DD97363F-C86D-4C4A-9DD7-96131A4E576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348D9F7-B2FB-461A-A4AC-291683CDDC1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2FEEFE8-D11F-4405-BE31-E9DD386F6CC0}" type="slidenum">
              <a:rPr lang="en-US" altLang="en-US"/>
              <a:pPr/>
              <a:t>23</a:t>
            </a:fld>
            <a:endParaRPr lang="en-US" altLang="en-US" dirty="0"/>
          </a:p>
        </p:txBody>
      </p:sp>
      <p:sp>
        <p:nvSpPr>
          <p:cNvPr id="105473" name="Rectangle 1">
            <a:extLst>
              <a:ext uri="{FF2B5EF4-FFF2-40B4-BE49-F238E27FC236}">
                <a16:creationId xmlns:a16="http://schemas.microsoft.com/office/drawing/2014/main" id="{15602E9B-FF8D-4058-BE99-88AE55BB76A3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EFF36BA6-546B-43A8-9896-F324AFF6CF9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24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904643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25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44210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39790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877D6F5-6F10-46C6-BB48-BBF312F26C5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B650668-B88A-4486-A08E-295BAB05D30A}" type="slidenum">
              <a:rPr lang="en-US" altLang="en-US"/>
              <a:pPr/>
              <a:t>26</a:t>
            </a:fld>
            <a:endParaRPr lang="en-US" altLang="en-US" dirty="0"/>
          </a:p>
        </p:txBody>
      </p:sp>
      <p:sp>
        <p:nvSpPr>
          <p:cNvPr id="126977" name="Rectangle 1">
            <a:extLst>
              <a:ext uri="{FF2B5EF4-FFF2-40B4-BE49-F238E27FC236}">
                <a16:creationId xmlns:a16="http://schemas.microsoft.com/office/drawing/2014/main" id="{2897A76C-AF45-4610-B310-1E75637F344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D2813176-836B-488E-9180-05DDEF62DEF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7362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10014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B08554D-73C2-40CE-B9AA-B18FC45D354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C169ED-4C3D-444A-886F-87FE619C043E}" type="slidenum">
              <a:rPr lang="en-US" altLang="en-US"/>
              <a:pPr/>
              <a:t>4</a:t>
            </a:fld>
            <a:endParaRPr lang="en-US" altLang="en-US" dirty="0"/>
          </a:p>
        </p:txBody>
      </p:sp>
      <p:sp>
        <p:nvSpPr>
          <p:cNvPr id="108545" name="Rectangle 1">
            <a:extLst>
              <a:ext uri="{FF2B5EF4-FFF2-40B4-BE49-F238E27FC236}">
                <a16:creationId xmlns:a16="http://schemas.microsoft.com/office/drawing/2014/main" id="{1B68B686-7478-4948-8F67-EEC8A1397D5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6DD7DCAF-235C-4B4F-99EB-3CDCDFA1EDD3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8C74115D-3491-43B2-9066-B796B713ED7E}" type="slidenum">
              <a:rPr lang="en-US" sz="1400" b="0" strike="noStrike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5</a:t>
            </a:fld>
            <a:endParaRPr lang="en-U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4005322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54F5452-8E7D-499F-9696-904DF95DEAF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064E416-3A12-4E12-9196-F3690278CB12}" type="slidenum">
              <a:rPr lang="en-US" altLang="en-US"/>
              <a:pPr/>
              <a:t>6</a:t>
            </a:fld>
            <a:endParaRPr lang="en-US" altLang="en-US" dirty="0"/>
          </a:p>
        </p:txBody>
      </p:sp>
      <p:sp>
        <p:nvSpPr>
          <p:cNvPr id="87041" name="Rectangle 1">
            <a:extLst>
              <a:ext uri="{FF2B5EF4-FFF2-40B4-BE49-F238E27FC236}">
                <a16:creationId xmlns:a16="http://schemas.microsoft.com/office/drawing/2014/main" id="{C63B6684-F70C-4514-B863-94441A97004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7042" name="Rectangle 2">
            <a:extLst>
              <a:ext uri="{FF2B5EF4-FFF2-40B4-BE49-F238E27FC236}">
                <a16:creationId xmlns:a16="http://schemas.microsoft.com/office/drawing/2014/main" id="{AD0072B3-A63E-4EB0-8139-A7DD7485373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87731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Let's say you....</a:t>
            </a:r>
          </a:p>
          <a:p>
            <a:pPr lvl="1"/>
            <a:r>
              <a:rPr lang="en-US" dirty="0"/>
              <a:t>Want certain data in a particular logical structure</a:t>
            </a:r>
          </a:p>
          <a:p>
            <a:pPr lvl="1"/>
            <a:r>
              <a:rPr lang="en-US" dirty="0"/>
              <a:t>So you find a suitable XML Schema or create one </a:t>
            </a:r>
          </a:p>
          <a:p>
            <a:pPr lvl="1"/>
            <a:r>
              <a:rPr lang="en-US" dirty="0"/>
              <a:t>Then you start adding DFDL annotations to that, so as to read the native data format, and populate your logical structure</a:t>
            </a:r>
          </a:p>
          <a:p>
            <a:pPr lvl="1"/>
            <a:r>
              <a:rPr lang="en-US" dirty="0"/>
              <a:t>Then you..... can't get it to work</a:t>
            </a:r>
          </a:p>
          <a:p>
            <a:r>
              <a:rPr lang="en-US" dirty="0"/>
              <a:t>Why?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35580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doesn't often work out because you are starting from an XML Schema that isn't designed to match the shape of the input data.</a:t>
            </a:r>
          </a:p>
          <a:p>
            <a:endParaRPr lang="en-US" dirty="0"/>
          </a:p>
          <a:p>
            <a:r>
              <a:rPr lang="en-US" dirty="0"/>
              <a:t>It also may have XML Schema constructs in it that aren't allowed in DFDL's subset of XML schema.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79CC361A-B8A4-4F6C-911A-E11358BCD833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97002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294D1-0DF8-4F1E-9DBE-78BEBB7AA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5A2A5-EAFE-4C3A-951B-BFEC96D96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F06FD-3450-4F0F-849E-333CFA6916B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29D91ED-8905-488A-AB4E-5B04FF2FD1CD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3740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E51C1-EAD1-4B5F-8B22-1D5F6B4D5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B7D4B-44DF-418E-A0FB-A6C61309F0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97B574-E3C3-4E5A-ACC6-7B87D2DBA70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828F367-427D-4EF8-8844-FD29E8804D2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2291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D7E06-5505-4C59-AEC0-DEC928335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BEE65-C565-4A69-BA7B-97FF21C97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6DAF1B-E848-4CB2-A438-B22D501AF8C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6323649-9F56-4745-88CC-7FB7CD0D047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69778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6C099-83B7-4910-A6A5-42BD5B44B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9D37A-65FC-4711-8BE0-B0599C968E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7013" cy="4799013"/>
          </a:xfrm>
        </p:spPr>
        <p:txBody>
          <a:bodyPr>
            <a:normAutofit/>
          </a:bodyPr>
          <a:lstStyle>
            <a:lvl1pPr>
              <a:defRPr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07D02-84A5-4CC4-9305-22467E500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6613" y="1066800"/>
            <a:ext cx="4038600" cy="4799013"/>
          </a:xfrm>
        </p:spPr>
        <p:txBody>
          <a:bodyPr>
            <a:normAutofit/>
          </a:bodyPr>
          <a:lstStyle>
            <a:lvl1pPr>
              <a:defRPr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517197-CC1C-4192-AB41-E0E3A360D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A819DD2-204F-497C-A60C-3B1A7656C52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8037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0865A-E91B-4D31-AD68-DE7B3156E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5492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84448-76D7-4559-8465-DA1C21CE94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3088" y="1317625"/>
            <a:ext cx="3868737" cy="82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30FDEF-AF1F-4466-9D1F-D8AF2C8BBB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3088" y="2141537"/>
            <a:ext cx="3868737" cy="3954463"/>
          </a:xfrm>
        </p:spPr>
        <p:txBody>
          <a:bodyPr>
            <a:normAutofit/>
          </a:bodyPr>
          <a:lstStyle>
            <a:lvl1pPr>
              <a:defRPr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9DE62C-F0F0-4C19-87EC-26B7AFEFDE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72000" y="1317625"/>
            <a:ext cx="3887788" cy="82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FAB961-91E1-4DFA-AC14-A84AA1A7FE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72000" y="2141537"/>
            <a:ext cx="3887788" cy="3954463"/>
          </a:xfrm>
        </p:spPr>
        <p:txBody>
          <a:bodyPr>
            <a:normAutofit/>
          </a:bodyPr>
          <a:lstStyle>
            <a:lvl1pPr>
              <a:defRPr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03B51D-29A9-4CDE-A12A-18D96C648CA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2DA649D-1602-481A-A402-8622AC78D99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1167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3AC17-600E-490C-BF19-694D49642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2B1A9F-C8E9-44CE-B7EF-471341F32CB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AEDC8E8-D7A9-4C10-BDEB-6A96B4B4661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9902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8F8F86-3E88-4FCB-BCAB-BEF4BFD3351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D26809D-8D56-46B0-B988-ACC7C4DE507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24512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3AC17-600E-490C-BF19-694D49642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357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>
            <a:extLst>
              <a:ext uri="{FF2B5EF4-FFF2-40B4-BE49-F238E27FC236}">
                <a16:creationId xmlns:a16="http://schemas.microsoft.com/office/drawing/2014/main" id="{A05E217D-15C0-4E94-9D95-032888845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713" y="6299200"/>
            <a:ext cx="1241425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0" name="Rectangle 2">
            <a:extLst>
              <a:ext uri="{FF2B5EF4-FFF2-40B4-BE49-F238E27FC236}">
                <a16:creationId xmlns:a16="http://schemas.microsoft.com/office/drawing/2014/main" id="{60395761-4903-40E6-A68F-6A64BA90B3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0838"/>
            <a:ext cx="8228013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1AAB434-C5A9-416A-BFFA-E8432DA5F9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8013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</a:t>
            </a:r>
            <a:r>
              <a:rPr lang="en-GB" altLang="en-US" dirty="0" err="1"/>
              <a:t>LevelClick</a:t>
            </a:r>
            <a:r>
              <a:rPr lang="en-GB" altLang="en-US" dirty="0"/>
              <a:t> to Edit Master Text Styles</a:t>
            </a:r>
          </a:p>
          <a:p>
            <a:pPr lvl="4"/>
            <a:r>
              <a:rPr lang="en-GB" altLang="en-US" dirty="0"/>
              <a:t>Second level</a:t>
            </a:r>
          </a:p>
          <a:p>
            <a:pPr lvl="4"/>
            <a:r>
              <a:rPr lang="en-GB" altLang="en-US" dirty="0"/>
              <a:t>Third level</a:t>
            </a:r>
          </a:p>
          <a:p>
            <a:pPr lvl="4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8E08ED7-3F17-476D-AA28-C582CBD16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396038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1A6E2C8D-369E-4D84-A0ED-6EB6C23F584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2103438" y="6396038"/>
            <a:ext cx="5619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tabLst>
                <a:tab pos="457200" algn="l"/>
              </a:tabLst>
              <a:defRPr sz="1200" b="1">
                <a:solidFill>
                  <a:srgbClr val="18434E"/>
                </a:solidFill>
                <a:latin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fld id="{C3D0FC1D-20F0-452C-96AC-58DDDCA9206E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94A7503F-F4B0-4C6E-AC27-A7A477F54B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914400"/>
            <a:ext cx="8686800" cy="1588"/>
          </a:xfrm>
          <a:prstGeom prst="line">
            <a:avLst/>
          </a:prstGeom>
          <a:noFill/>
          <a:ln w="9360" cap="flat">
            <a:solidFill>
              <a:srgbClr val="009DB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9F911C00-0384-4FDF-ABB5-72B1A1959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009D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D7FC258D-FE3F-4619-A743-571262F88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6189663"/>
            <a:ext cx="189388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</p:sldLayoutIdLst>
  <p:hf hdr="0" ftr="0" dt="0"/>
  <p:txStyles>
    <p:titleStyle>
      <a:lvl1pPr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 kern="1200">
          <a:solidFill>
            <a:srgbClr val="000000"/>
          </a:solidFill>
          <a:latin typeface="Noto Sans" panose="020B0502040504020204" pitchFamily="34" charset="0"/>
          <a:ea typeface="+mj-ea"/>
          <a:cs typeface="+mj-cs"/>
        </a:defRPr>
      </a:lvl1pPr>
      <a:lvl2pPr marL="742950" indent="-28575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2pPr>
      <a:lvl3pPr marL="1143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3pPr>
      <a:lvl4pPr marL="1600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4pPr>
      <a:lvl5pPr marL="20574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9pPr>
    </p:titleStyle>
    <p:bodyStyle>
      <a:lvl1pPr marL="342900" indent="-342900" algn="l" defTabSz="457200" rtl="0" fontAlgn="base">
        <a:lnSpc>
          <a:spcPct val="98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23408F"/>
          </a:solidFill>
          <a:latin typeface="Noto Sans" panose="020B0502040504020204" pitchFamily="34" charset="0"/>
          <a:ea typeface="+mn-ea"/>
          <a:cs typeface="+mn-cs"/>
        </a:defRPr>
      </a:lvl1pPr>
      <a:lvl2pPr marL="742950" indent="-285750" algn="l" defTabSz="457200" rtl="0" fontAlgn="base">
        <a:lnSpc>
          <a:spcPct val="98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37669F"/>
          </a:solidFill>
          <a:latin typeface="Noto Sans" panose="020B0502040504020204" pitchFamily="34" charset="0"/>
          <a:ea typeface="+mn-ea"/>
          <a:cs typeface="+mn-cs"/>
        </a:defRPr>
      </a:lvl2pPr>
      <a:lvl3pPr marL="1143000" indent="-228600" algn="l" defTabSz="457200" rtl="0" fontAlgn="base">
        <a:lnSpc>
          <a:spcPct val="98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9DBF"/>
          </a:solidFill>
          <a:latin typeface="Noto Sans" panose="020B0502040504020204" pitchFamily="34" charset="0"/>
          <a:ea typeface="+mn-ea"/>
          <a:cs typeface="+mn-cs"/>
        </a:defRPr>
      </a:lvl3pPr>
      <a:lvl4pPr marL="1600200" indent="-228600" algn="l" defTabSz="457200" rtl="0" fontAlgn="base">
        <a:lnSpc>
          <a:spcPct val="98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00" kern="1200">
          <a:solidFill>
            <a:srgbClr val="23408F"/>
          </a:solidFill>
          <a:latin typeface="Noto Sans" panose="020B0502040504020204" pitchFamily="34" charset="0"/>
          <a:ea typeface="+mn-ea"/>
          <a:cs typeface="+mn-cs"/>
        </a:defRPr>
      </a:lvl4pPr>
      <a:lvl5pPr marL="2057400" indent="-228600" algn="l" defTabSz="457200" rtl="0" fontAlgn="base">
        <a:lnSpc>
          <a:spcPct val="98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23408F"/>
          </a:solidFill>
          <a:latin typeface="Noto Sans" panose="020B05020405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0395761-4903-40E6-A68F-6A64BA90B3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0838"/>
            <a:ext cx="8228013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1AAB434-C5A9-416A-BFFA-E8432DA5F9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8013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/>
            <a:r>
              <a:rPr lang="en-GB" altLang="en-US" dirty="0"/>
              <a:t>Second Outline Level</a:t>
            </a:r>
          </a:p>
          <a:p>
            <a:pPr lvl="2"/>
            <a:r>
              <a:rPr lang="en-GB" altLang="en-US" dirty="0"/>
              <a:t>Third Outline Level</a:t>
            </a:r>
          </a:p>
          <a:p>
            <a:pPr lvl="3"/>
            <a:r>
              <a:rPr lang="en-GB" altLang="en-US" dirty="0"/>
              <a:t>Fourth Outline Level</a:t>
            </a:r>
          </a:p>
          <a:p>
            <a:pPr lvl="4"/>
            <a:r>
              <a:rPr lang="en-GB" altLang="en-US" dirty="0"/>
              <a:t>Fifth Outline Level</a:t>
            </a:r>
          </a:p>
          <a:p>
            <a:pPr lvl="4"/>
            <a:r>
              <a:rPr lang="en-GB" altLang="en-US" dirty="0"/>
              <a:t>Sixth Outline Level</a:t>
            </a:r>
          </a:p>
          <a:p>
            <a:pPr lvl="4"/>
            <a:r>
              <a:rPr lang="en-GB" altLang="en-US" dirty="0"/>
              <a:t>Seventh Outline </a:t>
            </a:r>
            <a:r>
              <a:rPr lang="en-GB" altLang="en-US" dirty="0" err="1"/>
              <a:t>LevelClick</a:t>
            </a:r>
            <a:r>
              <a:rPr lang="en-GB" altLang="en-US" dirty="0"/>
              <a:t> to Edit Master Text Styles</a:t>
            </a:r>
          </a:p>
          <a:p>
            <a:pPr lvl="4"/>
            <a:r>
              <a:rPr lang="en-GB" altLang="en-US" dirty="0"/>
              <a:t>Second level</a:t>
            </a:r>
          </a:p>
          <a:p>
            <a:pPr lvl="4"/>
            <a:r>
              <a:rPr lang="en-GB" altLang="en-US" dirty="0"/>
              <a:t>Third level</a:t>
            </a:r>
          </a:p>
          <a:p>
            <a:pPr lvl="4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8E08ED7-3F17-476D-AA28-C582CBD16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6396038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2054" name="Line 6">
            <a:extLst>
              <a:ext uri="{FF2B5EF4-FFF2-40B4-BE49-F238E27FC236}">
                <a16:creationId xmlns:a16="http://schemas.microsoft.com/office/drawing/2014/main" id="{94A7503F-F4B0-4C6E-AC27-A7A477F54B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914400"/>
            <a:ext cx="8686800" cy="1588"/>
          </a:xfrm>
          <a:prstGeom prst="line">
            <a:avLst/>
          </a:prstGeom>
          <a:noFill/>
          <a:ln w="9360" cap="flat">
            <a:solidFill>
              <a:srgbClr val="009DB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9F911C00-0384-4FDF-ABB5-72B1A1959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009DB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05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b="1" kern="1200">
          <a:solidFill>
            <a:srgbClr val="000000"/>
          </a:solidFill>
          <a:latin typeface="Noto Sans" panose="020B0502040504020204" pitchFamily="34" charset="0"/>
          <a:ea typeface="+mj-ea"/>
          <a:cs typeface="+mj-cs"/>
        </a:defRPr>
      </a:lvl1pPr>
      <a:lvl2pPr marL="742950" indent="-28575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2pPr>
      <a:lvl3pPr marL="1143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3pPr>
      <a:lvl4pPr marL="1600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4pPr>
      <a:lvl5pPr marL="20574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5pPr>
      <a:lvl6pPr marL="25146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6pPr>
      <a:lvl7pPr marL="29718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7pPr>
      <a:lvl8pPr marL="34290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8pPr>
      <a:lvl9pPr marL="3886200" indent="-228600" algn="l" defTabSz="457200" rtl="0" fontAlgn="base">
        <a:lnSpc>
          <a:spcPct val="98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>
          <a:solidFill>
            <a:srgbClr val="000000"/>
          </a:solidFill>
          <a:latin typeface="Calibri Light" panose="020F0302020204030204" pitchFamily="34" charset="0"/>
          <a:cs typeface="Noto Sans" charset="0"/>
        </a:defRPr>
      </a:lvl9pPr>
    </p:titleStyle>
    <p:bodyStyle>
      <a:lvl1pPr marL="342900" indent="-342900" algn="l" defTabSz="457200" rtl="0" fontAlgn="base">
        <a:lnSpc>
          <a:spcPct val="98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23408F"/>
          </a:solidFill>
          <a:latin typeface="Noto Sans" panose="020B0502040504020204" pitchFamily="34" charset="0"/>
          <a:ea typeface="+mn-ea"/>
          <a:cs typeface="+mn-cs"/>
        </a:defRPr>
      </a:lvl1pPr>
      <a:lvl2pPr marL="742950" indent="-285750" algn="l" defTabSz="457200" rtl="0" fontAlgn="base">
        <a:lnSpc>
          <a:spcPct val="98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37669F"/>
          </a:solidFill>
          <a:latin typeface="Noto Sans" panose="020B0502040504020204" pitchFamily="34" charset="0"/>
          <a:ea typeface="+mn-ea"/>
          <a:cs typeface="+mn-cs"/>
        </a:defRPr>
      </a:lvl2pPr>
      <a:lvl3pPr marL="1143000" indent="-228600" algn="l" defTabSz="457200" rtl="0" fontAlgn="base">
        <a:lnSpc>
          <a:spcPct val="98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9DBF"/>
          </a:solidFill>
          <a:latin typeface="Noto Sans" panose="020B0502040504020204" pitchFamily="34" charset="0"/>
          <a:ea typeface="+mn-ea"/>
          <a:cs typeface="+mn-cs"/>
        </a:defRPr>
      </a:lvl3pPr>
      <a:lvl4pPr marL="1600200" indent="-228600" algn="l" defTabSz="457200" rtl="0" fontAlgn="base">
        <a:lnSpc>
          <a:spcPct val="98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800" kern="1200">
          <a:solidFill>
            <a:srgbClr val="23408F"/>
          </a:solidFill>
          <a:latin typeface="Noto Sans" panose="020B0502040504020204" pitchFamily="34" charset="0"/>
          <a:ea typeface="+mn-ea"/>
          <a:cs typeface="+mn-cs"/>
        </a:defRPr>
      </a:lvl4pPr>
      <a:lvl5pPr marL="2057400" indent="-228600" algn="l" defTabSz="457200" rtl="0" fontAlgn="base">
        <a:lnSpc>
          <a:spcPct val="98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600" kern="1200">
          <a:solidFill>
            <a:srgbClr val="23408F"/>
          </a:solidFill>
          <a:latin typeface="Noto Sans" panose="020B05020405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dloss/binary-parsin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cwiki.apache.org/confluence/display/DAFFODIL/Apache+Daffodi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6334B31A-D887-488B-B822-A9F9734F998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D67BB7E3-0864-4D6B-9331-E5962B515644}" type="slidenum">
              <a:rPr lang="en-US" altLang="en-US"/>
              <a:pPr/>
              <a:t>1</a:t>
            </a:fld>
            <a:endParaRPr lang="en-US" altLang="en-US" dirty="0"/>
          </a:p>
        </p:txBody>
      </p:sp>
      <p:sp>
        <p:nvSpPr>
          <p:cNvPr id="51201" name="Text Box 1">
            <a:extLst>
              <a:ext uri="{FF2B5EF4-FFF2-40B4-BE49-F238E27FC236}">
                <a16:creationId xmlns:a16="http://schemas.microsoft.com/office/drawing/2014/main" id="{027BBAE4-5B6D-4276-9D11-55B3164BB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51202" name="Text Box 2">
            <a:extLst>
              <a:ext uri="{FF2B5EF4-FFF2-40B4-BE49-F238E27FC236}">
                <a16:creationId xmlns:a16="http://schemas.microsoft.com/office/drawing/2014/main" id="{F0913DA6-D00C-4599-8F2F-15400B231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 altLang="en-US" sz="4000" b="1">
                <a:latin typeface="Noto Sans" panose="020B0502040504020204" pitchFamily="34" charset="0"/>
              </a:rPr>
              <a:t>Extra Slides</a:t>
            </a:r>
            <a:endParaRPr lang="en-US" altLang="en-US" sz="4000" b="1" dirty="0">
              <a:latin typeface="Noto Sans" panose="020B0502040504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C9C7-285F-4B33-B706-E43EE921E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DFDL not a Transformation Language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9C62AC-EAAD-4DE2-A5FA-8ED9DA1EF15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4AEDC8E8-D7A9-4C10-BDEB-6A96B4B4661F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0C43E9A-1E45-47BB-97AC-1764275D239F}"/>
              </a:ext>
            </a:extLst>
          </p:cNvPr>
          <p:cNvSpPr/>
          <p:nvPr/>
        </p:nvSpPr>
        <p:spPr bwMode="auto">
          <a:xfrm>
            <a:off x="6566223" y="2572987"/>
            <a:ext cx="1828800" cy="135594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&lt;x&gt;6.847&lt;/x&gt;</a:t>
            </a:r>
          </a:p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n-US" dirty="0">
                <a:latin typeface="Noto Sans" panose="020B0502040504020204" pitchFamily="34" charset="0"/>
              </a:rPr>
              <a:t>&lt;y&gt;abc&lt;/y&gt;</a:t>
            </a: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7" name="Rectangle: Single Corner Snipped 6">
            <a:extLst>
              <a:ext uri="{FF2B5EF4-FFF2-40B4-BE49-F238E27FC236}">
                <a16:creationId xmlns:a16="http://schemas.microsoft.com/office/drawing/2014/main" id="{ED2E2EDA-82E0-4AA0-AAAF-3B1672B46B55}"/>
              </a:ext>
            </a:extLst>
          </p:cNvPr>
          <p:cNvSpPr/>
          <p:nvPr/>
        </p:nvSpPr>
        <p:spPr bwMode="auto">
          <a:xfrm>
            <a:off x="218958" y="2557336"/>
            <a:ext cx="1461401" cy="1371600"/>
          </a:xfrm>
          <a:prstGeom prst="snip1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n-US" dirty="0">
                <a:latin typeface="Noto Sans" panose="020B0502040504020204" pitchFamily="34" charset="0"/>
              </a:rPr>
              <a:t>01101001011010010101000101010010101001</a:t>
            </a: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E3DBF50-42B6-42A7-9DB1-88DA683FAFB1}"/>
              </a:ext>
            </a:extLst>
          </p:cNvPr>
          <p:cNvSpPr txBox="1"/>
          <p:nvPr/>
        </p:nvSpPr>
        <p:spPr>
          <a:xfrm>
            <a:off x="6456945" y="4119779"/>
            <a:ext cx="2047355" cy="6076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+mn-lt"/>
              </a:rPr>
              <a:t>Described by this</a:t>
            </a:r>
          </a:p>
          <a:p>
            <a:pPr algn="l"/>
            <a:r>
              <a:rPr lang="en-US" dirty="0">
                <a:latin typeface="+mn-lt"/>
              </a:rPr>
              <a:t>schema</a:t>
            </a:r>
          </a:p>
        </p:txBody>
      </p:sp>
      <p:sp>
        <p:nvSpPr>
          <p:cNvPr id="16" name="Flowchart: Document 15">
            <a:extLst>
              <a:ext uri="{FF2B5EF4-FFF2-40B4-BE49-F238E27FC236}">
                <a16:creationId xmlns:a16="http://schemas.microsoft.com/office/drawing/2014/main" id="{1B9845A8-5DC7-4D84-AD82-3F5397C87D7F}"/>
              </a:ext>
            </a:extLst>
          </p:cNvPr>
          <p:cNvSpPr/>
          <p:nvPr/>
        </p:nvSpPr>
        <p:spPr bwMode="auto">
          <a:xfrm>
            <a:off x="1642802" y="4381611"/>
            <a:ext cx="1656451" cy="1371600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effectLst/>
                <a:latin typeface="Noto Sans" panose="020B0502040504020204" pitchFamily="34" charset="0"/>
              </a:rPr>
              <a:t>DFDL </a:t>
            </a:r>
            <a:r>
              <a:rPr lang="en-US">
                <a:latin typeface="Noto Sans" panose="020B0502040504020204" pitchFamily="34" charset="0"/>
              </a:rPr>
              <a:t>schema</a:t>
            </a:r>
            <a:r>
              <a:rPr kumimoji="0" lang="en-US" sz="1800" b="0" i="0" u="none" strike="noStrike" cap="none" normalizeH="0" baseline="0">
                <a:ln>
                  <a:noFill/>
                </a:ln>
                <a:effectLst/>
                <a:latin typeface="Noto Sans" panose="020B0502040504020204" pitchFamily="34" charset="0"/>
              </a:rPr>
              <a:t> must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match s</a:t>
            </a:r>
            <a:r>
              <a:rPr lang="en-US" dirty="0">
                <a:latin typeface="Noto Sans" panose="020B0502040504020204" pitchFamily="34" charset="0"/>
              </a:rPr>
              <a:t>hape of this data</a:t>
            </a: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AC10E50-EE06-4F91-B9DF-D692D797D2A2}"/>
              </a:ext>
            </a:extLst>
          </p:cNvPr>
          <p:cNvSpPr/>
          <p:nvPr/>
        </p:nvSpPr>
        <p:spPr bwMode="auto">
          <a:xfrm>
            <a:off x="1927225" y="2621675"/>
            <a:ext cx="914400" cy="1371600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DFDL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4EBAD0E-74F4-42AC-8A7D-EDF2B55FA0A9}"/>
              </a:ext>
            </a:extLst>
          </p:cNvPr>
          <p:cNvSpPr/>
          <p:nvPr/>
        </p:nvSpPr>
        <p:spPr bwMode="auto">
          <a:xfrm>
            <a:off x="1498095" y="2955304"/>
            <a:ext cx="561975" cy="561975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F9289885-D8B3-4D50-B761-56AD7C478025}"/>
              </a:ext>
            </a:extLst>
          </p:cNvPr>
          <p:cNvSpPr/>
          <p:nvPr/>
        </p:nvSpPr>
        <p:spPr bwMode="auto">
          <a:xfrm rot="16200000">
            <a:off x="2101535" y="3827106"/>
            <a:ext cx="561975" cy="561975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21" name="Flowchart: Document 20">
            <a:extLst>
              <a:ext uri="{FF2B5EF4-FFF2-40B4-BE49-F238E27FC236}">
                <a16:creationId xmlns:a16="http://schemas.microsoft.com/office/drawing/2014/main" id="{6B69CF05-2225-4345-B926-B69BF01774BF}"/>
              </a:ext>
            </a:extLst>
          </p:cNvPr>
          <p:cNvSpPr/>
          <p:nvPr/>
        </p:nvSpPr>
        <p:spPr bwMode="auto">
          <a:xfrm>
            <a:off x="6625883" y="4707903"/>
            <a:ext cx="1709478" cy="1650156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800" b="0" i="0" u="none" strike="noStrike" cap="none" normalizeH="0" baseline="0">
                <a:ln>
                  <a:noFill/>
                </a:ln>
                <a:effectLst/>
                <a:latin typeface="Noto Sans" panose="020B0502040504020204" pitchFamily="34" charset="0"/>
              </a:rPr>
              <a:t>XML </a:t>
            </a:r>
            <a:r>
              <a:rPr lang="en-US">
                <a:latin typeface="Noto Sans" panose="020B0502040504020204" pitchFamily="34" charset="0"/>
              </a:rPr>
              <a:t>schema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for shape of my desired target data</a:t>
            </a:r>
            <a:r>
              <a:rPr lang="en-US" dirty="0">
                <a:latin typeface="Noto Sans" panose="020B0502040504020204" pitchFamily="34" charset="0"/>
              </a:rPr>
              <a:t> </a:t>
            </a: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22" name="Rectangle: Single Corner Snipped 21">
            <a:extLst>
              <a:ext uri="{FF2B5EF4-FFF2-40B4-BE49-F238E27FC236}">
                <a16:creationId xmlns:a16="http://schemas.microsoft.com/office/drawing/2014/main" id="{350ECD4B-DC4C-4D51-A3CC-FE31FF3986D5}"/>
              </a:ext>
            </a:extLst>
          </p:cNvPr>
          <p:cNvSpPr/>
          <p:nvPr/>
        </p:nvSpPr>
        <p:spPr bwMode="auto">
          <a:xfrm>
            <a:off x="3257134" y="2574275"/>
            <a:ext cx="1461401" cy="1371600"/>
          </a:xfrm>
          <a:prstGeom prst="snip1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n-US" dirty="0">
                <a:latin typeface="Noto Sans" panose="020B0502040504020204" pitchFamily="34" charset="0"/>
              </a:rPr>
              <a:t>&lt;a&gt;42&lt;/a&gt;</a:t>
            </a: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CD16E39D-D28C-4866-BE01-C826A36C014C}"/>
              </a:ext>
            </a:extLst>
          </p:cNvPr>
          <p:cNvSpPr/>
          <p:nvPr/>
        </p:nvSpPr>
        <p:spPr bwMode="auto">
          <a:xfrm>
            <a:off x="2786841" y="2955304"/>
            <a:ext cx="561975" cy="561975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5AB54EDB-1DB7-41C8-91FD-0BC460068560}"/>
              </a:ext>
            </a:extLst>
          </p:cNvPr>
          <p:cNvSpPr/>
          <p:nvPr/>
        </p:nvSpPr>
        <p:spPr bwMode="auto">
          <a:xfrm>
            <a:off x="5120805" y="2574275"/>
            <a:ext cx="1009815" cy="1371600"/>
          </a:xfrm>
          <a:prstGeom prst="roundRect">
            <a:avLst/>
          </a:prstGeom>
          <a:solidFill>
            <a:srgbClr val="FFCC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Xform</a:t>
            </a: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01DF0F1C-D8DF-4235-8F63-AD7E94854DEC}"/>
              </a:ext>
            </a:extLst>
          </p:cNvPr>
          <p:cNvSpPr/>
          <p:nvPr/>
        </p:nvSpPr>
        <p:spPr bwMode="auto">
          <a:xfrm>
            <a:off x="4630691" y="2955303"/>
            <a:ext cx="561975" cy="561975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9BA5F5A7-6F2D-45E8-8532-15AC7683C7A0}"/>
              </a:ext>
            </a:extLst>
          </p:cNvPr>
          <p:cNvSpPr/>
          <p:nvPr/>
        </p:nvSpPr>
        <p:spPr bwMode="auto">
          <a:xfrm>
            <a:off x="6133176" y="2955303"/>
            <a:ext cx="561975" cy="561975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pic>
        <p:nvPicPr>
          <p:cNvPr id="28" name="Graphic 27" descr="Brain in head">
            <a:extLst>
              <a:ext uri="{FF2B5EF4-FFF2-40B4-BE49-F238E27FC236}">
                <a16:creationId xmlns:a16="http://schemas.microsoft.com/office/drawing/2014/main" id="{5047E76D-924D-4899-8478-2734AF7536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60612" y="6002278"/>
            <a:ext cx="855722" cy="855722"/>
          </a:xfrm>
          <a:prstGeom prst="rect">
            <a:avLst/>
          </a:prstGeom>
        </p:spPr>
      </p:pic>
      <p:sp>
        <p:nvSpPr>
          <p:cNvPr id="29" name="Thought Bubble: Cloud 28">
            <a:extLst>
              <a:ext uri="{FF2B5EF4-FFF2-40B4-BE49-F238E27FC236}">
                <a16:creationId xmlns:a16="http://schemas.microsoft.com/office/drawing/2014/main" id="{79FBF4D9-7FD0-400E-B754-73D536DA827A}"/>
              </a:ext>
            </a:extLst>
          </p:cNvPr>
          <p:cNvSpPr/>
          <p:nvPr/>
        </p:nvSpPr>
        <p:spPr bwMode="auto">
          <a:xfrm>
            <a:off x="3506925" y="4707903"/>
            <a:ext cx="3054883" cy="1371600"/>
          </a:xfrm>
          <a:prstGeom prst="cloudCallout">
            <a:avLst>
              <a:gd name="adj1" fmla="val -44292"/>
              <a:gd name="adj2" fmla="val 64581"/>
            </a:avLst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en-US" sz="1800" b="0" i="0" u="none" strike="noStrike" cap="none" normalizeH="0" baseline="0">
                <a:ln>
                  <a:noFill/>
                </a:ln>
                <a:effectLst/>
                <a:latin typeface="Noto Sans" panose="020B0502040504020204" pitchFamily="34" charset="0"/>
              </a:rPr>
              <a:t>These schemas</a:t>
            </a:r>
            <a:r>
              <a:rPr lang="en-US">
                <a:latin typeface="Noto Sans" panose="020B0502040504020204" pitchFamily="34" charset="0"/>
              </a:rPr>
              <a:t> are</a:t>
            </a:r>
            <a:r>
              <a:rPr kumimoji="0" lang="en-US" sz="1800" b="0" i="0" u="none" strike="noStrike" cap="none" normalizeH="0" baseline="0">
                <a:ln>
                  <a:noFill/>
                </a:ln>
                <a:effectLst/>
                <a:latin typeface="Noto Sans" panose="020B0502040504020204" pitchFamily="34" charset="0"/>
              </a:rPr>
              <a:t>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usually quite different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ABE9107E-F458-4C0A-8B7C-579013F72C06}"/>
              </a:ext>
            </a:extLst>
          </p:cNvPr>
          <p:cNvSpPr/>
          <p:nvPr/>
        </p:nvSpPr>
        <p:spPr bwMode="auto">
          <a:xfrm rot="5400000">
            <a:off x="1889500" y="570480"/>
            <a:ext cx="424668" cy="3429000"/>
          </a:xfrm>
          <a:prstGeom prst="leftBrace">
            <a:avLst>
              <a:gd name="adj1" fmla="val 37415"/>
              <a:gd name="adj2" fmla="val 55529"/>
            </a:avLst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Noto Sans" charset="0"/>
            </a:endParaRPr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CF0E18FF-E193-4EC5-82BA-F8A18BB69202}"/>
              </a:ext>
            </a:extLst>
          </p:cNvPr>
          <p:cNvSpPr/>
          <p:nvPr/>
        </p:nvSpPr>
        <p:spPr bwMode="auto">
          <a:xfrm rot="5400000">
            <a:off x="5989207" y="83285"/>
            <a:ext cx="412697" cy="4398934"/>
          </a:xfrm>
          <a:prstGeom prst="leftBrace">
            <a:avLst>
              <a:gd name="adj1" fmla="val 43572"/>
              <a:gd name="adj2" fmla="val 64908"/>
            </a:avLst>
          </a:prstGeom>
          <a:ln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Noto Sans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3E7C9E5-C6A9-4650-8B98-F9BBB68DD5ED}"/>
              </a:ext>
            </a:extLst>
          </p:cNvPr>
          <p:cNvSpPr txBox="1"/>
          <p:nvPr/>
        </p:nvSpPr>
        <p:spPr>
          <a:xfrm>
            <a:off x="4845829" y="1154152"/>
            <a:ext cx="2424625" cy="865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Describe how to transform that into what you want</a:t>
            </a:r>
            <a:endParaRPr lang="en-US" dirty="0">
              <a:latin typeface="+mn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92E9A80-93F0-42D6-982E-C59F3F3024E2}"/>
              </a:ext>
            </a:extLst>
          </p:cNvPr>
          <p:cNvSpPr txBox="1"/>
          <p:nvPr/>
        </p:nvSpPr>
        <p:spPr>
          <a:xfrm>
            <a:off x="1375063" y="1150957"/>
            <a:ext cx="1370013" cy="1122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Describe the original file format</a:t>
            </a:r>
          </a:p>
          <a:p>
            <a:pPr algn="l"/>
            <a:endParaRPr lang="en-US" dirty="0">
              <a:latin typeface="+mn-lt"/>
            </a:endParaRPr>
          </a:p>
        </p:txBody>
      </p:sp>
      <p:pic>
        <p:nvPicPr>
          <p:cNvPr id="34" name="Graphic 33" descr="Star">
            <a:extLst>
              <a:ext uri="{FF2B5EF4-FFF2-40B4-BE49-F238E27FC236}">
                <a16:creationId xmlns:a16="http://schemas.microsoft.com/office/drawing/2014/main" id="{97AA4453-4993-4677-BFF7-429C11E565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172557" y="5657147"/>
            <a:ext cx="381541" cy="381541"/>
          </a:xfrm>
          <a:prstGeom prst="rect">
            <a:avLst/>
          </a:prstGeom>
        </p:spPr>
      </p:pic>
      <p:pic>
        <p:nvPicPr>
          <p:cNvPr id="37" name="Graphic 36" descr="Thumbs Up Sign">
            <a:extLst>
              <a:ext uri="{FF2B5EF4-FFF2-40B4-BE49-F238E27FC236}">
                <a16:creationId xmlns:a16="http://schemas.microsoft.com/office/drawing/2014/main" id="{A7F1BC2E-007A-48F1-A791-248AEE104B1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718704" y="1461912"/>
            <a:ext cx="561975" cy="561975"/>
          </a:xfrm>
          <a:prstGeom prst="rect">
            <a:avLst/>
          </a:prstGeom>
        </p:spPr>
      </p:pic>
      <p:pic>
        <p:nvPicPr>
          <p:cNvPr id="42" name="Graphic 41" descr="Lightning">
            <a:extLst>
              <a:ext uri="{FF2B5EF4-FFF2-40B4-BE49-F238E27FC236}">
                <a16:creationId xmlns:a16="http://schemas.microsoft.com/office/drawing/2014/main" id="{BBBEE14A-1E96-4271-B931-B01759BFF72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789790" y="1441549"/>
            <a:ext cx="690832" cy="69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891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C9C7-285F-4B33-B706-E43EE921E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DFDL </a:t>
            </a:r>
            <a:r>
              <a:rPr lang="en-US" i="1" dirty="0"/>
              <a:t>v1.0</a:t>
            </a:r>
            <a:r>
              <a:rPr lang="en-US" dirty="0"/>
              <a:t> is pretty much done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FD3E2A-2398-4E79-9D81-8E15BBE70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Closed to new features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Any new features are very restricted at this point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Only Errata/Corrections and clarifications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Maybe... </a:t>
            </a:r>
          </a:p>
          <a:p>
            <a:pPr marL="400050" lvl="1" indent="0"/>
            <a:r>
              <a:rPr lang="en-US" dirty="0"/>
              <a:t>a few feature things associated with computed elements  </a:t>
            </a:r>
          </a:p>
          <a:p>
            <a:pPr marL="400050" lvl="1" indent="0"/>
            <a:r>
              <a:rPr lang="en-US" dirty="0"/>
              <a:t>	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We're accumulating new feature requests toward DFDL version v2.0 now.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9C62AC-EAAD-4DE2-A5FA-8ED9DA1EF15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4AEDC8E8-D7A9-4C10-BDEB-6A96B4B4661F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9522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C9C7-285F-4B33-B706-E43EE921E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DFDL v2.0 - Wishlist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FD3E2A-2398-4E79-9D81-8E15BBE70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Lifting the v1.0 limitations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Recursion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Offsets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Layering (implemented already in Daffodil)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BLOBs (Binary large objects)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for image/video files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Numeric-to-symbolic conversion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9C62AC-EAAD-4DE2-A5FA-8ED9DA1EF15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4AEDC8E8-D7A9-4C10-BDEB-6A96B4B4661F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20986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4F96A-F0E0-4CCA-90FE-0A57DEF4A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How to get a Feature into DFDL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DF26E-5E19-4080-A23C-CAF7EC71F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Propose new DFDL language feature to DFDL Workgroup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Email to dfdl-wg@ogf.org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Get feedback and refine proposal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Implement in Daffodil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Get experience with new feature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Refine/improve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Create "Experience Document" explaining 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Formally propose feature for inclusion in DFDL (v2.0)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Email to dfdl-wg@ogf.org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564EB5-3EE0-45F6-8140-2AC4ADE1660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828F367-427D-4EF8-8844-FD29E8804D26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00795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7BF44-CA38-4873-B49B-84B98D0E4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Cool Daffodil Ideas...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665B19-83F1-4035-81BA-15022AA35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Hybrid Infoset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Daffodil directly constructs your native data representation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Remove the XML/JSON overheads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Ultra-fast backend for Daffodil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Generate C/C++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Generate FPGA for wire-speed parse/unparse</a:t>
            </a:r>
          </a:p>
          <a:p>
            <a:pPr marL="0" indent="0"/>
            <a:endParaRPr lang="en-US" dirty="0"/>
          </a:p>
          <a:p>
            <a:pPr marL="0" indent="0"/>
            <a:r>
              <a:rPr lang="en-US" dirty="0"/>
              <a:t>These kinds of things only make sense with a </a:t>
            </a:r>
            <a:r>
              <a:rPr lang="en-US"/>
              <a:t>standards-based open source system like Daffodil.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05B5DB-9D83-4884-8D88-C0E4094A356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828F367-427D-4EF8-8844-FD29E8804D26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97525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6334B31A-D887-488B-B822-A9F9734F998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D67BB7E3-0864-4D6B-9331-E5962B515644}" type="slidenum">
              <a:rPr lang="en-US" altLang="en-US"/>
              <a:pPr/>
              <a:t>15</a:t>
            </a:fld>
            <a:endParaRPr lang="en-US" altLang="en-US" dirty="0"/>
          </a:p>
        </p:txBody>
      </p:sp>
      <p:sp>
        <p:nvSpPr>
          <p:cNvPr id="51201" name="Text Box 1">
            <a:extLst>
              <a:ext uri="{FF2B5EF4-FFF2-40B4-BE49-F238E27FC236}">
                <a16:creationId xmlns:a16="http://schemas.microsoft.com/office/drawing/2014/main" id="{027BBAE4-5B6D-4276-9D11-55B3164BB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51202" name="Text Box 2">
            <a:extLst>
              <a:ext uri="{FF2B5EF4-FFF2-40B4-BE49-F238E27FC236}">
                <a16:creationId xmlns:a16="http://schemas.microsoft.com/office/drawing/2014/main" id="{F0913DA6-D00C-4599-8F2F-15400B231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 altLang="en-US" sz="4000" b="1" dirty="0">
                <a:latin typeface="Noto Sans" panose="020B0502040504020204" pitchFamily="34" charset="0"/>
              </a:rPr>
              <a:t>ASN.1</a:t>
            </a:r>
          </a:p>
        </p:txBody>
      </p:sp>
    </p:spTree>
    <p:extLst>
      <p:ext uri="{BB962C8B-B14F-4D97-AF65-F5344CB8AC3E}">
        <p14:creationId xmlns:p14="http://schemas.microsoft.com/office/powerpoint/2010/main" val="38527246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20C67-AD4A-4DDA-9ADB-7EF55E5D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DFDL Needed? - ASN.1 ECN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E9939-42CB-4D8A-B361-2605939AF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What about ASN.1 Encoding Control Notation?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Already an ISO Standard (since 2008)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Conceptually similar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Logical schema language + notations for physical representation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Very different in the details.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Developers [ Love | Hate ] [ ASN.1 | XML ]</a:t>
            </a:r>
          </a:p>
          <a:p>
            <a:pPr marL="0" indent="0"/>
            <a:r>
              <a:rPr lang="en-US" dirty="0"/>
              <a:t>Differences that matter: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ASN.1 ECN 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00"/>
                </a:highlight>
              </a:rPr>
              <a:t>No open source </a:t>
            </a:r>
            <a:r>
              <a:rPr lang="en-US"/>
              <a:t>implementation</a:t>
            </a:r>
            <a:r>
              <a:rPr lang="en-US" dirty="0"/>
              <a:t> (as of 2018-08-29)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Extension of a </a:t>
            </a:r>
            <a:r>
              <a:rPr lang="en-US" dirty="0">
                <a:highlight>
                  <a:srgbClr val="FFFF00"/>
                </a:highlight>
              </a:rPr>
              <a:t>binary</a:t>
            </a:r>
            <a:r>
              <a:rPr lang="en-US" dirty="0"/>
              <a:t> data standard ASN.1 BER/PER/DER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Goal to describe </a:t>
            </a:r>
            <a:r>
              <a:rPr lang="en-US" dirty="0">
                <a:highlight>
                  <a:srgbClr val="FFFF00"/>
                </a:highlight>
              </a:rPr>
              <a:t>legacy protocol </a:t>
            </a:r>
            <a:r>
              <a:rPr lang="en-US" dirty="0"/>
              <a:t>messages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DFDL 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>
                <a:highlight>
                  <a:srgbClr val="FFFF00"/>
                </a:highlight>
              </a:rPr>
              <a:t>Open source</a:t>
            </a:r>
            <a:r>
              <a:rPr lang="en-US"/>
              <a:t> Daffodil implementation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Extension of a </a:t>
            </a:r>
            <a:r>
              <a:rPr lang="en-US" dirty="0">
                <a:highlight>
                  <a:srgbClr val="FFFF00"/>
                </a:highlight>
              </a:rPr>
              <a:t>textual</a:t>
            </a:r>
            <a:r>
              <a:rPr lang="en-US" dirty="0"/>
              <a:t> data standard XML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Goal to be </a:t>
            </a:r>
            <a:r>
              <a:rPr lang="en-US" dirty="0">
                <a:highlight>
                  <a:srgbClr val="FFFF00"/>
                </a:highlight>
              </a:rPr>
              <a:t>union of data integration tool </a:t>
            </a:r>
            <a:r>
              <a:rPr lang="en-US" dirty="0"/>
              <a:t>capabilities for format description</a:t>
            </a:r>
          </a:p>
          <a:p>
            <a:pPr marL="0" indent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C3AB0-1AC1-47B8-8BCF-7B4C7518961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828F367-427D-4EF8-8844-FD29E8804D26}" type="slidenum">
              <a:rPr lang="en-US" altLang="en-US" smtClean="0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993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3B0069B-2F60-4F8B-AF8F-B8E5FE771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DFDL Needed?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C43AEC3-E848-4FEB-B750-13C386D30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Noto Sans" panose="020B0502040504020204" pitchFamily="34" charset="0"/>
              <a:buChar char="Q"/>
            </a:pPr>
            <a:r>
              <a:rPr lang="en-US" dirty="0"/>
              <a:t>But what about...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Apache Avro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Apache Thrift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Google GPBs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ASN.1 BER (or PER/DER/XER)</a:t>
            </a:r>
          </a:p>
          <a:p>
            <a:pPr marL="457200" indent="-457200">
              <a:buFont typeface="Noto Sans" panose="020B0502040504020204" pitchFamily="34" charset="0"/>
              <a:buChar char="A"/>
            </a:pPr>
            <a:r>
              <a:rPr lang="en-US" dirty="0"/>
              <a:t>Those great, but are </a:t>
            </a:r>
            <a:r>
              <a:rPr lang="en-US" i="1" dirty="0"/>
              <a:t>prescriptive</a:t>
            </a:r>
            <a:r>
              <a:rPr lang="en-US" dirty="0"/>
              <a:t>. </a:t>
            </a:r>
          </a:p>
          <a:p>
            <a:pPr marL="400050" lvl="1" indent="0"/>
            <a:r>
              <a:rPr lang="en-US" dirty="0"/>
              <a:t>They don't describe formats, they </a:t>
            </a:r>
            <a:r>
              <a:rPr lang="en-US" i="1" dirty="0"/>
              <a:t>are</a:t>
            </a:r>
            <a:r>
              <a:rPr lang="en-US" dirty="0"/>
              <a:t> data formats themselves.</a:t>
            </a:r>
          </a:p>
          <a:p>
            <a:pPr marL="400050" lvl="1" indent="0"/>
            <a:r>
              <a:rPr lang="en-US" dirty="0"/>
              <a:t>We need a </a:t>
            </a:r>
            <a:r>
              <a:rPr lang="en-US" i="1" dirty="0"/>
              <a:t>descriptive</a:t>
            </a:r>
            <a:r>
              <a:rPr lang="en-US" dirty="0"/>
              <a:t> language.</a:t>
            </a:r>
          </a:p>
          <a:p>
            <a:pPr marL="0" indent="0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FD95E9-189A-4B1F-A428-0F83460B6EA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2DA649D-1602-481A-A402-8622AC78D993}" type="slidenum">
              <a:rPr lang="en-US" altLang="en-US" smtClean="0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307214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3B0069B-2F60-4F8B-AF8F-B8E5FE771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DFDL Needed?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C43AEC3-E848-4FEB-B750-13C386D30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Font typeface="Noto Sans" panose="020B0502040504020204" pitchFamily="34" charset="0"/>
              <a:buChar char="Q"/>
            </a:pPr>
            <a:r>
              <a:rPr lang="en-US" dirty="0"/>
              <a:t>But what about...</a:t>
            </a:r>
          </a:p>
          <a:p>
            <a:pPr marL="457200" lvl="1" indent="0"/>
            <a:r>
              <a:rPr lang="en-US" sz="2400" dirty="0"/>
              <a:t>ASN.1 ECN (Encoding Control Notation)</a:t>
            </a:r>
          </a:p>
          <a:p>
            <a:pPr marL="457200" indent="-457200">
              <a:buFont typeface="Noto Sans" panose="020B0502040504020204" pitchFamily="34" charset="0"/>
              <a:buChar char="A"/>
            </a:pPr>
            <a:r>
              <a:rPr lang="en-US" dirty="0"/>
              <a:t>Good point....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When we started on DFDL, ASN.1 ECN didn't exist yet as a standard. ASN.1 was prescriptive so, not relevant.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Sources of inspiration for DFDL were existing commercial data integration products. ASN.1 was telco-message centric.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dirty="0"/>
              <a:t>DFDL had to be similar to these existing products to be acceptable.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Once we found out about it, it </a:t>
            </a:r>
            <a:r>
              <a:rPr lang="en-US" i="1" dirty="0"/>
              <a:t>seemed</a:t>
            </a:r>
            <a:r>
              <a:rPr lang="en-US"/>
              <a:t> too complex.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dirty="0"/>
              <a:t>In the long run this may be naive. DFDL is also complex, as is XML Schema.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>
                <a:highlight>
                  <a:srgbClr val="FFFF00"/>
                </a:highlight>
              </a:rPr>
              <a:t>We wanted XML's tangibility (i.e., text) for logical data.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We were already started down the XML schema path, which was already known to be a preferred approach in the marketplace.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Internet standards from W3C such as XML and XML schema were hot </a:t>
            </a:r>
            <a:r>
              <a:rPr lang="en-US" dirty="0"/>
              <a:t>then, ITU stuff, not so much....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FD95E9-189A-4B1F-A428-0F83460B6EA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2DA649D-1602-481A-A402-8622AC78D993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67570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506C6AD-533D-4B36-8E2C-81CE417AC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DFDL and ASN.1 ECN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B29DAFA-AFC3-4830-879B-FB84C2E89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DFDL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Grammar: XML schema (subset)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Format descriptions: DFDL annotations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Test/Tangibility - XML text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Standard: Open Grid Forum (OGF) Proposed Recommendation since 2014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dirty="0"/>
              <a:t>OGF is a small, little known organization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Commercial - IBM, European Space Agency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Open source - Apache Daffodil (Incubating)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ASN.1 Encoding Control Notation (ECN)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Grammar: ASN.1 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Format Descriptions: Encoding Control Notation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Test/Tangibility - ASN.1 Basic Encoding Rules (binary - tools needed to see it)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Standard: ITU then ISO Standard since 2008 - ISO/IEC 8825-3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 dirty="0"/>
              <a:t>ITU  organization is big. Many contributors. 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Commercial - OSS Nokalva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Open source - </a:t>
            </a:r>
            <a:r>
              <a:rPr lang="en-US" dirty="0">
                <a:highlight>
                  <a:srgbClr val="FFFF00"/>
                </a:highlight>
              </a:rPr>
              <a:t>??? (none for ECN </a:t>
            </a:r>
            <a:r>
              <a:rPr lang="en-US" dirty="0"/>
              <a:t>as of my last search 2018-08-29)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F21A7C-BD46-415E-AF3B-A308959B97E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2DA649D-1602-481A-A402-8622AC78D993}" type="slidenum">
              <a:rPr lang="en-US" altLang="en-US" smtClean="0"/>
              <a:pPr/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06264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64F879A-8D34-4731-AD90-44379252C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Unparsing: </a:t>
            </a:r>
            <a:r>
              <a:rPr lang="en-US" i="1" dirty="0" err="1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dfdl:outputValueCalc</a:t>
            </a:r>
            <a:r>
              <a:rPr lang="en-US" i="1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 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D0BD56-1945-41F7-A490-8E25E6869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Property - defines an evaluation at unparse time that provides the value of an element before it is written out.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Expressions can refer to parts of the </a:t>
            </a:r>
            <a:r>
              <a:rPr lang="en-US" dirty="0" err="1"/>
              <a:t>Infoset</a:t>
            </a:r>
            <a:r>
              <a:rPr lang="en-US" dirty="0"/>
              <a:t> that are after it.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4A98F95-F073-4A5B-BE3A-1A3CCEEABAD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8D26809D-8D56-46B0-B988-ACC7C4DE5073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461910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CFC37-2A95-4846-BFD8-FBEB74E1F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DFDL Needed?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92DF4-24D1-4098-A2BB-350E48E5B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Many other libraries are available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Ex: </a:t>
            </a:r>
            <a:r>
              <a:rPr lang="en-US" dirty="0">
                <a:hlinkClick r:id="rId2"/>
              </a:rPr>
              <a:t>https://github.com/dloss/binary-parsing</a:t>
            </a:r>
            <a:endParaRPr lang="en-US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Lists 21 different "binary" tools </a:t>
            </a:r>
          </a:p>
          <a:p>
            <a:pPr marL="1257300" lvl="2" indent="-457200">
              <a:buFont typeface="Arial" panose="020B0604020202020204" pitchFamily="34" charset="0"/>
              <a:buChar char="•"/>
            </a:pPr>
            <a:r>
              <a:rPr lang="en-US"/>
              <a:t>interestingly.... omitting ASN.1 ECN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Only two are standards-based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DFDL - Open Grid Forum (OGF)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ASN.1 Encoding Control Notation - ISO/IEC 8825-3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Of those, only one has an open source implementation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DFDL - Daffodil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83C042-B4C6-465F-9804-4AE6C6AD6F9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92DA649D-1602-481A-A402-8622AC78D993}" type="slidenum">
              <a:rPr lang="en-US" altLang="en-US" smtClean="0"/>
              <a:pPr/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37178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6334B31A-D887-488B-B822-A9F9734F998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D67BB7E3-0864-4D6B-9331-E5962B515644}" type="slidenum">
              <a:rPr lang="en-US" altLang="en-US"/>
              <a:pPr/>
              <a:t>21</a:t>
            </a:fld>
            <a:endParaRPr lang="en-US" altLang="en-US" dirty="0"/>
          </a:p>
        </p:txBody>
      </p:sp>
      <p:sp>
        <p:nvSpPr>
          <p:cNvPr id="51201" name="Text Box 1">
            <a:extLst>
              <a:ext uri="{FF2B5EF4-FFF2-40B4-BE49-F238E27FC236}">
                <a16:creationId xmlns:a16="http://schemas.microsoft.com/office/drawing/2014/main" id="{027BBAE4-5B6D-4276-9D11-55B3164BB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Noto Sans" panose="020B0502040504020204" pitchFamily="34" charset="0"/>
            </a:endParaRPr>
          </a:p>
        </p:txBody>
      </p:sp>
      <p:sp>
        <p:nvSpPr>
          <p:cNvPr id="51202" name="Text Box 2">
            <a:extLst>
              <a:ext uri="{FF2B5EF4-FFF2-40B4-BE49-F238E27FC236}">
                <a16:creationId xmlns:a16="http://schemas.microsoft.com/office/drawing/2014/main" id="{F0913DA6-D00C-4599-8F2F-15400B231B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 altLang="en-US" sz="4000" b="1" dirty="0">
                <a:latin typeface="Noto Sans" panose="020B0502040504020204" pitchFamily="34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923570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>
            <a:extLst>
              <a:ext uri="{FF2B5EF4-FFF2-40B4-BE49-F238E27FC236}">
                <a16:creationId xmlns:a16="http://schemas.microsoft.com/office/drawing/2014/main" id="{CACBC9E6-EFD1-42CC-A2B7-34605D75B8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</a:pPr>
            <a:r>
              <a:rPr lang="en-US" altLang="en-US" sz="4000" b="1" dirty="0"/>
              <a:t>Daffodil Roadmap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7E702E-BBC8-42D1-B3BA-5C1284459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799"/>
            <a:ext cx="8228013" cy="5440363"/>
          </a:xfrm>
        </p:spPr>
        <p:txBody>
          <a:bodyPr>
            <a:normAutofit fontScale="62500" lnSpcReduction="20000"/>
          </a:bodyPr>
          <a:lstStyle/>
          <a:p>
            <a:pPr hangingPunct="1">
              <a:lnSpc>
                <a:spcPct val="100000"/>
              </a:lnSpc>
              <a:spcBef>
                <a:spcPts val="563"/>
              </a:spcBef>
              <a:buClr>
                <a:srgbClr val="23408F"/>
              </a:buClr>
              <a:buFont typeface="Wingdings" panose="05000000000000000000" pitchFamily="2" charset="2"/>
              <a:buChar char=""/>
            </a:pPr>
            <a:r>
              <a:rPr lang="en-US" altLang="en-US" dirty="0"/>
              <a:t>2.1.0 - Current version as of May 2018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  <a:buClrTx/>
              <a:buSzTx/>
              <a:buFontTx/>
              <a:buNone/>
            </a:pPr>
            <a:endParaRPr lang="en-US" altLang="en-US" dirty="0"/>
          </a:p>
          <a:p>
            <a:pPr hangingPunct="1">
              <a:lnSpc>
                <a:spcPct val="100000"/>
              </a:lnSpc>
              <a:spcBef>
                <a:spcPts val="563"/>
              </a:spcBef>
              <a:buClrTx/>
              <a:buSzTx/>
              <a:buFontTx/>
              <a:buNone/>
            </a:pPr>
            <a:r>
              <a:rPr lang="en-US" altLang="en-US" dirty="0"/>
              <a:t>Roadmap is maintained on project wiki</a:t>
            </a:r>
          </a:p>
          <a:p>
            <a:pPr marL="0" indent="0" hangingPunct="1">
              <a:lnSpc>
                <a:spcPct val="100000"/>
              </a:lnSpc>
              <a:spcBef>
                <a:spcPts val="563"/>
              </a:spcBef>
              <a:buClrTx/>
              <a:buSzTx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</a:rPr>
              <a:t>https://cwiki.apache.org/confluence/display/DAFFODIL/Apache+Daffodil</a:t>
            </a:r>
            <a:endParaRPr lang="en-US" altLang="en-US" dirty="0">
              <a:solidFill>
                <a:schemeClr val="accent1">
                  <a:lumMod val="50000"/>
                </a:schemeClr>
              </a:solidFill>
              <a:hlinkClick r:id="rId3"/>
            </a:endParaRPr>
          </a:p>
          <a:p>
            <a:pPr hangingPunct="1">
              <a:lnSpc>
                <a:spcPct val="100000"/>
              </a:lnSpc>
              <a:spcBef>
                <a:spcPts val="563"/>
              </a:spcBef>
              <a:buClrTx/>
              <a:buSzTx/>
              <a:buFontTx/>
              <a:buNone/>
            </a:pPr>
            <a:endParaRPr lang="en-US" altLang="en-US" dirty="0"/>
          </a:p>
          <a:p>
            <a:pPr hangingPunct="1">
              <a:lnSpc>
                <a:spcPct val="100000"/>
              </a:lnSpc>
              <a:spcBef>
                <a:spcPts val="563"/>
              </a:spcBef>
              <a:buClr>
                <a:srgbClr val="37669F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37669F"/>
                </a:solidFill>
              </a:rPr>
              <a:t>2.2.0 - Two new important features</a:t>
            </a:r>
          </a:p>
          <a:p>
            <a:pPr marL="800100" lvl="1" indent="-342900">
              <a:lnSpc>
                <a:spcPct val="100000"/>
              </a:lnSpc>
              <a:spcBef>
                <a:spcPts val="488"/>
              </a:spcBef>
              <a:buClr>
                <a:srgbClr val="37669F"/>
              </a:buClr>
              <a:buFont typeface="Wingdings" panose="05000000000000000000" pitchFamily="2" charset="2"/>
              <a:buChar char="ü"/>
            </a:pPr>
            <a:r>
              <a:rPr lang="en-US" altLang="en-US"/>
              <a:t>Layer</a:t>
            </a:r>
            <a:r>
              <a:rPr lang="en-US" altLang="en-US" sz="2400"/>
              <a:t> support - enables line folding, base64, compress</a:t>
            </a:r>
            <a:r>
              <a:rPr lang="en-US" altLang="en-US"/>
              <a:t>, ...</a:t>
            </a:r>
            <a:endParaRPr lang="en-US" altLang="en-US" sz="2400"/>
          </a:p>
          <a:p>
            <a:pPr marL="800100" lvl="1" indent="-342900">
              <a:lnSpc>
                <a:spcPct val="100000"/>
              </a:lnSpc>
              <a:spcBef>
                <a:spcPts val="488"/>
              </a:spcBef>
              <a:buClr>
                <a:srgbClr val="37669F"/>
              </a:buClr>
              <a:buFont typeface="Wingdings" panose="05000000000000000000" pitchFamily="2" charset="2"/>
              <a:buChar char="ü"/>
            </a:pPr>
            <a:r>
              <a:rPr lang="en-US" altLang="en-US"/>
              <a:t>Message </a:t>
            </a:r>
            <a:r>
              <a:rPr lang="en-US" altLang="en-US" sz="2400"/>
              <a:t>streaming API - enables unbounded streams of</a:t>
            </a:r>
            <a:r>
              <a:rPr lang="en-US" altLang="en-US"/>
              <a:t> </a:t>
            </a:r>
            <a:r>
              <a:rPr lang="en-US" altLang="en-US" sz="2400"/>
              <a:t> messages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  <a:buClr>
                <a:srgbClr val="37669F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37669F"/>
                </a:solidFill>
              </a:rPr>
              <a:t>2.3.0 - Interoperability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buClr>
                <a:srgbClr val="37669F"/>
              </a:buClr>
              <a:buFont typeface="Arial" panose="020B0604020202020204" pitchFamily="34" charset="0"/>
              <a:buChar char="•"/>
            </a:pPr>
            <a:r>
              <a:rPr lang="en-US" altLang="en-US" sz="2400"/>
              <a:t>Features to enable Daffodil to run more IBM-published DFDL schemas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buClr>
                <a:srgbClr val="37669F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Cross-validation test system</a:t>
            </a:r>
          </a:p>
          <a:p>
            <a:pPr lvl="1">
              <a:lnSpc>
                <a:spcPct val="100000"/>
              </a:lnSpc>
              <a:spcBef>
                <a:spcPts val="488"/>
              </a:spcBef>
              <a:buClr>
                <a:srgbClr val="37669F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BLOB support - enables large image file formats</a:t>
            </a:r>
          </a:p>
          <a:p>
            <a:pPr hangingPunct="1">
              <a:lnSpc>
                <a:spcPct val="100000"/>
              </a:lnSpc>
              <a:spcBef>
                <a:spcPts val="563"/>
              </a:spcBef>
              <a:buClr>
                <a:srgbClr val="37669F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37669F"/>
                </a:solidFill>
              </a:rPr>
              <a:t>2.4.0 - Usability, Community Growth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buClr>
                <a:srgbClr val="37669F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Debug/Trace improvements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buClr>
                <a:srgbClr val="37669F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Schema compilation speed/space improvements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buClr>
                <a:srgbClr val="37669F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Developer documentation of Daffodil's internals.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buClr>
                <a:srgbClr val="37669F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SAX-style event streaming - large documents/files (non-BLOB)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buClr>
                <a:srgbClr val="37669F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Tutorials on DFDL</a:t>
            </a:r>
          </a:p>
          <a:p>
            <a:pPr lvl="1" hangingPunct="1">
              <a:lnSpc>
                <a:spcPct val="100000"/>
              </a:lnSpc>
              <a:spcBef>
                <a:spcPts val="488"/>
              </a:spcBef>
              <a:buClr>
                <a:srgbClr val="37669F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 ... </a:t>
            </a:r>
            <a:r>
              <a:rPr lang="en-US" altLang="en-US" sz="2400" i="1" dirty="0"/>
              <a:t>and your needed features here! 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6AA5D5-E0CC-49AD-875F-451154D0444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828F367-427D-4EF8-8844-FD29E8804D26}" type="slidenum">
              <a:rPr lang="en-US" altLang="en-US" smtClean="0"/>
              <a:pPr/>
              <a:t>22</a:t>
            </a:fld>
            <a:endParaRPr lang="en-US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>
            <a:extLst>
              <a:ext uri="{FF2B5EF4-FFF2-40B4-BE49-F238E27FC236}">
                <a16:creationId xmlns:a16="http://schemas.microsoft.com/office/drawing/2014/main" id="{DF7AB94D-6DCF-4144-B835-355B8D7C8F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Daffodil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2240A-A739-4924-A837-6D1FC7EE2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Varies with complexity of data format</a:t>
            </a:r>
          </a:p>
          <a:p>
            <a:r>
              <a:rPr lang="en-US" altLang="en-US"/>
              <a:t>Single-thread timings, as of 2017-09-01, Daffodil </a:t>
            </a:r>
            <a:r>
              <a:rPr lang="en-US" altLang="en-US" dirty="0"/>
              <a:t>2.0.0 release</a:t>
            </a:r>
          </a:p>
          <a:p>
            <a:endParaRPr lang="en-US" altLang="en-US" dirty="0"/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DA1E173-38F0-45BD-AEF8-F14D79AB389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828F367-427D-4EF8-8844-FD29E8804D26}" type="slidenum">
              <a:rPr lang="en-US" altLang="en-US" smtClean="0"/>
              <a:pPr/>
              <a:t>23</a:t>
            </a:fld>
            <a:endParaRPr lang="en-US" altLang="en-US" dirty="0"/>
          </a:p>
        </p:txBody>
      </p:sp>
      <p:sp>
        <p:nvSpPr>
          <p:cNvPr id="30722" name="Text Box 2">
            <a:extLst>
              <a:ext uri="{FF2B5EF4-FFF2-40B4-BE49-F238E27FC236}">
                <a16:creationId xmlns:a16="http://schemas.microsoft.com/office/drawing/2014/main" id="{BF4FA2E8-A16B-4D7B-8C87-4A486DE1A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057816"/>
            <a:ext cx="8229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342900" indent="-341313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9pPr>
          </a:lstStyle>
          <a:p>
            <a:pPr hangingPunct="1">
              <a:lnSpc>
                <a:spcPct val="100000"/>
              </a:lnSpc>
              <a:spcBef>
                <a:spcPts val="563"/>
              </a:spcBef>
              <a:buClrTx/>
              <a:buSzTx/>
              <a:buFontTx/>
              <a:buNone/>
            </a:pPr>
            <a:endParaRPr lang="en-US" altLang="en-US" sz="2800" dirty="0">
              <a:solidFill>
                <a:srgbClr val="23408F"/>
              </a:solidFill>
              <a:latin typeface="Noto Sans" panose="020B0502040504020204" pitchFamily="34" charset="0"/>
            </a:endParaRPr>
          </a:p>
        </p:txBody>
      </p:sp>
      <p:graphicFrame>
        <p:nvGraphicFramePr>
          <p:cNvPr id="30723" name="Group 3">
            <a:extLst>
              <a:ext uri="{FF2B5EF4-FFF2-40B4-BE49-F238E27FC236}">
                <a16:creationId xmlns:a16="http://schemas.microsoft.com/office/drawing/2014/main" id="{C05E117F-3AE2-4EB1-BDD9-79DC49B5B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847211"/>
              </p:ext>
            </p:extLst>
          </p:nvPr>
        </p:nvGraphicFramePr>
        <p:xfrm>
          <a:off x="530225" y="2590800"/>
          <a:ext cx="7545388" cy="3157220"/>
        </p:xfrm>
        <a:graphic>
          <a:graphicData uri="http://schemas.openxmlformats.org/drawingml/2006/table">
            <a:tbl>
              <a:tblPr/>
              <a:tblGrid>
                <a:gridCol w="2833688">
                  <a:extLst>
                    <a:ext uri="{9D8B030D-6E8A-4147-A177-3AD203B41FA5}">
                      <a16:colId xmlns:a16="http://schemas.microsoft.com/office/drawing/2014/main" val="3813852264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4144950532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3937485225"/>
                    </a:ext>
                  </a:extLst>
                </a:gridCol>
              </a:tblGrid>
              <a:tr h="454026"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format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7669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parse rate (MB/sec)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7669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unparse rate (MB/sec)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766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092386"/>
                  </a:ext>
                </a:extLst>
              </a:tr>
              <a:tr h="622300"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CSV - simple delimited text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1.2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2.8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805111"/>
                  </a:ext>
                </a:extLst>
              </a:tr>
              <a:tr h="622300"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Link16 J3.5 - dense binary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0.8 *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0.2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3239445"/>
                  </a:ext>
                </a:extLst>
              </a:tr>
              <a:tr h="622300"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PCAP - Binary IP Packets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20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2.2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8350572"/>
                  </a:ext>
                </a:extLst>
              </a:tr>
              <a:tr h="622300"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ATO - complex delimited text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0.3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8000"/>
                        </a:lnSpc>
                        <a:spcBef>
                          <a:spcPts val="142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2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1pPr>
                      <a:lvl2pPr>
                        <a:lnSpc>
                          <a:spcPct val="98000"/>
                        </a:lnSpc>
                        <a:spcBef>
                          <a:spcPts val="113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37669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2pPr>
                      <a:lvl3pPr>
                        <a:lnSpc>
                          <a:spcPct val="98000"/>
                        </a:lnSpc>
                        <a:spcBef>
                          <a:spcPts val="850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600">
                          <a:solidFill>
                            <a:srgbClr val="009DB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3pPr>
                      <a:lvl4pPr>
                        <a:lnSpc>
                          <a:spcPct val="98000"/>
                        </a:lnSpc>
                        <a:spcBef>
                          <a:spcPts val="575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 sz="1400"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4pPr>
                      <a:lvl5pPr>
                        <a:lnSpc>
                          <a:spcPct val="98000"/>
                        </a:lnSpc>
                        <a:spcBef>
                          <a:spcPts val="288"/>
                        </a:spcBef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5pPr>
                      <a:lvl6pPr marL="25146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6pPr>
                      <a:lvl7pPr marL="29718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7pPr>
                      <a:lvl8pPr marL="34290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8pPr>
                      <a:lvl9pPr marL="3886200" indent="-228600" defTabSz="457200" fontAlgn="base">
                        <a:lnSpc>
                          <a:spcPct val="98000"/>
                        </a:lnSpc>
                        <a:spcBef>
                          <a:spcPts val="288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  <a:defRPr>
                          <a:solidFill>
                            <a:srgbClr val="23408F"/>
                          </a:solidFill>
                          <a:latin typeface="Calibri" panose="020F0502020204030204" pitchFamily="34" charset="0"/>
                          <a:cs typeface="Noto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</a:tabLst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cs typeface="Noto Sans" charset="0"/>
                        </a:rPr>
                        <a:t>0.9</a:t>
                      </a:r>
                    </a:p>
                  </a:txBody>
                  <a:tcPr marT="50292" horzOverflow="overflow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159714"/>
                  </a:ext>
                </a:extLst>
              </a:tr>
            </a:tbl>
          </a:graphicData>
        </a:graphic>
      </p:graphicFrame>
      <p:sp>
        <p:nvSpPr>
          <p:cNvPr id="30777" name="Rectangle 57">
            <a:extLst>
              <a:ext uri="{FF2B5EF4-FFF2-40B4-BE49-F238E27FC236}">
                <a16:creationId xmlns:a16="http://schemas.microsoft.com/office/drawing/2014/main" id="{0B80B37C-45E5-480E-B02C-583BE4CC1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563" y="5822950"/>
            <a:ext cx="8025252" cy="306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5pPr>
            <a:lvl6pPr marL="25146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6pPr>
            <a:lvl7pPr marL="29718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7pPr>
            <a:lvl8pPr marL="34290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8pPr>
            <a:lvl9pPr marL="3886200" indent="-228600" defTabSz="4572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" charset="0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en-US" altLang="en-US" sz="1400" dirty="0">
                <a:latin typeface="Noto Sans" panose="020B0502040504020204" pitchFamily="34" charset="0"/>
              </a:rPr>
              <a:t>* = Approximately 20K Link16 NACT messages/sec with 3 link16 words each.  (~60 bytes/msg)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168254"/>
            <a:ext cx="5791200" cy="70866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431568" y="955498"/>
            <a:ext cx="2763285" cy="400692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59595" y="1957228"/>
            <a:ext cx="1931541" cy="1638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Noto Sans" panose="020B0502040504020204" pitchFamily="34" charset="0"/>
              </a:rPr>
              <a:t>HTML page rendered from “.tdml.xml” file directly by Firefox using XSLT and CSS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325366" y="1356191"/>
            <a:ext cx="2265452" cy="5804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2103438" y="6396038"/>
            <a:ext cx="561975" cy="363537"/>
          </a:xfrm>
        </p:spPr>
        <p:txBody>
          <a:bodyPr/>
          <a:lstStyle/>
          <a:p>
            <a:fld id="{CE411EBD-41B8-4345-86F1-068BAC6AA788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6402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8162" y="124039"/>
            <a:ext cx="4715838" cy="658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23982" y="3075868"/>
            <a:ext cx="2465798" cy="607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Noto Sans" panose="020B0502040504020204" pitchFamily="34" charset="0"/>
              </a:rPr>
              <a:t>TDML test parts are also rendered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753474" y="2363056"/>
            <a:ext cx="1674688" cy="8835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53474" y="3399034"/>
            <a:ext cx="1602769" cy="11524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753474" y="3565133"/>
            <a:ext cx="1674688" cy="216784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2103438" y="6396038"/>
            <a:ext cx="561975" cy="363537"/>
          </a:xfrm>
        </p:spPr>
        <p:txBody>
          <a:bodyPr/>
          <a:lstStyle/>
          <a:p>
            <a:fld id="{CE411EBD-41B8-4345-86F1-068BAC6AA788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8579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>
            <a:extLst>
              <a:ext uri="{FF2B5EF4-FFF2-40B4-BE49-F238E27FC236}">
                <a16:creationId xmlns:a16="http://schemas.microsoft.com/office/drawing/2014/main" id="{92D1B9E9-C8A4-4ABE-86EE-453784BF4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Daffodil Unparser dfdl:outputValueCalc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25D33-1064-4E0A-AB34-40E9EF63B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DFDL and  Daffodil have powerful computation capabilities not seen in other prior format description </a:t>
            </a:r>
            <a:r>
              <a:rPr lang="en-US" altLang="en-US"/>
              <a:t>systems.</a:t>
            </a:r>
            <a:endParaRPr lang="en-US" alt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Unparser can compute element values to store earlier in </a:t>
            </a:r>
            <a:r>
              <a:rPr lang="en-US" altLang="en-US"/>
              <a:t>the data, based on infoset elements that are later.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Infoset events are received, infoset tree is built </a:t>
            </a:r>
            <a:r>
              <a:rPr lang="en-US" altLang="en-US"/>
              <a:t>incrementally.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/>
              <a:t>outputValueCalc element nodes are added to tree.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Producer "Co-routine"  (really just an object) for expression evaluation is queued on nodes waiting for </a:t>
            </a:r>
            <a:r>
              <a:rPr lang="en-US" altLang="en-US"/>
              <a:t>values or children.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Data output streams start direct, split off a buffering part, </a:t>
            </a:r>
            <a:r>
              <a:rPr lang="en-US" altLang="en-US"/>
              <a:t>then are collapsed back.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8B3CDD-7436-4404-B40E-100FF15196D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F828F367-427D-4EF8-8844-FD29E8804D26}" type="slidenum">
              <a:rPr lang="en-US" altLang="en-US" smtClean="0"/>
              <a:pPr/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104311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C9C7-285F-4B33-B706-E43EE921E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DFDL (v1.0 </a:t>
            </a:r>
            <a:r>
              <a:rPr lang="en-US" i="1" dirty="0"/>
              <a:t>+ BLOB</a:t>
            </a:r>
            <a:r>
              <a:rPr lang="en-US" dirty="0"/>
              <a:t>) Does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FD3E2A-2398-4E79-9D81-8E15BBE70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8013" cy="5181600"/>
          </a:xfrm>
        </p:spPr>
        <p:txBody>
          <a:bodyPr>
            <a:normAutofit/>
          </a:bodyPr>
          <a:lstStyle/>
          <a:p>
            <a:pPr marL="0" indent="0"/>
            <a:r>
              <a:rPr lang="en-US" b="1" i="1" dirty="0"/>
              <a:t>DFDL is for </a:t>
            </a:r>
            <a:r>
              <a:rPr lang="en-US" b="1" i="1" u="sng" dirty="0"/>
              <a:t>Images and Video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Originally not in scope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Large user demand to use DFDL on the </a:t>
            </a:r>
            <a:r>
              <a:rPr lang="en-US" dirty="0"/>
              <a:t>metadata content of image file formats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/>
              <a:t>Cybersecurity applications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Adding BLOB (Binary Large Object) feature to </a:t>
            </a:r>
            <a:r>
              <a:rPr lang="en-US"/>
              <a:t>DFDL language to enable DFDL to describe image files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9C62AC-EAAD-4DE2-A5FA-8ED9DA1EF15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4AEDC8E8-D7A9-4C10-BDEB-6A96B4B4661F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5721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>
            <a:extLst>
              <a:ext uri="{FF2B5EF4-FFF2-40B4-BE49-F238E27FC236}">
                <a16:creationId xmlns:a16="http://schemas.microsoft.com/office/drawing/2014/main" id="{69DEC302-3EB3-4C4D-B55D-A13AEAFBA9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Daffodil Future Development </a:t>
            </a: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F2ACDEBF-6412-4A6B-8D43-A6F26518B0F7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Cross-validation/test with IBM DFDL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dirty="0"/>
              <a:t>Interop test on all IBM-</a:t>
            </a:r>
            <a:r>
              <a:rPr lang="en-US" altLang="en-US"/>
              <a:t>created DFDL schemas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Tutorials on writing/debugging DFDL schemas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/>
              <a:t>Improved trace and debug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8B457A39-B026-40D7-A569-108D92766663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/>
              <a:t>Full SAX-style streaming behavior </a:t>
            </a:r>
            <a:r>
              <a:rPr lang="en-US" altLang="en-US" dirty="0"/>
              <a:t>for parsing, unparsing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Faster schema compilation  for large schemas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Integrate into more frameworks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Extensions: recursion, BLOB/CLOB, table-lookup,...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BB6CBA-E9B0-4083-B547-2D55FD7F977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8A819DD2-204F-497C-A60C-3B1A7656C529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267293" y="1373552"/>
            <a:ext cx="4655111" cy="4149819"/>
          </a:xfrm>
          <a:prstGeom prst="ellipse">
            <a:avLst/>
          </a:prstGeom>
          <a:solidFill>
            <a:srgbClr val="FFCCCC">
              <a:alpha val="7372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897076" y="3563662"/>
            <a:ext cx="2608124" cy="1663069"/>
          </a:xfrm>
          <a:prstGeom prst="ellipse">
            <a:avLst/>
          </a:prstGeom>
          <a:solidFill>
            <a:srgbClr val="FFFFCC">
              <a:alpha val="8862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779662" y="1415615"/>
            <a:ext cx="4655111" cy="4149819"/>
          </a:xfrm>
          <a:prstGeom prst="ellipse">
            <a:avLst/>
          </a:prstGeom>
          <a:solidFill>
            <a:schemeClr val="accent2">
              <a:alpha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5126544" y="2560188"/>
            <a:ext cx="2645855" cy="1621948"/>
          </a:xfrm>
          <a:prstGeom prst="ellipse">
            <a:avLst/>
          </a:prstGeom>
          <a:solidFill>
            <a:srgbClr val="FFFFCC">
              <a:alpha val="88627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Interoperability – Daffodil &amp; IBM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6152" y="2197998"/>
            <a:ext cx="168988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Noto Sans" panose="020B0502040504020204" pitchFamily="34" charset="0"/>
              </a:rPr>
              <a:t>MIL-STD-2045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4786" y="2683841"/>
            <a:ext cx="893193" cy="8652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Noto Sans" panose="020B0502040504020204" pitchFamily="34" charset="0"/>
              </a:rPr>
              <a:t>VMF</a:t>
            </a:r>
          </a:p>
          <a:p>
            <a:r>
              <a:rPr lang="en-US" dirty="0">
                <a:latin typeface="Noto Sans" panose="020B0502040504020204" pitchFamily="34" charset="0"/>
              </a:rPr>
              <a:t> </a:t>
            </a:r>
          </a:p>
          <a:p>
            <a:r>
              <a:rPr lang="en-US" dirty="0">
                <a:latin typeface="Noto Sans" panose="020B0502040504020204" pitchFamily="34" charset="0"/>
              </a:rPr>
              <a:t>Link16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69484" y="2191583"/>
            <a:ext cx="756938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Noto Sans" panose="020B0502040504020204" pitchFamily="34" charset="0"/>
              </a:rPr>
              <a:t>PCAP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60869" y="2683841"/>
            <a:ext cx="979755" cy="8652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Noto Sans" panose="020B0502040504020204" pitchFamily="34" charset="0"/>
              </a:rPr>
              <a:t>NACHA</a:t>
            </a:r>
          </a:p>
          <a:p>
            <a:r>
              <a:rPr lang="en-US" dirty="0">
                <a:latin typeface="Noto Sans" panose="020B0502040504020204" pitchFamily="34" charset="0"/>
              </a:rPr>
              <a:t>USMTF</a:t>
            </a:r>
            <a:br>
              <a:rPr lang="en-US" dirty="0">
                <a:latin typeface="Noto Sans" panose="020B0502040504020204" pitchFamily="34" charset="0"/>
              </a:rPr>
            </a:br>
            <a:r>
              <a:rPr lang="en-US" dirty="0">
                <a:latin typeface="Noto Sans" panose="020B0502040504020204" pitchFamily="34" charset="0"/>
              </a:rPr>
              <a:t>CSV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615979" y="2790172"/>
            <a:ext cx="1819729" cy="1122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Noto Sans" panose="020B0502040504020204" pitchFamily="34" charset="0"/>
              </a:rPr>
              <a:t>IBM4690-TLOG</a:t>
            </a:r>
          </a:p>
          <a:p>
            <a:r>
              <a:rPr lang="en-US" dirty="0">
                <a:latin typeface="Noto Sans" panose="020B0502040504020204" pitchFamily="34" charset="0"/>
              </a:rPr>
              <a:t>ISO8583</a:t>
            </a:r>
          </a:p>
          <a:p>
            <a:r>
              <a:rPr lang="en-US" dirty="0">
                <a:latin typeface="Noto Sans" panose="020B0502040504020204" pitchFamily="34" charset="0"/>
              </a:rPr>
              <a:t>EDIFACT</a:t>
            </a:r>
          </a:p>
          <a:p>
            <a:r>
              <a:rPr lang="en-US" dirty="0">
                <a:latin typeface="Noto Sans" panose="020B0502040504020204" pitchFamily="34" charset="0"/>
              </a:rPr>
              <a:t>vCard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52187" y="4412120"/>
            <a:ext cx="2105063" cy="8652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Noto Sans" panose="020B0502040504020204" pitchFamily="34" charset="0"/>
              </a:rPr>
              <a:t>SWIFT-MT (IBM)</a:t>
            </a:r>
          </a:p>
          <a:p>
            <a:pPr>
              <a:defRPr/>
            </a:pPr>
            <a:r>
              <a:rPr lang="en-US" dirty="0">
                <a:latin typeface="Noto Sans" panose="020B0502040504020204" pitchFamily="34" charset="0"/>
              </a:rPr>
              <a:t>HIPAA-5010 (IBM)</a:t>
            </a:r>
          </a:p>
          <a:p>
            <a:r>
              <a:rPr lang="en-US" dirty="0">
                <a:latin typeface="Noto Sans" panose="020B0502040504020204" pitchFamily="34" charset="0"/>
              </a:rPr>
              <a:t>HL7-2.7 (IBM)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22508" y="1608336"/>
            <a:ext cx="99899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>
                <a:latin typeface="Noto Sans" panose="020B0502040504020204" pitchFamily="34" charset="0"/>
              </a:rPr>
              <a:t>Daffodil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34876" y="1590199"/>
            <a:ext cx="1180131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>
                <a:latin typeface="Noto Sans" panose="020B0502040504020204" pitchFamily="34" charset="0"/>
              </a:rPr>
              <a:t>IBM DFDL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65803" y="3825021"/>
            <a:ext cx="2169184" cy="11228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Noto Sans" panose="020B0502040504020204" pitchFamily="34" charset="0"/>
              </a:rPr>
              <a:t>A-GNOSC REMEDY</a:t>
            </a:r>
          </a:p>
          <a:p>
            <a:r>
              <a:rPr lang="en-US" dirty="0">
                <a:latin typeface="Noto Sans" panose="020B0502040504020204" pitchFamily="34" charset="0"/>
              </a:rPr>
              <a:t>ARMY DRRS</a:t>
            </a:r>
          </a:p>
          <a:p>
            <a:r>
              <a:rPr lang="en-US" dirty="0">
                <a:latin typeface="Noto Sans" panose="020B0502040504020204" pitchFamily="34" charset="0"/>
              </a:rPr>
              <a:t>USCG UCOP</a:t>
            </a:r>
          </a:p>
          <a:p>
            <a:pPr>
              <a:defRPr/>
            </a:pPr>
            <a:r>
              <a:rPr lang="en-US" dirty="0">
                <a:latin typeface="Noto Sans" panose="020B0502040504020204" pitchFamily="34" charset="0"/>
              </a:rPr>
              <a:t>CEF-R1965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3073515" y="3907722"/>
            <a:ext cx="1327411" cy="1054754"/>
          </a:xfrm>
          <a:prstGeom prst="rightArrow">
            <a:avLst/>
          </a:prstGeom>
          <a:solidFill>
            <a:srgbClr val="CCFFCC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modify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schemas</a:t>
            </a:r>
          </a:p>
        </p:txBody>
      </p:sp>
      <p:sp>
        <p:nvSpPr>
          <p:cNvPr id="23" name="Right Arrow 22"/>
          <p:cNvSpPr/>
          <p:nvPr/>
        </p:nvSpPr>
        <p:spPr>
          <a:xfrm flipH="1">
            <a:off x="4390237" y="3071306"/>
            <a:ext cx="1264918" cy="1099717"/>
          </a:xfrm>
          <a:prstGeom prst="rightArrow">
            <a:avLst/>
          </a:prstGeom>
          <a:solidFill>
            <a:srgbClr val="CCFFCC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Improve Daffodil</a:t>
            </a:r>
          </a:p>
        </p:txBody>
      </p:sp>
      <p:sp>
        <p:nvSpPr>
          <p:cNvPr id="10" name="Line Callout 2 (Accent Bar) 9"/>
          <p:cNvSpPr/>
          <p:nvPr/>
        </p:nvSpPr>
        <p:spPr>
          <a:xfrm flipH="1">
            <a:off x="167001" y="5312499"/>
            <a:ext cx="1849857" cy="71872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69466"/>
              <a:gd name="adj6" fmla="val -24246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chemeClr val="tx1"/>
                </a:solidFill>
              </a:rPr>
              <a:t>Not tried yet. These schemas may work or require small changes to work on IBM DFDL.</a:t>
            </a:r>
          </a:p>
        </p:txBody>
      </p:sp>
      <p:sp>
        <p:nvSpPr>
          <p:cNvPr id="25" name="Line Callout 2 (Accent Bar) 24"/>
          <p:cNvSpPr/>
          <p:nvPr/>
        </p:nvSpPr>
        <p:spPr>
          <a:xfrm flipH="1">
            <a:off x="3109794" y="5826506"/>
            <a:ext cx="1849857" cy="71872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71823"/>
              <a:gd name="adj6" fmla="val -47496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chemeClr val="tx1"/>
                </a:solidFill>
              </a:rPr>
              <a:t>EDI and FINSERVE </a:t>
            </a:r>
            <a:r>
              <a:rPr lang="en-US" sz="1100">
                <a:solidFill>
                  <a:schemeClr val="tx1"/>
                </a:solidFill>
              </a:rPr>
              <a:t>formats known to </a:t>
            </a:r>
            <a:r>
              <a:rPr lang="en-US" sz="1100" dirty="0">
                <a:solidFill>
                  <a:schemeClr val="tx1"/>
                </a:solidFill>
              </a:rPr>
              <a:t>require additional DFDL features in Daffodil.</a:t>
            </a:r>
          </a:p>
        </p:txBody>
      </p:sp>
      <p:sp>
        <p:nvSpPr>
          <p:cNvPr id="26" name="Line Callout 2 (Accent Bar) 25"/>
          <p:cNvSpPr/>
          <p:nvPr/>
        </p:nvSpPr>
        <p:spPr>
          <a:xfrm flipH="1">
            <a:off x="5726201" y="5865487"/>
            <a:ext cx="1849857" cy="71872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27624"/>
              <a:gd name="adj6" fmla="val 21942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chemeClr val="tx1"/>
                </a:solidFill>
              </a:rPr>
              <a:t>Schemas available under </a:t>
            </a:r>
            <a:r>
              <a:rPr lang="en-US" sz="1100">
                <a:solidFill>
                  <a:schemeClr val="tx1"/>
                </a:solidFill>
              </a:rPr>
              <a:t>license from IBM; need </a:t>
            </a:r>
            <a:r>
              <a:rPr lang="en-US" sz="1100" dirty="0">
                <a:solidFill>
                  <a:schemeClr val="tx1"/>
                </a:solidFill>
              </a:rPr>
              <a:t>permission to test.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9C6D942-45AF-46C7-BCAB-3A4DFFCDE710}"/>
              </a:ext>
            </a:extLst>
          </p:cNvPr>
          <p:cNvSpPr txBox="1"/>
          <p:nvPr/>
        </p:nvSpPr>
        <p:spPr>
          <a:xfrm>
            <a:off x="3651606" y="1117582"/>
            <a:ext cx="1585690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u="sng" dirty="0">
                <a:latin typeface="Noto Sans" panose="020B0502040504020204" pitchFamily="34" charset="0"/>
              </a:rPr>
              <a:t>Interoperable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C9CDC8E-3D5A-4C2F-A7DE-2BE1D2741438}"/>
              </a:ext>
            </a:extLst>
          </p:cNvPr>
          <p:cNvCxnSpPr>
            <a:cxnSpLocks/>
            <a:stCxn id="24" idx="2"/>
          </p:cNvCxnSpPr>
          <p:nvPr/>
        </p:nvCxnSpPr>
        <p:spPr bwMode="auto">
          <a:xfrm flipH="1">
            <a:off x="4350747" y="1467550"/>
            <a:ext cx="93704" cy="11871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44BE45-BCF7-43FF-B710-A70AD7DBCD1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4AEDC8E8-D7A9-4C10-BDEB-6A96B4B4661F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38685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:a16="http://schemas.microsoft.com/office/drawing/2014/main" id="{C6DA5F0C-FFA3-451D-9192-089C1480CD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I said I would talk about….</a:t>
            </a: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C184F6F4-5359-4F13-9712-368560473B5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DFDL - what it is,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the standard,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why it is important,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what it does (and doesn't) do for systems that intake/export data,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and how it is different from other approaches to this problem in the past.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/>
              <a:t>All of this motivates why we're incubating Daffodil. </a:t>
            </a:r>
          </a:p>
          <a:p>
            <a:r>
              <a:rPr lang="en-US" altLang="en-US"/>
              <a:t>The talk also covers technical status of Daffodil </a:t>
            </a:r>
            <a:r>
              <a:rPr lang="en-US" altLang="en-US" dirty="0"/>
              <a:t>code base to give prospective contributors a bit of insight into what the code-base/effort is like.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FDA13-1F46-4DFC-AFC4-F692C8FEE66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3992DBAA-5F13-4764-ABD9-060BA63D610F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C9C7-285F-4B33-B706-E43EE921E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DFDL (v1.0) Doesn't Do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FD3E2A-2398-4E79-9D81-8E15BBE70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8013" cy="5181600"/>
          </a:xfrm>
        </p:spPr>
        <p:txBody>
          <a:bodyPr>
            <a:normAutofit/>
          </a:bodyPr>
          <a:lstStyle/>
          <a:p>
            <a:pPr marL="0" indent="0"/>
            <a:r>
              <a:rPr lang="en-US"/>
              <a:t>That's not stopping anybody!</a:t>
            </a:r>
          </a:p>
          <a:p>
            <a:pPr marL="0" indent="0"/>
            <a:r>
              <a:rPr lang="en-US" dirty="0"/>
              <a:t>DFDL is used for....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Scraping data from MS-Word ".doc" files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Extract metadata of interest from files and skip over the rest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Image file formats (memory size limitations)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Parse spreadsheets that are not CSV-like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9C62AC-EAAD-4DE2-A5FA-8ED9DA1EF15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4AEDC8E8-D7A9-4C10-BDEB-6A96B4B4661F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18591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C9C7-285F-4B33-B706-E43EE921E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DFDL not a Transformation Language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9C62AC-EAAD-4DE2-A5FA-8ED9DA1EF15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4AEDC8E8-D7A9-4C10-BDEB-6A96B4B4661F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0C43E9A-1E45-47BB-97AC-1764275D239F}"/>
              </a:ext>
            </a:extLst>
          </p:cNvPr>
          <p:cNvSpPr/>
          <p:nvPr/>
        </p:nvSpPr>
        <p:spPr bwMode="auto">
          <a:xfrm>
            <a:off x="6976946" y="2133600"/>
            <a:ext cx="1828800" cy="1752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&lt;x&gt;6.847&lt;/x&gt;</a:t>
            </a:r>
          </a:p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n-US" dirty="0">
                <a:latin typeface="Noto Sans" panose="020B0502040504020204" pitchFamily="34" charset="0"/>
              </a:rPr>
              <a:t>&lt;y&gt;abc&lt;/y&gt;</a:t>
            </a: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6" name="Flowchart: Document 5">
            <a:extLst>
              <a:ext uri="{FF2B5EF4-FFF2-40B4-BE49-F238E27FC236}">
                <a16:creationId xmlns:a16="http://schemas.microsoft.com/office/drawing/2014/main" id="{66B33C0A-CE95-4218-93D1-D527AFD456D3}"/>
              </a:ext>
            </a:extLst>
          </p:cNvPr>
          <p:cNvSpPr/>
          <p:nvPr/>
        </p:nvSpPr>
        <p:spPr bwMode="auto">
          <a:xfrm>
            <a:off x="7174674" y="4773024"/>
            <a:ext cx="1371600" cy="1371600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effectLst/>
                <a:latin typeface="Noto Sans" panose="020B0502040504020204" pitchFamily="34" charset="0"/>
              </a:rPr>
              <a:t>XML </a:t>
            </a:r>
            <a:r>
              <a:rPr lang="en-US">
                <a:latin typeface="Noto Sans" panose="020B0502040504020204" pitchFamily="34" charset="0"/>
              </a:rPr>
              <a:t>schema</a:t>
            </a: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7" name="Rectangle: Single Corner Snipped 6">
            <a:extLst>
              <a:ext uri="{FF2B5EF4-FFF2-40B4-BE49-F238E27FC236}">
                <a16:creationId xmlns:a16="http://schemas.microsoft.com/office/drawing/2014/main" id="{ED2E2EDA-82E0-4AA0-AAAF-3B1672B46B55}"/>
              </a:ext>
            </a:extLst>
          </p:cNvPr>
          <p:cNvSpPr/>
          <p:nvPr/>
        </p:nvSpPr>
        <p:spPr bwMode="auto">
          <a:xfrm>
            <a:off x="218958" y="2282825"/>
            <a:ext cx="2165467" cy="1371600"/>
          </a:xfrm>
          <a:prstGeom prst="snip1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n-US" dirty="0">
                <a:latin typeface="Noto Sans" panose="020B0502040504020204" pitchFamily="34" charset="0"/>
              </a:rPr>
              <a:t>011010010110100101010001010100101010010101001101111</a:t>
            </a: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A2ED166F-D3F6-48A3-8153-D7353052BF63}"/>
              </a:ext>
            </a:extLst>
          </p:cNvPr>
          <p:cNvSpPr/>
          <p:nvPr/>
        </p:nvSpPr>
        <p:spPr bwMode="auto">
          <a:xfrm>
            <a:off x="3064698" y="2130424"/>
            <a:ext cx="3331350" cy="1676400"/>
          </a:xfrm>
          <a:prstGeom prst="cloudCallout">
            <a:avLst>
              <a:gd name="adj1" fmla="val -87158"/>
              <a:gd name="adj2" fmla="val 98420"/>
            </a:avLst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Maybe I can do this with DFDL/Daffodil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4EBAD0E-74F4-42AC-8A7D-EDF2B55FA0A9}"/>
              </a:ext>
            </a:extLst>
          </p:cNvPr>
          <p:cNvSpPr/>
          <p:nvPr/>
        </p:nvSpPr>
        <p:spPr bwMode="auto">
          <a:xfrm>
            <a:off x="2471796" y="2687637"/>
            <a:ext cx="685800" cy="561975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C98C734C-5C6D-48F8-8DBC-200885B60EA7}"/>
              </a:ext>
            </a:extLst>
          </p:cNvPr>
          <p:cNvSpPr/>
          <p:nvPr/>
        </p:nvSpPr>
        <p:spPr bwMode="auto">
          <a:xfrm>
            <a:off x="6303150" y="2636140"/>
            <a:ext cx="685800" cy="561975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2BA5C3-FBFA-41B4-84BA-17DD88260D64}"/>
              </a:ext>
            </a:extLst>
          </p:cNvPr>
          <p:cNvSpPr txBox="1"/>
          <p:nvPr/>
        </p:nvSpPr>
        <p:spPr>
          <a:xfrm>
            <a:off x="218958" y="1699070"/>
            <a:ext cx="204254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+mn-lt"/>
              </a:rPr>
              <a:t>What you have....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01DF7A-833F-4785-A513-A33FC53BB7A1}"/>
              </a:ext>
            </a:extLst>
          </p:cNvPr>
          <p:cNvSpPr txBox="1"/>
          <p:nvPr/>
        </p:nvSpPr>
        <p:spPr>
          <a:xfrm>
            <a:off x="6955418" y="1352355"/>
            <a:ext cx="1810111" cy="6076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+mn-lt"/>
              </a:rPr>
              <a:t>What you want</a:t>
            </a:r>
          </a:p>
          <a:p>
            <a:pPr algn="l"/>
            <a:r>
              <a:rPr lang="en-US" dirty="0">
                <a:latin typeface="+mn-lt"/>
              </a:rPr>
              <a:t>is this data....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E3DBF50-42B6-42A7-9DB1-88DA683FAFB1}"/>
              </a:ext>
            </a:extLst>
          </p:cNvPr>
          <p:cNvSpPr txBox="1"/>
          <p:nvPr/>
        </p:nvSpPr>
        <p:spPr>
          <a:xfrm>
            <a:off x="6953560" y="4084939"/>
            <a:ext cx="2047355" cy="6076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+mn-lt"/>
              </a:rPr>
              <a:t>Described by this</a:t>
            </a:r>
          </a:p>
          <a:p>
            <a:pPr algn="l"/>
            <a:r>
              <a:rPr lang="en-US" dirty="0">
                <a:latin typeface="+mn-lt"/>
              </a:rPr>
              <a:t>schema</a:t>
            </a:r>
          </a:p>
        </p:txBody>
      </p:sp>
      <p:pic>
        <p:nvPicPr>
          <p:cNvPr id="18" name="Graphic 17" descr="Brain in head">
            <a:extLst>
              <a:ext uri="{FF2B5EF4-FFF2-40B4-BE49-F238E27FC236}">
                <a16:creationId xmlns:a16="http://schemas.microsoft.com/office/drawing/2014/main" id="{057F5E48-5E45-4D05-A800-717F51939D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7726" y="4358181"/>
            <a:ext cx="1601497" cy="1601497"/>
          </a:xfrm>
          <a:prstGeom prst="rect">
            <a:avLst/>
          </a:prstGeom>
        </p:spPr>
      </p:pic>
      <p:sp>
        <p:nvSpPr>
          <p:cNvPr id="19" name="Thought Bubble: Cloud 18">
            <a:extLst>
              <a:ext uri="{FF2B5EF4-FFF2-40B4-BE49-F238E27FC236}">
                <a16:creationId xmlns:a16="http://schemas.microsoft.com/office/drawing/2014/main" id="{53B742DE-B4B8-462A-8C2E-8882173A5AAA}"/>
              </a:ext>
            </a:extLst>
          </p:cNvPr>
          <p:cNvSpPr/>
          <p:nvPr/>
        </p:nvSpPr>
        <p:spPr bwMode="auto">
          <a:xfrm>
            <a:off x="3620351" y="3996125"/>
            <a:ext cx="3331350" cy="1676400"/>
          </a:xfrm>
          <a:prstGeom prst="cloudCallout">
            <a:avLst>
              <a:gd name="adj1" fmla="val -103560"/>
              <a:gd name="adj2" fmla="val -13997"/>
            </a:avLst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I'll </a:t>
            </a:r>
            <a:r>
              <a:rPr lang="en-US" dirty="0">
                <a:latin typeface="Noto Sans" panose="020B0502040504020204" pitchFamily="34" charset="0"/>
              </a:rPr>
              <a:t>just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 </a:t>
            </a:r>
            <a:r>
              <a:rPr lang="en-US" dirty="0">
                <a:latin typeface="Noto Sans" panose="020B0502040504020204" pitchFamily="34" charset="0"/>
              </a:rPr>
              <a:t>annotate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 </a:t>
            </a:r>
            <a:r>
              <a:rPr kumimoji="0" lang="en-US" sz="1800" b="0" i="0" u="none" strike="noStrike" cap="none" normalizeH="0" baseline="0">
                <a:ln>
                  <a:noFill/>
                </a:ln>
                <a:effectLst/>
                <a:latin typeface="Noto Sans" panose="020B0502040504020204" pitchFamily="34" charset="0"/>
              </a:rPr>
              <a:t>this </a:t>
            </a:r>
            <a:r>
              <a:rPr lang="en-US">
                <a:latin typeface="Noto Sans" panose="020B0502040504020204" pitchFamily="34" charset="0"/>
              </a:rPr>
              <a:t>schema</a:t>
            </a:r>
            <a:r>
              <a:rPr kumimoji="0" lang="en-US" sz="1800" b="0" i="0" u="none" strike="noStrike" cap="none" normalizeH="0" baseline="0">
                <a:ln>
                  <a:noFill/>
                </a:ln>
                <a:effectLst/>
                <a:latin typeface="Noto Sans" panose="020B0502040504020204" pitchFamily="34" charset="0"/>
              </a:rPr>
              <a:t> for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the data I want...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02A9E2A-CB62-4ACF-8EB6-C2E01E7EC081}"/>
              </a:ext>
            </a:extLst>
          </p:cNvPr>
          <p:cNvSpPr txBox="1"/>
          <p:nvPr/>
        </p:nvSpPr>
        <p:spPr>
          <a:xfrm>
            <a:off x="1205953" y="3921821"/>
            <a:ext cx="385042" cy="607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dirty="0">
                <a:latin typeface="+mn-l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87131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C9C7-285F-4B33-B706-E43EE921E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DFDL not a Transformation Language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9C62AC-EAAD-4DE2-A5FA-8ED9DA1EF150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4AEDC8E8-D7A9-4C10-BDEB-6A96B4B4661F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0C43E9A-1E45-47BB-97AC-1764275D239F}"/>
              </a:ext>
            </a:extLst>
          </p:cNvPr>
          <p:cNvSpPr/>
          <p:nvPr/>
        </p:nvSpPr>
        <p:spPr bwMode="auto">
          <a:xfrm>
            <a:off x="6976946" y="2133600"/>
            <a:ext cx="1828800" cy="1752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&lt;x&gt;6.847&lt;/x&gt;</a:t>
            </a:r>
          </a:p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n-US" dirty="0">
                <a:latin typeface="Noto Sans" panose="020B0502040504020204" pitchFamily="34" charset="0"/>
              </a:rPr>
              <a:t>&lt;y&gt;abc&lt;/y&gt;</a:t>
            </a: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6" name="Flowchart: Document 5">
            <a:extLst>
              <a:ext uri="{FF2B5EF4-FFF2-40B4-BE49-F238E27FC236}">
                <a16:creationId xmlns:a16="http://schemas.microsoft.com/office/drawing/2014/main" id="{66B33C0A-CE95-4218-93D1-D527AFD456D3}"/>
              </a:ext>
            </a:extLst>
          </p:cNvPr>
          <p:cNvSpPr/>
          <p:nvPr/>
        </p:nvSpPr>
        <p:spPr bwMode="auto">
          <a:xfrm>
            <a:off x="7174674" y="4773024"/>
            <a:ext cx="1371600" cy="1371600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effectLst/>
                <a:latin typeface="Noto Sans" panose="020B0502040504020204" pitchFamily="34" charset="0"/>
              </a:rPr>
              <a:t>XML </a:t>
            </a:r>
            <a:r>
              <a:rPr lang="en-US">
                <a:latin typeface="Noto Sans" panose="020B0502040504020204" pitchFamily="34" charset="0"/>
              </a:rPr>
              <a:t>schema</a:t>
            </a: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7" name="Rectangle: Single Corner Snipped 6">
            <a:extLst>
              <a:ext uri="{FF2B5EF4-FFF2-40B4-BE49-F238E27FC236}">
                <a16:creationId xmlns:a16="http://schemas.microsoft.com/office/drawing/2014/main" id="{ED2E2EDA-82E0-4AA0-AAAF-3B1672B46B55}"/>
              </a:ext>
            </a:extLst>
          </p:cNvPr>
          <p:cNvSpPr/>
          <p:nvPr/>
        </p:nvSpPr>
        <p:spPr bwMode="auto">
          <a:xfrm>
            <a:off x="218958" y="2282825"/>
            <a:ext cx="2165467" cy="1371600"/>
          </a:xfrm>
          <a:prstGeom prst="snip1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lang="en-US" dirty="0">
                <a:latin typeface="Noto Sans" panose="020B0502040504020204" pitchFamily="34" charset="0"/>
              </a:rPr>
              <a:t>011010010110100101010001010100101010010101001101111</a:t>
            </a: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A2ED166F-D3F6-48A3-8153-D7353052BF63}"/>
              </a:ext>
            </a:extLst>
          </p:cNvPr>
          <p:cNvSpPr/>
          <p:nvPr/>
        </p:nvSpPr>
        <p:spPr bwMode="auto">
          <a:xfrm>
            <a:off x="3064698" y="2130424"/>
            <a:ext cx="3331350" cy="1676400"/>
          </a:xfrm>
          <a:prstGeom prst="cloudCallout">
            <a:avLst>
              <a:gd name="adj1" fmla="val -87158"/>
              <a:gd name="adj2" fmla="val 98420"/>
            </a:avLst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Maybe I can do this with DFDL/Daffodil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B4EBAD0E-74F4-42AC-8A7D-EDF2B55FA0A9}"/>
              </a:ext>
            </a:extLst>
          </p:cNvPr>
          <p:cNvSpPr/>
          <p:nvPr/>
        </p:nvSpPr>
        <p:spPr bwMode="auto">
          <a:xfrm>
            <a:off x="2471796" y="2687637"/>
            <a:ext cx="685800" cy="561975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C98C734C-5C6D-48F8-8DBC-200885B60EA7}"/>
              </a:ext>
            </a:extLst>
          </p:cNvPr>
          <p:cNvSpPr/>
          <p:nvPr/>
        </p:nvSpPr>
        <p:spPr bwMode="auto">
          <a:xfrm>
            <a:off x="6303150" y="2636140"/>
            <a:ext cx="685800" cy="561975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2BA5C3-FBFA-41B4-84BA-17DD88260D64}"/>
              </a:ext>
            </a:extLst>
          </p:cNvPr>
          <p:cNvSpPr txBox="1"/>
          <p:nvPr/>
        </p:nvSpPr>
        <p:spPr>
          <a:xfrm>
            <a:off x="218958" y="1699070"/>
            <a:ext cx="2042547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+mn-lt"/>
              </a:rPr>
              <a:t>What you have....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D01DF7A-833F-4785-A513-A33FC53BB7A1}"/>
              </a:ext>
            </a:extLst>
          </p:cNvPr>
          <p:cNvSpPr txBox="1"/>
          <p:nvPr/>
        </p:nvSpPr>
        <p:spPr>
          <a:xfrm>
            <a:off x="6955419" y="1230528"/>
            <a:ext cx="1810111" cy="6076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+mn-lt"/>
              </a:rPr>
              <a:t>What you want</a:t>
            </a:r>
          </a:p>
          <a:p>
            <a:pPr algn="l"/>
            <a:r>
              <a:rPr lang="en-US" dirty="0">
                <a:latin typeface="+mn-lt"/>
              </a:rPr>
              <a:t>is this data....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E3DBF50-42B6-42A7-9DB1-88DA683FAFB1}"/>
              </a:ext>
            </a:extLst>
          </p:cNvPr>
          <p:cNvSpPr txBox="1"/>
          <p:nvPr/>
        </p:nvSpPr>
        <p:spPr>
          <a:xfrm>
            <a:off x="6953560" y="4084939"/>
            <a:ext cx="2047355" cy="6076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+mn-lt"/>
              </a:rPr>
              <a:t>Described by this</a:t>
            </a:r>
          </a:p>
          <a:p>
            <a:pPr algn="l"/>
            <a:r>
              <a:rPr lang="en-US" dirty="0">
                <a:latin typeface="+mn-lt"/>
              </a:rPr>
              <a:t>schema</a:t>
            </a:r>
          </a:p>
        </p:txBody>
      </p:sp>
      <p:pic>
        <p:nvPicPr>
          <p:cNvPr id="18" name="Graphic 17" descr="Brain in head">
            <a:extLst>
              <a:ext uri="{FF2B5EF4-FFF2-40B4-BE49-F238E27FC236}">
                <a16:creationId xmlns:a16="http://schemas.microsoft.com/office/drawing/2014/main" id="{057F5E48-5E45-4D05-A800-717F51939D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7726" y="4358181"/>
            <a:ext cx="1601497" cy="1601497"/>
          </a:xfrm>
          <a:prstGeom prst="rect">
            <a:avLst/>
          </a:prstGeom>
        </p:spPr>
      </p:pic>
      <p:sp>
        <p:nvSpPr>
          <p:cNvPr id="19" name="Thought Bubble: Cloud 18">
            <a:extLst>
              <a:ext uri="{FF2B5EF4-FFF2-40B4-BE49-F238E27FC236}">
                <a16:creationId xmlns:a16="http://schemas.microsoft.com/office/drawing/2014/main" id="{53B742DE-B4B8-462A-8C2E-8882173A5AAA}"/>
              </a:ext>
            </a:extLst>
          </p:cNvPr>
          <p:cNvSpPr/>
          <p:nvPr/>
        </p:nvSpPr>
        <p:spPr bwMode="auto">
          <a:xfrm>
            <a:off x="3175561" y="4088532"/>
            <a:ext cx="3331350" cy="1676400"/>
          </a:xfrm>
          <a:prstGeom prst="cloudCallout">
            <a:avLst>
              <a:gd name="adj1" fmla="val -89501"/>
              <a:gd name="adj2" fmla="val -15327"/>
            </a:avLst>
          </a:prstGeom>
          <a:solidFill>
            <a:srgbClr val="FF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effectLst/>
                <a:latin typeface="Noto Sans" panose="020B0502040504020204" pitchFamily="34" charset="0"/>
              </a:rPr>
              <a:t>I'll </a:t>
            </a:r>
            <a:r>
              <a:rPr lang="en-US">
                <a:latin typeface="Noto Sans" panose="020B0502040504020204" pitchFamily="34" charset="0"/>
              </a:rPr>
              <a:t>just</a:t>
            </a:r>
            <a:r>
              <a:rPr kumimoji="0" lang="en-US" sz="1800" b="0" i="0" u="none" strike="noStrike" cap="none" normalizeH="0" baseline="0">
                <a:ln>
                  <a:noFill/>
                </a:ln>
                <a:effectLst/>
                <a:latin typeface="Noto Sans" panose="020B0502040504020204" pitchFamily="34" charset="0"/>
              </a:rPr>
              <a:t> </a:t>
            </a:r>
            <a:r>
              <a:rPr lang="en-US">
                <a:latin typeface="Noto Sans" panose="020B0502040504020204" pitchFamily="34" charset="0"/>
              </a:rPr>
              <a:t>annotate</a:t>
            </a:r>
            <a:r>
              <a:rPr kumimoji="0" lang="en-US" sz="1800" b="0" i="0" u="none" strike="noStrike" cap="none" normalizeH="0" baseline="0">
                <a:ln>
                  <a:noFill/>
                </a:ln>
                <a:effectLst/>
                <a:latin typeface="Noto Sans" panose="020B0502040504020204" pitchFamily="34" charset="0"/>
              </a:rPr>
              <a:t>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this </a:t>
            </a:r>
            <a:r>
              <a:rPr lang="en-US" dirty="0">
                <a:latin typeface="Noto Sans" panose="020B0502040504020204" pitchFamily="34" charset="0"/>
              </a:rPr>
              <a:t>schema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effectLst/>
                <a:latin typeface="Noto Sans" panose="020B0502040504020204" pitchFamily="34" charset="0"/>
              </a:rPr>
              <a:t> I found.</a:t>
            </a:r>
          </a:p>
        </p:txBody>
      </p:sp>
      <p:sp>
        <p:nvSpPr>
          <p:cNvPr id="4" name="&quot;Not Allowed&quot; Symbol 3">
            <a:extLst>
              <a:ext uri="{FF2B5EF4-FFF2-40B4-BE49-F238E27FC236}">
                <a16:creationId xmlns:a16="http://schemas.microsoft.com/office/drawing/2014/main" id="{A27AD3EF-99A0-4C53-A9E4-C244737409FD}"/>
              </a:ext>
            </a:extLst>
          </p:cNvPr>
          <p:cNvSpPr/>
          <p:nvPr/>
        </p:nvSpPr>
        <p:spPr bwMode="auto">
          <a:xfrm>
            <a:off x="5638800" y="4604834"/>
            <a:ext cx="1652478" cy="1601497"/>
          </a:xfrm>
          <a:prstGeom prst="noSmoking">
            <a:avLst>
              <a:gd name="adj" fmla="val 3447"/>
            </a:avLst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effectLst/>
              <a:latin typeface="Noto Sans" panose="020B050204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A93126E-A0B8-4CD9-8F3F-C991B573F956}"/>
              </a:ext>
            </a:extLst>
          </p:cNvPr>
          <p:cNvSpPr txBox="1"/>
          <p:nvPr/>
        </p:nvSpPr>
        <p:spPr>
          <a:xfrm>
            <a:off x="1017920" y="3921821"/>
            <a:ext cx="554960" cy="6075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dirty="0">
                <a:latin typeface="+mn-lt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4036541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Noto">
      <a:majorFont>
        <a:latin typeface="Noto Sans"/>
        <a:ea typeface=""/>
        <a:cs typeface="Noto Sans"/>
      </a:majorFont>
      <a:minorFont>
        <a:latin typeface="Noto Sans"/>
        <a:ea typeface=""/>
        <a:cs typeface="Noto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sz="1800" b="0" i="0" u="none" strike="noStrike" cap="none" normalizeH="0" baseline="0" dirty="0" err="1">
            <a:ln>
              <a:noFill/>
            </a:ln>
            <a:effectLst/>
            <a:latin typeface="Noto Sans" panose="020B050204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+mn-lt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000000"/>
      </a:folHlink>
    </a:clrScheme>
    <a:fontScheme name="Noto">
      <a:majorFont>
        <a:latin typeface="Noto Sans"/>
        <a:ea typeface=""/>
        <a:cs typeface="Noto Sans"/>
      </a:majorFont>
      <a:minorFont>
        <a:latin typeface="Noto Sans"/>
        <a:ea typeface=""/>
        <a:cs typeface="Noto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sz="1800" b="0" i="0" u="none" strike="noStrike" cap="none" normalizeH="0" baseline="0" dirty="0" err="1">
            <a:ln>
              <a:noFill/>
            </a:ln>
            <a:effectLst/>
            <a:latin typeface="Noto Sans" panose="020B05020405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Noto Sans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dirty="0" smtClean="0">
            <a:latin typeface="+mn-lt"/>
          </a:defRPr>
        </a:defPPr>
      </a:lstStyle>
    </a:tx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Tresys-blue-noto-theme</Template>
  <TotalTime>9548</TotalTime>
  <Words>1649</Words>
  <Application>Microsoft Office PowerPoint</Application>
  <PresentationFormat>On-screen Show (4:3)</PresentationFormat>
  <Paragraphs>321</Paragraphs>
  <Slides>26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Times New Roman</vt:lpstr>
      <vt:lpstr>Wingdings</vt:lpstr>
      <vt:lpstr>Noto Mono</vt:lpstr>
      <vt:lpstr>Arial</vt:lpstr>
      <vt:lpstr>Calibri Light</vt:lpstr>
      <vt:lpstr>Noto Sans</vt:lpstr>
      <vt:lpstr>Office Theme</vt:lpstr>
      <vt:lpstr>1_Office Theme</vt:lpstr>
      <vt:lpstr>PowerPoint Presentation</vt:lpstr>
      <vt:lpstr>Unparsing: dfdl:outputValueCalc </vt:lpstr>
      <vt:lpstr>Things DFDL (v1.0 + BLOB) Does</vt:lpstr>
      <vt:lpstr>Daffodil Future Development </vt:lpstr>
      <vt:lpstr>Interoperability – Daffodil &amp; IBM</vt:lpstr>
      <vt:lpstr>What I said I would talk about….</vt:lpstr>
      <vt:lpstr>Things DFDL (v1.0) Doesn't Do</vt:lpstr>
      <vt:lpstr>DFDL not a Transformation Language</vt:lpstr>
      <vt:lpstr>DFDL not a Transformation Language</vt:lpstr>
      <vt:lpstr>DFDL not a Transformation Language</vt:lpstr>
      <vt:lpstr>DFDL v1.0 is pretty much done</vt:lpstr>
      <vt:lpstr>DFDL v2.0 - Wishlist</vt:lpstr>
      <vt:lpstr>How to get a Feature into DFDL</vt:lpstr>
      <vt:lpstr>Cool Daffodil Ideas...</vt:lpstr>
      <vt:lpstr>PowerPoint Presentation</vt:lpstr>
      <vt:lpstr>Why is DFDL Needed? - ASN.1 ECN </vt:lpstr>
      <vt:lpstr>Why is DFDL Needed?</vt:lpstr>
      <vt:lpstr>Why is DFDL Needed?</vt:lpstr>
      <vt:lpstr>DFDL and ASN.1 ECN</vt:lpstr>
      <vt:lpstr>Why is DFDL Needed?</vt:lpstr>
      <vt:lpstr>PowerPoint Presentation</vt:lpstr>
      <vt:lpstr>Daffodil Roadmap</vt:lpstr>
      <vt:lpstr>Daffodil Performance</vt:lpstr>
      <vt:lpstr>PowerPoint Presentation</vt:lpstr>
      <vt:lpstr>PowerPoint Presentation</vt:lpstr>
      <vt:lpstr>Daffodil Unparser dfdl:outputValueCalc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Format Description Language and the  Apache Daffodil Incubator Project  Mike Beckerle, Tresys Technology mbeckerle@tresys.com</dc:title>
  <dc:subject/>
  <dc:creator>mbeckerle</dc:creator>
  <cp:keywords/>
  <dc:description/>
  <cp:lastModifiedBy>Mike Beckerle</cp:lastModifiedBy>
  <cp:revision>240</cp:revision>
  <cp:lastPrinted>1601-01-01T00:00:00Z</cp:lastPrinted>
  <dcterms:created xsi:type="dcterms:W3CDTF">2016-10-14T18:17:41Z</dcterms:created>
  <dcterms:modified xsi:type="dcterms:W3CDTF">2018-09-19T21:51:53Z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r8>0</vt:r8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r8>0</vt:r8>
  </property>
  <property fmtid="{D5CDD505-2E9C-101B-9397-08002B2CF9AE}" pid="7" name="Notes">
    <vt:r8>16</vt:r8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r8>61</vt:r8>
  </property>
</Properties>
</file>