
<file path=[Content_Types].xml><?xml version="1.0" encoding="utf-8"?>
<Types xmlns="http://schemas.openxmlformats.org/package/2006/content-types">
  <Default Extension="png" ContentType="image/png"/>
  <Default Extension="jpeg" ContentType="image/jpeg"/>
  <Default Extension="png&amp;ehk=zd5R1p9bLBoE26RNFCwfkg&amp;r=0&amp;pid=OfficeInsert"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9" r:id="rId1"/>
    <p:sldMasterId id="2147483675" r:id="rId2"/>
  </p:sldMasterIdLst>
  <p:notesMasterIdLst>
    <p:notesMasterId r:id="rId62"/>
  </p:notesMasterIdLst>
  <p:sldIdLst>
    <p:sldId id="256" r:id="rId3"/>
    <p:sldId id="397" r:id="rId4"/>
    <p:sldId id="393" r:id="rId5"/>
    <p:sldId id="258" r:id="rId6"/>
    <p:sldId id="259" r:id="rId7"/>
    <p:sldId id="260" r:id="rId8"/>
    <p:sldId id="396" r:id="rId9"/>
    <p:sldId id="398" r:id="rId10"/>
    <p:sldId id="261" r:id="rId11"/>
    <p:sldId id="262" r:id="rId12"/>
    <p:sldId id="379" r:id="rId13"/>
    <p:sldId id="263" r:id="rId14"/>
    <p:sldId id="329" r:id="rId15"/>
    <p:sldId id="330" r:id="rId16"/>
    <p:sldId id="331" r:id="rId17"/>
    <p:sldId id="332" r:id="rId18"/>
    <p:sldId id="333" r:id="rId19"/>
    <p:sldId id="327" r:id="rId20"/>
    <p:sldId id="269" r:id="rId21"/>
    <p:sldId id="360" r:id="rId22"/>
    <p:sldId id="270" r:id="rId23"/>
    <p:sldId id="271" r:id="rId24"/>
    <p:sldId id="399" r:id="rId25"/>
    <p:sldId id="272" r:id="rId26"/>
    <p:sldId id="274" r:id="rId27"/>
    <p:sldId id="334" r:id="rId28"/>
    <p:sldId id="358" r:id="rId29"/>
    <p:sldId id="339" r:id="rId30"/>
    <p:sldId id="338" r:id="rId31"/>
    <p:sldId id="341" r:id="rId32"/>
    <p:sldId id="285" r:id="rId33"/>
    <p:sldId id="400" r:id="rId34"/>
    <p:sldId id="292" r:id="rId35"/>
    <p:sldId id="293" r:id="rId36"/>
    <p:sldId id="342" r:id="rId37"/>
    <p:sldId id="349" r:id="rId38"/>
    <p:sldId id="350" r:id="rId39"/>
    <p:sldId id="364" r:id="rId40"/>
    <p:sldId id="402" r:id="rId41"/>
    <p:sldId id="403" r:id="rId42"/>
    <p:sldId id="372" r:id="rId43"/>
    <p:sldId id="404" r:id="rId44"/>
    <p:sldId id="405" r:id="rId45"/>
    <p:sldId id="375" r:id="rId46"/>
    <p:sldId id="392" r:id="rId47"/>
    <p:sldId id="362" r:id="rId48"/>
    <p:sldId id="337" r:id="rId49"/>
    <p:sldId id="406" r:id="rId50"/>
    <p:sldId id="282" r:id="rId51"/>
    <p:sldId id="295" r:id="rId52"/>
    <p:sldId id="357" r:id="rId53"/>
    <p:sldId id="351" r:id="rId54"/>
    <p:sldId id="354" r:id="rId55"/>
    <p:sldId id="352" r:id="rId56"/>
    <p:sldId id="388" r:id="rId57"/>
    <p:sldId id="395" r:id="rId58"/>
    <p:sldId id="278" r:id="rId59"/>
    <p:sldId id="361" r:id="rId60"/>
    <p:sldId id="391" r:id="rId61"/>
  </p:sldIdLst>
  <p:sldSz cx="9144000" cy="6858000" type="screen4x3"/>
  <p:notesSz cx="6858000" cy="9144000"/>
  <p:embeddedFontLst>
    <p:embeddedFont>
      <p:font typeface="Arial Unicode MS" panose="020B0604020202020204" pitchFamily="34" charset="-128"/>
      <p:regular r:id="rId63"/>
    </p:embeddedFont>
    <p:embeddedFont>
      <p:font typeface="Calibri Light" panose="020F0302020204030204" pitchFamily="34" charset="0"/>
      <p:regular r:id="rId64"/>
      <p:italic r:id="rId65"/>
    </p:embeddedFont>
    <p:embeddedFont>
      <p:font typeface="Noto Sans" panose="020B0502040504020204" pitchFamily="34" charset="0"/>
      <p:regular r:id="rId66"/>
      <p:bold r:id="rId67"/>
      <p:italic r:id="rId68"/>
      <p:boldItalic r:id="rId69"/>
    </p:embeddedFont>
    <p:embeddedFont>
      <p:font typeface="Times" panose="02020603050405020304" pitchFamily="18" charset="0"/>
      <p:regular r:id="rId70"/>
      <p:bold r:id="rId71"/>
      <p:italic r:id="rId72"/>
      <p:boldItalic r:id="rId73"/>
    </p:embeddedFont>
    <p:embeddedFont>
      <p:font typeface="MS PGothic" panose="020B0600070205080204" pitchFamily="34" charset="-128"/>
      <p:regular r:id="rId74"/>
    </p:embeddedFont>
    <p:embeddedFont>
      <p:font typeface="Noto Mono" panose="020B0609030804020204" pitchFamily="49" charset="0"/>
      <p:regular r:id="rId75"/>
    </p:embeddedFont>
  </p:embeddedFontLst>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Noto Sans" charset="0"/>
      </a:defRPr>
    </a:lvl5pPr>
    <a:lvl6pPr marL="2286000" algn="l" defTabSz="914400" rtl="0" eaLnBrk="1" latinLnBrk="0" hangingPunct="1">
      <a:defRPr kern="1200">
        <a:solidFill>
          <a:schemeClr val="tx1"/>
        </a:solidFill>
        <a:latin typeface="Arial" panose="020B0604020202020204" pitchFamily="34" charset="0"/>
        <a:ea typeface="+mn-ea"/>
        <a:cs typeface="Noto Sans" charset="0"/>
      </a:defRPr>
    </a:lvl6pPr>
    <a:lvl7pPr marL="2743200" algn="l" defTabSz="914400" rtl="0" eaLnBrk="1" latinLnBrk="0" hangingPunct="1">
      <a:defRPr kern="1200">
        <a:solidFill>
          <a:schemeClr val="tx1"/>
        </a:solidFill>
        <a:latin typeface="Arial" panose="020B0604020202020204" pitchFamily="34" charset="0"/>
        <a:ea typeface="+mn-ea"/>
        <a:cs typeface="Noto Sans" charset="0"/>
      </a:defRPr>
    </a:lvl7pPr>
    <a:lvl8pPr marL="3200400" algn="l" defTabSz="914400" rtl="0" eaLnBrk="1" latinLnBrk="0" hangingPunct="1">
      <a:defRPr kern="1200">
        <a:solidFill>
          <a:schemeClr val="tx1"/>
        </a:solidFill>
        <a:latin typeface="Arial" panose="020B0604020202020204" pitchFamily="34" charset="0"/>
        <a:ea typeface="+mn-ea"/>
        <a:cs typeface="Noto Sans" charset="0"/>
      </a:defRPr>
    </a:lvl8pPr>
    <a:lvl9pPr marL="3657600" algn="l" defTabSz="914400" rtl="0" eaLnBrk="1" latinLnBrk="0" hangingPunct="1">
      <a:defRPr kern="1200">
        <a:solidFill>
          <a:schemeClr val="tx1"/>
        </a:solidFill>
        <a:latin typeface="Arial" panose="020B0604020202020204" pitchFamily="34" charset="0"/>
        <a:ea typeface="+mn-ea"/>
        <a:cs typeface="Noto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FFCC99"/>
    <a:srgbClr val="FFCCCC"/>
    <a:srgbClr val="CCFFFF"/>
    <a:srgbClr val="00CC00"/>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9" autoAdjust="0"/>
    <p:restoredTop sz="86199" autoAdjust="0"/>
  </p:normalViewPr>
  <p:slideViewPr>
    <p:cSldViewPr>
      <p:cViewPr varScale="1">
        <p:scale>
          <a:sx n="84" d="100"/>
          <a:sy n="84" d="100"/>
        </p:scale>
        <p:origin x="2352" y="78"/>
      </p:cViewPr>
      <p:guideLst>
        <p:guide orient="horz" pos="2160"/>
        <p:guide pos="2880"/>
      </p:guideLst>
    </p:cSldViewPr>
  </p:slideViewPr>
  <p:outlineViewPr>
    <p:cViewPr varScale="1">
      <p:scale>
        <a:sx n="170" d="200"/>
        <a:sy n="170" d="200"/>
      </p:scale>
      <p:origin x="0" y="-187992"/>
    </p:cViewPr>
  </p:outlineViewPr>
  <p:notesTextViewPr>
    <p:cViewPr>
      <p:scale>
        <a:sx n="1" d="1"/>
        <a:sy n="1" d="1"/>
      </p:scale>
      <p:origin x="0" y="0"/>
    </p:cViewPr>
  </p:notesTextViewPr>
  <p:sorterViewPr>
    <p:cViewPr>
      <p:scale>
        <a:sx n="66" d="100"/>
        <a:sy n="66" d="100"/>
      </p:scale>
      <p:origin x="0" y="-1188"/>
    </p:cViewPr>
  </p:sorterViewPr>
  <p:notesViewPr>
    <p:cSldViewPr>
      <p:cViewPr varScale="1">
        <p:scale>
          <a:sx n="87" d="100"/>
          <a:sy n="87" d="100"/>
        </p:scale>
        <p:origin x="3840"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4.fntdata"/><Relationship Id="rId74" Type="http://schemas.openxmlformats.org/officeDocument/2006/relationships/font" Target="fonts/font12.fntdata"/><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Lines = 298K Total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Lines = 298K Total</c:v>
                </c:pt>
              </c:strCache>
            </c:strRef>
          </c:tx>
          <c:dPt>
            <c:idx val="0"/>
            <c:bubble3D val="0"/>
            <c:spPr>
              <a:solidFill>
                <a:srgbClr val="FFCC99"/>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7C9-49E4-992F-7583F21ABFC4}"/>
              </c:ext>
            </c:extLst>
          </c:dPt>
          <c:dPt>
            <c:idx val="1"/>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7C9-49E4-992F-7583F21ABFC4}"/>
              </c:ext>
            </c:extLst>
          </c:dPt>
          <c:dPt>
            <c:idx val="2"/>
            <c:bubble3D val="0"/>
            <c:spPr>
              <a:solidFill>
                <a:schemeClr val="bg2">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7C9-49E4-992F-7583F21ABFC4}"/>
              </c:ext>
            </c:extLst>
          </c:dPt>
          <c:dPt>
            <c:idx val="3"/>
            <c:bubble3D val="0"/>
            <c:spPr>
              <a:solidFill>
                <a:schemeClr val="accent1">
                  <a:lumMod val="20000"/>
                  <a:lumOff val="8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7C9-49E4-992F-7583F21ABFC4}"/>
              </c:ext>
            </c:extLst>
          </c:dPt>
          <c:dPt>
            <c:idx val="4"/>
            <c:bubble3D val="0"/>
            <c:spPr>
              <a:solidFill>
                <a:schemeClr val="accent2">
                  <a:lumMod val="40000"/>
                  <a:lumOff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07C9-49E4-992F-7583F21ABFC4}"/>
              </c:ext>
            </c:extLst>
          </c:dPt>
          <c:dPt>
            <c:idx val="5"/>
            <c:bubble3D val="0"/>
            <c:spPr>
              <a:solidFill>
                <a:schemeClr val="accent5">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07C9-49E4-992F-7583F21ABFC4}"/>
              </c:ext>
            </c:extLst>
          </c:dPt>
          <c:dPt>
            <c:idx val="6"/>
            <c:bubble3D val="0"/>
            <c:spPr>
              <a:solidFill>
                <a:schemeClr val="accent1">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07C9-49E4-992F-7583F21ABFC4}"/>
              </c:ext>
            </c:extLst>
          </c:dPt>
          <c:dLbls>
            <c:dLbl>
              <c:idx val="3"/>
              <c:layout>
                <c:manualLayout>
                  <c:x val="6.9895754878466276E-2"/>
                  <c:y val="6.198341207189180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C9-49E4-992F-7583F21ABFC4}"/>
                </c:ext>
              </c:extLst>
            </c:dLbl>
            <c:dLbl>
              <c:idx val="5"/>
              <c:delete val="1"/>
              <c:extLst>
                <c:ext xmlns:c15="http://schemas.microsoft.com/office/drawing/2012/chart" uri="{CE6537A1-D6FC-4f65-9D91-7224C49458BB}"/>
                <c:ext xmlns:c16="http://schemas.microsoft.com/office/drawing/2014/chart" uri="{C3380CC4-5D6E-409C-BE32-E72D297353CC}">
                  <c16:uniqueId val="{0000000B-07C9-49E4-992F-7583F21ABFC4}"/>
                </c:ext>
              </c:extLst>
            </c:dLbl>
            <c:dLbl>
              <c:idx val="6"/>
              <c:delete val="1"/>
              <c:extLst>
                <c:ext xmlns:c15="http://schemas.microsoft.com/office/drawing/2012/chart" uri="{CE6537A1-D6FC-4f65-9D91-7224C49458BB}"/>
                <c:ext xmlns:c16="http://schemas.microsoft.com/office/drawing/2014/chart" uri="{C3380CC4-5D6E-409C-BE32-E72D297353CC}">
                  <c16:uniqueId val="{0000000D-07C9-49E4-992F-7583F21ABFC4}"/>
                </c:ext>
              </c:extLst>
            </c:dLbl>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Sheet1!$A$2:$A$8</c:f>
              <c:strCache>
                <c:ptCount val="7"/>
                <c:pt idx="0">
                  <c:v>Scala Code </c:v>
                </c:pt>
                <c:pt idx="1">
                  <c:v>Scala Unit Test Code</c:v>
                </c:pt>
                <c:pt idx="2">
                  <c:v>Tests and Examples (TDML)</c:v>
                </c:pt>
                <c:pt idx="3">
                  <c:v>Public DFDL Schemas</c:v>
                </c:pt>
                <c:pt idx="4">
                  <c:v>FOUO DFDL Schemas</c:v>
                </c:pt>
                <c:pt idx="5">
                  <c:v>Integrations</c:v>
                </c:pt>
                <c:pt idx="6">
                  <c:v>sbt </c:v>
                </c:pt>
              </c:strCache>
            </c:strRef>
          </c:cat>
          <c:val>
            <c:numRef>
              <c:f>Sheet1!$B$2:$B$8</c:f>
              <c:numCache>
                <c:formatCode>General</c:formatCode>
                <c:ptCount val="7"/>
                <c:pt idx="0">
                  <c:v>92798</c:v>
                </c:pt>
                <c:pt idx="1">
                  <c:v>33408</c:v>
                </c:pt>
                <c:pt idx="2">
                  <c:v>127331</c:v>
                </c:pt>
                <c:pt idx="3">
                  <c:v>9886</c:v>
                </c:pt>
                <c:pt idx="4">
                  <c:v>32415</c:v>
                </c:pt>
                <c:pt idx="5">
                  <c:v>1874</c:v>
                </c:pt>
                <c:pt idx="6">
                  <c:v>1173</c:v>
                </c:pt>
              </c:numCache>
            </c:numRef>
          </c:val>
          <c:extLst>
            <c:ext xmlns:c16="http://schemas.microsoft.com/office/drawing/2014/chart" uri="{C3380CC4-5D6E-409C-BE32-E72D297353CC}">
              <c16:uniqueId val="{00000000-7397-4D57-BB0F-07F5E95AB3EB}"/>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0.68696</cdr:x>
      <cdr:y>0.23483</cdr:y>
    </cdr:from>
    <cdr:to>
      <cdr:x>0.77864</cdr:x>
      <cdr:y>0.31101</cdr:y>
    </cdr:to>
    <cdr:sp macro="" textlink="">
      <cdr:nvSpPr>
        <cdr:cNvPr id="2" name="TextBox 1">
          <a:extLst xmlns:a="http://schemas.openxmlformats.org/drawingml/2006/main">
            <a:ext uri="{FF2B5EF4-FFF2-40B4-BE49-F238E27FC236}">
              <a16:creationId xmlns:a16="http://schemas.microsoft.com/office/drawing/2014/main" id="{E3A1D1EB-3229-4D0A-AA1A-745D843989CA}"/>
            </a:ext>
          </a:extLst>
        </cdr:cNvPr>
        <cdr:cNvSpPr txBox="1"/>
      </cdr:nvSpPr>
      <cdr:spPr>
        <a:xfrm xmlns:a="http://schemas.openxmlformats.org/drawingml/2006/main">
          <a:off x="6019800" y="1233487"/>
          <a:ext cx="803425" cy="40011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r>
            <a:rPr lang="en-US" sz="2000" dirty="0">
              <a:latin typeface="+mn-lt"/>
            </a:rPr>
            <a:t>Scala</a:t>
          </a:r>
        </a:p>
      </cdr:txBody>
    </cdr:sp>
  </cdr:relSizeAnchor>
  <cdr:relSizeAnchor xmlns:cdr="http://schemas.openxmlformats.org/drawingml/2006/chartDrawing">
    <cdr:from>
      <cdr:x>0.70435</cdr:x>
      <cdr:y>0.72807</cdr:y>
    </cdr:from>
    <cdr:to>
      <cdr:x>0.87414</cdr:x>
      <cdr:y>0.86284</cdr:y>
    </cdr:to>
    <cdr:sp macro="" textlink="">
      <cdr:nvSpPr>
        <cdr:cNvPr id="3" name="TextBox 1">
          <a:extLst xmlns:a="http://schemas.openxmlformats.org/drawingml/2006/main">
            <a:ext uri="{FF2B5EF4-FFF2-40B4-BE49-F238E27FC236}">
              <a16:creationId xmlns:a16="http://schemas.microsoft.com/office/drawing/2014/main" id="{61B178CB-2CE1-468D-BC00-F0D6AF68384F}"/>
            </a:ext>
          </a:extLst>
        </cdr:cNvPr>
        <cdr:cNvSpPr txBox="1"/>
      </cdr:nvSpPr>
      <cdr:spPr>
        <a:xfrm xmlns:a="http://schemas.openxmlformats.org/drawingml/2006/main">
          <a:off x="6172200" y="3824287"/>
          <a:ext cx="1487908" cy="7078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000" dirty="0">
              <a:latin typeface="+mn-lt"/>
            </a:rPr>
            <a:t>Scala</a:t>
          </a:r>
        </a:p>
        <a:p xmlns:a="http://schemas.openxmlformats.org/drawingml/2006/main">
          <a:pPr algn="l"/>
          <a:r>
            <a:rPr lang="en-US" sz="2000" dirty="0"/>
            <a:t>(Unit tests)</a:t>
          </a:r>
          <a:endParaRPr lang="en-US" sz="2000" dirty="0">
            <a:latin typeface="+mn-lt"/>
          </a:endParaRPr>
        </a:p>
      </cdr:txBody>
    </cdr:sp>
  </cdr:relSizeAnchor>
  <cdr:relSizeAnchor xmlns:cdr="http://schemas.openxmlformats.org/drawingml/2006/chartDrawing">
    <cdr:from>
      <cdr:x>0.18274</cdr:x>
      <cdr:y>0.77159</cdr:y>
    </cdr:from>
    <cdr:to>
      <cdr:x>0.28339</cdr:x>
      <cdr:y>0.90636</cdr:y>
    </cdr:to>
    <cdr:sp macro="" textlink="">
      <cdr:nvSpPr>
        <cdr:cNvPr id="4" name="TextBox 1">
          <a:extLst xmlns:a="http://schemas.openxmlformats.org/drawingml/2006/main">
            <a:ext uri="{FF2B5EF4-FFF2-40B4-BE49-F238E27FC236}">
              <a16:creationId xmlns:a16="http://schemas.microsoft.com/office/drawing/2014/main" id="{EF626C43-F95E-4C71-8A78-F0939DCC5B92}"/>
            </a:ext>
          </a:extLst>
        </cdr:cNvPr>
        <cdr:cNvSpPr txBox="1"/>
      </cdr:nvSpPr>
      <cdr:spPr>
        <a:xfrm xmlns:a="http://schemas.openxmlformats.org/drawingml/2006/main">
          <a:off x="1601362" y="4052887"/>
          <a:ext cx="881973" cy="7078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000" dirty="0">
              <a:latin typeface="+mn-lt"/>
            </a:rPr>
            <a:t>TDML</a:t>
          </a:r>
        </a:p>
        <a:p xmlns:a="http://schemas.openxmlformats.org/drawingml/2006/main">
          <a:pPr algn="l"/>
          <a:r>
            <a:rPr lang="en-US" sz="2000" dirty="0"/>
            <a:t>Tests</a:t>
          </a:r>
          <a:endParaRPr lang="en-US" sz="2000" dirty="0">
            <a:latin typeface="+mn-lt"/>
          </a:endParaRPr>
        </a:p>
      </cdr:txBody>
    </cdr:sp>
  </cdr:relSizeAnchor>
  <cdr:relSizeAnchor xmlns:cdr="http://schemas.openxmlformats.org/drawingml/2006/chartDrawing">
    <cdr:from>
      <cdr:x>0.25471</cdr:x>
      <cdr:y>0.07526</cdr:y>
    </cdr:from>
    <cdr:to>
      <cdr:x>0.39853</cdr:x>
      <cdr:y>0.21002</cdr:y>
    </cdr:to>
    <cdr:sp macro="" textlink="">
      <cdr:nvSpPr>
        <cdr:cNvPr id="5" name="TextBox 1">
          <a:extLst xmlns:a="http://schemas.openxmlformats.org/drawingml/2006/main">
            <a:ext uri="{FF2B5EF4-FFF2-40B4-BE49-F238E27FC236}">
              <a16:creationId xmlns:a16="http://schemas.microsoft.com/office/drawing/2014/main" id="{5E9C5A4F-9984-4FEE-B616-9B45EC8485C2}"/>
            </a:ext>
          </a:extLst>
        </cdr:cNvPr>
        <cdr:cNvSpPr txBox="1"/>
      </cdr:nvSpPr>
      <cdr:spPr>
        <a:xfrm xmlns:a="http://schemas.openxmlformats.org/drawingml/2006/main">
          <a:off x="2232025" y="395287"/>
          <a:ext cx="1260281" cy="7078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000" dirty="0">
              <a:latin typeface="+mn-lt"/>
            </a:rPr>
            <a:t>DFDL</a:t>
          </a:r>
        </a:p>
        <a:p xmlns:a="http://schemas.openxmlformats.org/drawingml/2006/main">
          <a:pPr algn="l"/>
          <a:r>
            <a:rPr lang="en-US" sz="2000" dirty="0"/>
            <a:t>Schemas</a:t>
          </a:r>
          <a:endParaRPr lang="en-US" sz="2000" dirty="0">
            <a:latin typeface="+mn-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BB43C4C9-7381-451C-9592-7FDCC11045E5}"/>
              </a:ext>
            </a:extLst>
          </p:cNvPr>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0242" name="Rectangle 2">
            <a:extLst>
              <a:ext uri="{FF2B5EF4-FFF2-40B4-BE49-F238E27FC236}">
                <a16:creationId xmlns:a16="http://schemas.microsoft.com/office/drawing/2014/main" id="{E583037D-8064-4467-BDC3-CB31DEA72002}"/>
              </a:ext>
            </a:extLst>
          </p:cNvPr>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dirty="0"/>
          </a:p>
        </p:txBody>
      </p:sp>
      <p:sp>
        <p:nvSpPr>
          <p:cNvPr id="10243" name="Rectangle 3">
            <a:extLst>
              <a:ext uri="{FF2B5EF4-FFF2-40B4-BE49-F238E27FC236}">
                <a16:creationId xmlns:a16="http://schemas.microsoft.com/office/drawing/2014/main" id="{6DC57BFD-400B-4B21-AF99-F5CDE96E6266}"/>
              </a:ext>
            </a:extLst>
          </p:cNvPr>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57200" algn="l"/>
                <a:tab pos="914400" algn="l"/>
                <a:tab pos="1371600" algn="l"/>
                <a:tab pos="1828800" algn="l"/>
                <a:tab pos="2286000" algn="l"/>
                <a:tab pos="2743200" algn="l"/>
                <a:tab pos="3200400" algn="l"/>
              </a:tabLst>
              <a:defRPr sz="1400">
                <a:solidFill>
                  <a:srgbClr val="000000"/>
                </a:solidFill>
                <a:latin typeface="Noto Sans" panose="020B0502040504020204" pitchFamily="34" charset="0"/>
                <a:cs typeface="Noto Sans" panose="020B0502040504020204" pitchFamily="34" charset="0"/>
              </a:defRPr>
            </a:lvl1pPr>
          </a:lstStyle>
          <a:p>
            <a:endParaRPr lang="en-US" altLang="en-US" dirty="0"/>
          </a:p>
        </p:txBody>
      </p:sp>
      <p:sp>
        <p:nvSpPr>
          <p:cNvPr id="10244" name="Rectangle 4">
            <a:extLst>
              <a:ext uri="{FF2B5EF4-FFF2-40B4-BE49-F238E27FC236}">
                <a16:creationId xmlns:a16="http://schemas.microsoft.com/office/drawing/2014/main" id="{9A428C19-8D66-4715-AF9E-C7033B5E1BF3}"/>
              </a:ext>
            </a:extLst>
          </p:cNvPr>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57200" algn="l"/>
                <a:tab pos="914400" algn="l"/>
                <a:tab pos="1371600" algn="l"/>
                <a:tab pos="1828800" algn="l"/>
                <a:tab pos="2286000" algn="l"/>
                <a:tab pos="2743200" algn="l"/>
                <a:tab pos="3200400" algn="l"/>
              </a:tabLst>
              <a:defRPr sz="1400">
                <a:solidFill>
                  <a:srgbClr val="000000"/>
                </a:solidFill>
                <a:latin typeface="Noto Sans" panose="020B0502040504020204" pitchFamily="34" charset="0"/>
                <a:cs typeface="Noto Sans" panose="020B0502040504020204" pitchFamily="34" charset="0"/>
              </a:defRPr>
            </a:lvl1pPr>
          </a:lstStyle>
          <a:p>
            <a:endParaRPr lang="en-US" altLang="en-US" dirty="0"/>
          </a:p>
        </p:txBody>
      </p:sp>
      <p:sp>
        <p:nvSpPr>
          <p:cNvPr id="10245" name="Rectangle 5">
            <a:extLst>
              <a:ext uri="{FF2B5EF4-FFF2-40B4-BE49-F238E27FC236}">
                <a16:creationId xmlns:a16="http://schemas.microsoft.com/office/drawing/2014/main" id="{8CD26301-8433-49EA-B51E-ECCD96DB043D}"/>
              </a:ext>
            </a:extLst>
          </p:cNvPr>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457200" algn="l"/>
                <a:tab pos="914400" algn="l"/>
                <a:tab pos="1371600" algn="l"/>
                <a:tab pos="1828800" algn="l"/>
                <a:tab pos="2286000" algn="l"/>
                <a:tab pos="2743200" algn="l"/>
                <a:tab pos="3200400" algn="l"/>
              </a:tabLst>
              <a:defRPr sz="1400">
                <a:solidFill>
                  <a:srgbClr val="000000"/>
                </a:solidFill>
                <a:latin typeface="Noto Sans" panose="020B0502040504020204" pitchFamily="34" charset="0"/>
                <a:cs typeface="Noto Sans" panose="020B0502040504020204" pitchFamily="34" charset="0"/>
              </a:defRPr>
            </a:lvl1pPr>
          </a:lstStyle>
          <a:p>
            <a:endParaRPr lang="en-US" altLang="en-US" dirty="0"/>
          </a:p>
        </p:txBody>
      </p:sp>
      <p:sp>
        <p:nvSpPr>
          <p:cNvPr id="10246" name="Rectangle 6">
            <a:extLst>
              <a:ext uri="{FF2B5EF4-FFF2-40B4-BE49-F238E27FC236}">
                <a16:creationId xmlns:a16="http://schemas.microsoft.com/office/drawing/2014/main" id="{6A22297C-3894-4296-9953-918A9E3D9B43}"/>
              </a:ext>
            </a:extLst>
          </p:cNvPr>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457200" algn="l"/>
                <a:tab pos="914400" algn="l"/>
                <a:tab pos="1371600" algn="l"/>
                <a:tab pos="1828800" algn="l"/>
                <a:tab pos="2286000" algn="l"/>
                <a:tab pos="2743200" algn="l"/>
                <a:tab pos="3200400" algn="l"/>
              </a:tabLst>
              <a:defRPr sz="1400">
                <a:solidFill>
                  <a:srgbClr val="000000"/>
                </a:solidFill>
                <a:latin typeface="Noto Sans" panose="020B0502040504020204" pitchFamily="34" charset="0"/>
                <a:cs typeface="Noto Sans" panose="020B0502040504020204" pitchFamily="34" charset="0"/>
              </a:defRPr>
            </a:lvl1pPr>
          </a:lstStyle>
          <a:p>
            <a:fld id="{79CC361A-B8A4-4F6C-911A-E11358BCD833}"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Noto Sans" panose="020B0502040504020204" pitchFamily="34"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E8852D-403F-46EA-95F9-1E2334A1C214}"/>
              </a:ext>
            </a:extLst>
          </p:cNvPr>
          <p:cNvSpPr>
            <a:spLocks noGrp="1" noChangeArrowheads="1"/>
          </p:cNvSpPr>
          <p:nvPr>
            <p:ph type="sldNum"/>
          </p:nvPr>
        </p:nvSpPr>
        <p:spPr>
          <a:ln/>
        </p:spPr>
        <p:txBody>
          <a:bodyPr/>
          <a:lstStyle/>
          <a:p>
            <a:fld id="{FAC8E5A4-6A47-490B-B77C-AA028B0420A9}" type="slidenum">
              <a:rPr lang="en-US" altLang="en-US"/>
              <a:pPr/>
              <a:t>1</a:t>
            </a:fld>
            <a:endParaRPr lang="en-US" altLang="en-US" dirty="0"/>
          </a:p>
        </p:txBody>
      </p:sp>
      <p:sp>
        <p:nvSpPr>
          <p:cNvPr id="86017" name="Rectangle 1">
            <a:extLst>
              <a:ext uri="{FF2B5EF4-FFF2-40B4-BE49-F238E27FC236}">
                <a16:creationId xmlns:a16="http://schemas.microsoft.com/office/drawing/2014/main" id="{F10113A5-1F7F-4F0A-9D46-13B7E1E0A42D}"/>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a:extLst>
              <a:ext uri="{FF2B5EF4-FFF2-40B4-BE49-F238E27FC236}">
                <a16:creationId xmlns:a16="http://schemas.microsoft.com/office/drawing/2014/main" id="{9B8A5FD8-EB7D-4CBE-A2CF-7AE5406012D1}"/>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85934BB-4C1B-4FDE-9B44-7BFB9D365372}"/>
              </a:ext>
            </a:extLst>
          </p:cNvPr>
          <p:cNvSpPr>
            <a:spLocks noGrp="1" noChangeArrowheads="1"/>
          </p:cNvSpPr>
          <p:nvPr>
            <p:ph type="sldNum"/>
          </p:nvPr>
        </p:nvSpPr>
        <p:spPr>
          <a:ln/>
        </p:spPr>
        <p:txBody>
          <a:bodyPr/>
          <a:lstStyle/>
          <a:p>
            <a:fld id="{83E06FEB-A345-4697-BB21-1E07771B0402}" type="slidenum">
              <a:rPr lang="en-US" altLang="en-US"/>
              <a:pPr/>
              <a:t>10</a:t>
            </a:fld>
            <a:endParaRPr lang="en-US" altLang="en-US" dirty="0"/>
          </a:p>
        </p:txBody>
      </p:sp>
      <p:sp>
        <p:nvSpPr>
          <p:cNvPr id="92161" name="Text Box 1">
            <a:extLst>
              <a:ext uri="{FF2B5EF4-FFF2-40B4-BE49-F238E27FC236}">
                <a16:creationId xmlns:a16="http://schemas.microsoft.com/office/drawing/2014/main" id="{3423A9B3-4274-469C-97F9-5FD4D70B37A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a:lnSpc>
                <a:spcPct val="100000"/>
              </a:lnSpc>
            </a:pPr>
            <a:fld id="{26B09D93-CDCD-4653-ADA4-9F56F3D6F60B}" type="slidenum">
              <a:rPr lang="en-US" altLang="en-US" sz="1200">
                <a:solidFill>
                  <a:srgbClr val="0000FF"/>
                </a:solidFill>
                <a:latin typeface="Noto Sans" panose="020B0502040504020204" pitchFamily="34" charset="0"/>
                <a:cs typeface="Noto Sans" charset="0"/>
              </a:rPr>
              <a:pPr algn="r">
                <a:lnSpc>
                  <a:spcPct val="100000"/>
                </a:lnSpc>
              </a:pPr>
              <a:t>10</a:t>
            </a:fld>
            <a:endParaRPr lang="en-US" altLang="en-US" sz="1200" dirty="0">
              <a:solidFill>
                <a:srgbClr val="0000FF"/>
              </a:solidFill>
              <a:latin typeface="Noto Sans" panose="020B0502040504020204" pitchFamily="34" charset="0"/>
              <a:cs typeface="Noto Sans" charset="0"/>
            </a:endParaRPr>
          </a:p>
        </p:txBody>
      </p:sp>
      <p:sp>
        <p:nvSpPr>
          <p:cNvPr id="92162" name="Rectangle 2">
            <a:extLst>
              <a:ext uri="{FF2B5EF4-FFF2-40B4-BE49-F238E27FC236}">
                <a16:creationId xmlns:a16="http://schemas.microsoft.com/office/drawing/2014/main" id="{9BF3E9A2-28EE-4C6B-A388-22BE2B36F2C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3" name="Rectangle 3">
            <a:extLst>
              <a:ext uri="{FF2B5EF4-FFF2-40B4-BE49-F238E27FC236}">
                <a16:creationId xmlns:a16="http://schemas.microsoft.com/office/drawing/2014/main" id="{10D01C87-3467-48A8-BE76-09A83ABC90F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92164" name="Text Box 4">
            <a:extLst>
              <a:ext uri="{FF2B5EF4-FFF2-40B4-BE49-F238E27FC236}">
                <a16:creationId xmlns:a16="http://schemas.microsoft.com/office/drawing/2014/main" id="{C0552600-3F20-4DE2-9F96-B2CDD156381D}"/>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hangingPunct="1">
              <a:lnSpc>
                <a:spcPct val="100000"/>
              </a:lnSpc>
            </a:pPr>
            <a:r>
              <a:rPr lang="en-US" altLang="en-US" sz="1200" dirty="0">
                <a:latin typeface="Noto Sans" panose="020B0502040504020204" pitchFamily="34" charset="0"/>
                <a:cs typeface="+mn-ea" charset="0"/>
              </a:rPr>
              <a:t>UNCLASSIFIED/FOR OFFICIAL USE ONLY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85934BB-4C1B-4FDE-9B44-7BFB9D365372}"/>
              </a:ext>
            </a:extLst>
          </p:cNvPr>
          <p:cNvSpPr>
            <a:spLocks noGrp="1" noChangeArrowheads="1"/>
          </p:cNvSpPr>
          <p:nvPr>
            <p:ph type="sldNum"/>
          </p:nvPr>
        </p:nvSpPr>
        <p:spPr>
          <a:ln/>
        </p:spPr>
        <p:txBody>
          <a:bodyPr/>
          <a:lstStyle/>
          <a:p>
            <a:fld id="{83E06FEB-A345-4697-BB21-1E07771B0402}" type="slidenum">
              <a:rPr lang="en-US" altLang="en-US"/>
              <a:pPr/>
              <a:t>11</a:t>
            </a:fld>
            <a:endParaRPr lang="en-US" altLang="en-US" dirty="0"/>
          </a:p>
        </p:txBody>
      </p:sp>
      <p:sp>
        <p:nvSpPr>
          <p:cNvPr id="92161" name="Text Box 1">
            <a:extLst>
              <a:ext uri="{FF2B5EF4-FFF2-40B4-BE49-F238E27FC236}">
                <a16:creationId xmlns:a16="http://schemas.microsoft.com/office/drawing/2014/main" id="{3423A9B3-4274-469C-97F9-5FD4D70B37A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a:lnSpc>
                <a:spcPct val="100000"/>
              </a:lnSpc>
            </a:pPr>
            <a:fld id="{26B09D93-CDCD-4653-ADA4-9F56F3D6F60B}" type="slidenum">
              <a:rPr lang="en-US" altLang="en-US" sz="1200">
                <a:solidFill>
                  <a:srgbClr val="0000FF"/>
                </a:solidFill>
                <a:latin typeface="Noto Sans" panose="020B0502040504020204" pitchFamily="34" charset="0"/>
                <a:cs typeface="Noto Sans" charset="0"/>
              </a:rPr>
              <a:pPr algn="r">
                <a:lnSpc>
                  <a:spcPct val="100000"/>
                </a:lnSpc>
              </a:pPr>
              <a:t>11</a:t>
            </a:fld>
            <a:endParaRPr lang="en-US" altLang="en-US" sz="1200" dirty="0">
              <a:solidFill>
                <a:srgbClr val="0000FF"/>
              </a:solidFill>
              <a:latin typeface="Noto Sans" panose="020B0502040504020204" pitchFamily="34" charset="0"/>
              <a:cs typeface="Noto Sans" charset="0"/>
            </a:endParaRPr>
          </a:p>
        </p:txBody>
      </p:sp>
      <p:sp>
        <p:nvSpPr>
          <p:cNvPr id="92162" name="Rectangle 2">
            <a:extLst>
              <a:ext uri="{FF2B5EF4-FFF2-40B4-BE49-F238E27FC236}">
                <a16:creationId xmlns:a16="http://schemas.microsoft.com/office/drawing/2014/main" id="{9BF3E9A2-28EE-4C6B-A388-22BE2B36F2C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3" name="Rectangle 3">
            <a:extLst>
              <a:ext uri="{FF2B5EF4-FFF2-40B4-BE49-F238E27FC236}">
                <a16:creationId xmlns:a16="http://schemas.microsoft.com/office/drawing/2014/main" id="{10D01C87-3467-48A8-BE76-09A83ABC90F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92164" name="Text Box 4">
            <a:extLst>
              <a:ext uri="{FF2B5EF4-FFF2-40B4-BE49-F238E27FC236}">
                <a16:creationId xmlns:a16="http://schemas.microsoft.com/office/drawing/2014/main" id="{C0552600-3F20-4DE2-9F96-B2CDD156381D}"/>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hangingPunct="1">
              <a:lnSpc>
                <a:spcPct val="100000"/>
              </a:lnSpc>
            </a:pPr>
            <a:r>
              <a:rPr lang="en-US" altLang="en-US" sz="1200" dirty="0">
                <a:latin typeface="Noto Sans" panose="020B0502040504020204" pitchFamily="34" charset="0"/>
                <a:cs typeface="+mn-ea" charset="0"/>
              </a:rPr>
              <a:t>UNCLASSIFIED/FOR OFFICIAL USE ONLY</a:t>
            </a:r>
          </a:p>
        </p:txBody>
      </p:sp>
    </p:spTree>
    <p:extLst>
      <p:ext uri="{BB962C8B-B14F-4D97-AF65-F5344CB8AC3E}">
        <p14:creationId xmlns:p14="http://schemas.microsoft.com/office/powerpoint/2010/main" val="3169816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BDE08A9-B789-40D9-B51C-E8AA2F68F17E}"/>
              </a:ext>
            </a:extLst>
          </p:cNvPr>
          <p:cNvSpPr>
            <a:spLocks noGrp="1" noChangeArrowheads="1"/>
          </p:cNvSpPr>
          <p:nvPr>
            <p:ph type="sldNum"/>
          </p:nvPr>
        </p:nvSpPr>
        <p:spPr>
          <a:ln/>
        </p:spPr>
        <p:txBody>
          <a:bodyPr/>
          <a:lstStyle/>
          <a:p>
            <a:fld id="{F9AA8641-EAF3-406F-A7C1-3A058AD905A3}" type="slidenum">
              <a:rPr lang="en-US" altLang="en-US"/>
              <a:pPr/>
              <a:t>12</a:t>
            </a:fld>
            <a:endParaRPr lang="en-US" altLang="en-US" dirty="0"/>
          </a:p>
        </p:txBody>
      </p:sp>
      <p:sp>
        <p:nvSpPr>
          <p:cNvPr id="93185" name="Text Box 1">
            <a:extLst>
              <a:ext uri="{FF2B5EF4-FFF2-40B4-BE49-F238E27FC236}">
                <a16:creationId xmlns:a16="http://schemas.microsoft.com/office/drawing/2014/main" id="{F6DC3EE9-3DA5-4B2A-92F7-537AE8CFEB5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a:lnSpc>
                <a:spcPct val="100000"/>
              </a:lnSpc>
            </a:pPr>
            <a:fld id="{425C9AE6-DC3C-429A-8A67-019E51E13502}" type="slidenum">
              <a:rPr lang="en-US" altLang="en-US" sz="1200">
                <a:solidFill>
                  <a:srgbClr val="0000FF"/>
                </a:solidFill>
                <a:latin typeface="Noto Sans" panose="020B0502040504020204" pitchFamily="34" charset="0"/>
                <a:cs typeface="Noto Sans" charset="0"/>
              </a:rPr>
              <a:pPr algn="r">
                <a:lnSpc>
                  <a:spcPct val="100000"/>
                </a:lnSpc>
              </a:pPr>
              <a:t>12</a:t>
            </a:fld>
            <a:endParaRPr lang="en-US" altLang="en-US" sz="1200" dirty="0">
              <a:solidFill>
                <a:srgbClr val="0000FF"/>
              </a:solidFill>
              <a:latin typeface="Noto Sans" panose="020B0502040504020204" pitchFamily="34" charset="0"/>
              <a:cs typeface="Noto Sans" charset="0"/>
            </a:endParaRPr>
          </a:p>
        </p:txBody>
      </p:sp>
      <p:sp>
        <p:nvSpPr>
          <p:cNvPr id="93186" name="Rectangle 2">
            <a:extLst>
              <a:ext uri="{FF2B5EF4-FFF2-40B4-BE49-F238E27FC236}">
                <a16:creationId xmlns:a16="http://schemas.microsoft.com/office/drawing/2014/main" id="{997EDDFB-CB98-4B5B-9C71-B3C5F636227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7" name="Rectangle 3">
            <a:extLst>
              <a:ext uri="{FF2B5EF4-FFF2-40B4-BE49-F238E27FC236}">
                <a16:creationId xmlns:a16="http://schemas.microsoft.com/office/drawing/2014/main" id="{42286083-9BEF-4282-9E0E-7582D07AE0B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Using XSD was already an idea well-tested and accepted in the marketplace.</a:t>
            </a:r>
          </a:p>
          <a:p>
            <a:endParaRPr lang="en-US" altLang="en-US" dirty="0"/>
          </a:p>
          <a:p>
            <a:r>
              <a:rPr lang="en-US" altLang="en-US" dirty="0"/>
              <a:t>Some consider XSD to be very complicated. Hence, DFDL uses only a subset of XSD.  The idea was to take from XSD only what we needed, not figure out how everything in XSD would work in DFDL. </a:t>
            </a:r>
          </a:p>
          <a:p>
            <a:endParaRPr lang="en-US" altLang="en-US" dirty="0"/>
          </a:p>
          <a:p>
            <a:r>
              <a:rPr lang="en-US" altLang="en-US" dirty="0"/>
              <a:t>Many basic language problems, e.g., namespaces for large schemas, already well handled in XSD. Get those for free. Avoid re-inventing the wheel. </a:t>
            </a:r>
          </a:p>
          <a:p>
            <a:endParaRPr lang="en-US" altLang="en-US" dirty="0"/>
          </a:p>
        </p:txBody>
      </p:sp>
      <p:sp>
        <p:nvSpPr>
          <p:cNvPr id="93188" name="Text Box 4">
            <a:extLst>
              <a:ext uri="{FF2B5EF4-FFF2-40B4-BE49-F238E27FC236}">
                <a16:creationId xmlns:a16="http://schemas.microsoft.com/office/drawing/2014/main" id="{10A6E5E2-F074-4818-96F9-627A1846BBB0}"/>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hangingPunct="1">
              <a:lnSpc>
                <a:spcPct val="100000"/>
              </a:lnSpc>
            </a:pPr>
            <a:r>
              <a:rPr lang="en-US" altLang="en-US" sz="1200" dirty="0">
                <a:latin typeface="Noto Sans" panose="020B0502040504020204" pitchFamily="34" charset="0"/>
                <a:cs typeface="+mn-ea" charset="0"/>
              </a:rPr>
              <a:t>UNCLASSIFIED/FOR OFFICIAL USE ONLY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A734C-F79F-4094-998C-8A094714A3C1}" type="slidenum">
              <a:rPr lang="en-US" altLang="en-US">
                <a:solidFill>
                  <a:srgbClr val="0000FF"/>
                </a:solidFill>
              </a:rPr>
              <a:pPr/>
              <a:t>13</a:t>
            </a:fld>
            <a:endParaRPr lang="en-US" altLang="en-US" dirty="0">
              <a:solidFill>
                <a:srgbClr val="0000FF"/>
              </a:solidFill>
            </a:endParaRPr>
          </a:p>
        </p:txBody>
      </p:sp>
      <p:sp>
        <p:nvSpPr>
          <p:cNvPr id="97282" name="Rectangle 2"/>
          <p:cNvSpPr>
            <a:spLocks noGrp="1" noRot="1" noChangeAspect="1" noChangeArrowheads="1" noTextEdit="1"/>
          </p:cNvSpPr>
          <p:nvPr>
            <p:ph type="sldImg"/>
          </p:nvPr>
        </p:nvSpPr>
        <p:spPr>
          <a:xfrm>
            <a:off x="1144588" y="685800"/>
            <a:ext cx="4572000" cy="3429000"/>
          </a:xfrm>
          <a:ln/>
        </p:spPr>
      </p:sp>
      <p:sp>
        <p:nvSpPr>
          <p:cNvPr id="97283" name="Rectangle 3"/>
          <p:cNvSpPr>
            <a:spLocks noGrp="1" noChangeArrowheads="1"/>
          </p:cNvSpPr>
          <p:nvPr>
            <p:ph type="body" idx="1"/>
          </p:nvPr>
        </p:nvSpPr>
        <p:spPr/>
        <p:txBody>
          <a:bodyPr/>
          <a:lstStyle/>
          <a:p>
            <a:endParaRPr lang="en-GB" altLang="en-US" dirty="0"/>
          </a:p>
        </p:txBody>
      </p:sp>
      <p:sp>
        <p:nvSpPr>
          <p:cNvPr id="2" name="Footer Placeholder 1"/>
          <p:cNvSpPr>
            <a:spLocks noGrp="1"/>
          </p:cNvSpPr>
          <p:nvPr>
            <p:ph type="ftr" sz="quarter" idx="10"/>
          </p:nvPr>
        </p:nvSpPr>
        <p:spPr/>
        <p:txBody>
          <a:bodyPr/>
          <a:lstStyle/>
          <a:p>
            <a:r>
              <a:rPr lang="en-US" dirty="0"/>
              <a:t>UNCLASSIFIED/FOR OFFICIAL USE ONLY</a:t>
            </a:r>
          </a:p>
        </p:txBody>
      </p:sp>
    </p:spTree>
    <p:extLst>
      <p:ext uri="{BB962C8B-B14F-4D97-AF65-F5344CB8AC3E}">
        <p14:creationId xmlns:p14="http://schemas.microsoft.com/office/powerpoint/2010/main" val="1410807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A734C-F79F-4094-998C-8A094714A3C1}" type="slidenum">
              <a:rPr lang="en-US" altLang="en-US">
                <a:solidFill>
                  <a:srgbClr val="0000FF"/>
                </a:solidFill>
              </a:rPr>
              <a:pPr/>
              <a:t>14</a:t>
            </a:fld>
            <a:endParaRPr lang="en-US" altLang="en-US" dirty="0">
              <a:solidFill>
                <a:srgbClr val="0000FF"/>
              </a:solidFill>
            </a:endParaRPr>
          </a:p>
        </p:txBody>
      </p:sp>
      <p:sp>
        <p:nvSpPr>
          <p:cNvPr id="97282" name="Rectangle 2"/>
          <p:cNvSpPr>
            <a:spLocks noGrp="1" noRot="1" noChangeAspect="1" noChangeArrowheads="1" noTextEdit="1"/>
          </p:cNvSpPr>
          <p:nvPr>
            <p:ph type="sldImg"/>
          </p:nvPr>
        </p:nvSpPr>
        <p:spPr>
          <a:xfrm>
            <a:off x="1144588" y="685800"/>
            <a:ext cx="4572000" cy="3429000"/>
          </a:xfrm>
          <a:ln/>
        </p:spPr>
      </p:sp>
      <p:sp>
        <p:nvSpPr>
          <p:cNvPr id="97283" name="Rectangle 3"/>
          <p:cNvSpPr>
            <a:spLocks noGrp="1" noChangeArrowheads="1"/>
          </p:cNvSpPr>
          <p:nvPr>
            <p:ph type="body" idx="1"/>
          </p:nvPr>
        </p:nvSpPr>
        <p:spPr/>
        <p:txBody>
          <a:bodyPr/>
          <a:lstStyle/>
          <a:p>
            <a:endParaRPr lang="en-GB" altLang="en-US" dirty="0"/>
          </a:p>
        </p:txBody>
      </p:sp>
      <p:sp>
        <p:nvSpPr>
          <p:cNvPr id="2" name="Footer Placeholder 1"/>
          <p:cNvSpPr>
            <a:spLocks noGrp="1"/>
          </p:cNvSpPr>
          <p:nvPr>
            <p:ph type="ftr" sz="quarter" idx="10"/>
          </p:nvPr>
        </p:nvSpPr>
        <p:spPr/>
        <p:txBody>
          <a:bodyPr/>
          <a:lstStyle/>
          <a:p>
            <a:r>
              <a:rPr lang="en-US" dirty="0"/>
              <a:t>UNCLASSIFIED/FOR OFFICIAL USE ONLY</a:t>
            </a:r>
          </a:p>
        </p:txBody>
      </p:sp>
    </p:spTree>
    <p:extLst>
      <p:ext uri="{BB962C8B-B14F-4D97-AF65-F5344CB8AC3E}">
        <p14:creationId xmlns:p14="http://schemas.microsoft.com/office/powerpoint/2010/main" val="3802653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592B4-DABB-4621-A1F5-3123997E8781}" type="slidenum">
              <a:rPr lang="en-US" altLang="en-US">
                <a:solidFill>
                  <a:srgbClr val="0000FF"/>
                </a:solidFill>
              </a:rPr>
              <a:pPr/>
              <a:t>15</a:t>
            </a:fld>
            <a:endParaRPr lang="en-US" altLang="en-US" dirty="0">
              <a:solidFill>
                <a:srgbClr val="0000FF"/>
              </a:solidFill>
            </a:endParaRPr>
          </a:p>
        </p:txBody>
      </p:sp>
      <p:sp>
        <p:nvSpPr>
          <p:cNvPr id="101378" name="Rectangle 2"/>
          <p:cNvSpPr>
            <a:spLocks noGrp="1" noRot="1" noChangeAspect="1" noChangeArrowheads="1" noTextEdit="1"/>
          </p:cNvSpPr>
          <p:nvPr>
            <p:ph type="sldImg"/>
          </p:nvPr>
        </p:nvSpPr>
        <p:spPr>
          <a:xfrm>
            <a:off x="1144588" y="685800"/>
            <a:ext cx="4572000" cy="3429000"/>
          </a:xfrm>
          <a:ln/>
        </p:spPr>
      </p:sp>
      <p:sp>
        <p:nvSpPr>
          <p:cNvPr id="101379" name="Rectangle 3"/>
          <p:cNvSpPr>
            <a:spLocks noGrp="1" noChangeArrowheads="1"/>
          </p:cNvSpPr>
          <p:nvPr>
            <p:ph type="body" idx="1"/>
          </p:nvPr>
        </p:nvSpPr>
        <p:spPr/>
        <p:txBody>
          <a:bodyPr/>
          <a:lstStyle/>
          <a:p>
            <a:endParaRPr lang="en-GB" altLang="en-US" dirty="0"/>
          </a:p>
        </p:txBody>
      </p:sp>
      <p:sp>
        <p:nvSpPr>
          <p:cNvPr id="2" name="Footer Placeholder 1"/>
          <p:cNvSpPr>
            <a:spLocks noGrp="1"/>
          </p:cNvSpPr>
          <p:nvPr>
            <p:ph type="ftr" sz="quarter" idx="10"/>
          </p:nvPr>
        </p:nvSpPr>
        <p:spPr/>
        <p:txBody>
          <a:bodyPr/>
          <a:lstStyle/>
          <a:p>
            <a:r>
              <a:rPr lang="en-US" dirty="0"/>
              <a:t>UNCLASSIFIED/FOR OFFICIAL USE ONLY</a:t>
            </a:r>
          </a:p>
        </p:txBody>
      </p:sp>
    </p:spTree>
    <p:extLst>
      <p:ext uri="{BB962C8B-B14F-4D97-AF65-F5344CB8AC3E}">
        <p14:creationId xmlns:p14="http://schemas.microsoft.com/office/powerpoint/2010/main" val="3861212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592B4-DABB-4621-A1F5-3123997E8781}" type="slidenum">
              <a:rPr lang="en-US" altLang="en-US">
                <a:solidFill>
                  <a:srgbClr val="0000FF"/>
                </a:solidFill>
              </a:rPr>
              <a:pPr/>
              <a:t>16</a:t>
            </a:fld>
            <a:endParaRPr lang="en-US" altLang="en-US" dirty="0">
              <a:solidFill>
                <a:srgbClr val="0000FF"/>
              </a:solidFill>
            </a:endParaRPr>
          </a:p>
        </p:txBody>
      </p:sp>
      <p:sp>
        <p:nvSpPr>
          <p:cNvPr id="101378" name="Rectangle 2"/>
          <p:cNvSpPr>
            <a:spLocks noGrp="1" noRot="1" noChangeAspect="1" noChangeArrowheads="1" noTextEdit="1"/>
          </p:cNvSpPr>
          <p:nvPr>
            <p:ph type="sldImg"/>
          </p:nvPr>
        </p:nvSpPr>
        <p:spPr>
          <a:xfrm>
            <a:off x="1144588" y="685800"/>
            <a:ext cx="4572000" cy="3429000"/>
          </a:xfrm>
          <a:ln/>
        </p:spPr>
      </p:sp>
      <p:sp>
        <p:nvSpPr>
          <p:cNvPr id="101379" name="Rectangle 3"/>
          <p:cNvSpPr>
            <a:spLocks noGrp="1" noChangeArrowheads="1"/>
          </p:cNvSpPr>
          <p:nvPr>
            <p:ph type="body" idx="1"/>
          </p:nvPr>
        </p:nvSpPr>
        <p:spPr/>
        <p:txBody>
          <a:bodyPr/>
          <a:lstStyle/>
          <a:p>
            <a:endParaRPr lang="en-GB" altLang="en-US" dirty="0"/>
          </a:p>
        </p:txBody>
      </p:sp>
      <p:sp>
        <p:nvSpPr>
          <p:cNvPr id="2" name="Footer Placeholder 1"/>
          <p:cNvSpPr>
            <a:spLocks noGrp="1"/>
          </p:cNvSpPr>
          <p:nvPr>
            <p:ph type="ftr" sz="quarter" idx="10"/>
          </p:nvPr>
        </p:nvSpPr>
        <p:spPr/>
        <p:txBody>
          <a:bodyPr/>
          <a:lstStyle/>
          <a:p>
            <a:r>
              <a:rPr lang="en-US" dirty="0"/>
              <a:t>UNCLASSIFIED/FOR OFFICIAL USE ONLY</a:t>
            </a:r>
          </a:p>
        </p:txBody>
      </p:sp>
    </p:spTree>
    <p:extLst>
      <p:ext uri="{BB962C8B-B14F-4D97-AF65-F5344CB8AC3E}">
        <p14:creationId xmlns:p14="http://schemas.microsoft.com/office/powerpoint/2010/main" val="3917849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You don't have to parse first in order to unparse. You can start at the bottom with an </a:t>
            </a:r>
            <a:r>
              <a:rPr lang="en-US" dirty="0" err="1"/>
              <a:t>infoset</a:t>
            </a:r>
            <a:r>
              <a:rPr lang="en-US" dirty="0"/>
              <a:t>, and directly unparse it.</a:t>
            </a:r>
          </a:p>
        </p:txBody>
      </p:sp>
      <p:sp>
        <p:nvSpPr>
          <p:cNvPr id="4" name="Footer Placeholder 3"/>
          <p:cNvSpPr>
            <a:spLocks noGrp="1"/>
          </p:cNvSpPr>
          <p:nvPr>
            <p:ph type="ftr" sz="quarter" idx="10"/>
          </p:nvPr>
        </p:nvSpPr>
        <p:spPr/>
        <p:txBody>
          <a:bodyPr/>
          <a:lstStyle/>
          <a:p>
            <a:r>
              <a:rPr lang="en-US" dirty="0"/>
              <a:t>UNCLASSIFIED/FOR OFFICIAL USE ONLY</a:t>
            </a:r>
          </a:p>
        </p:txBody>
      </p:sp>
      <p:sp>
        <p:nvSpPr>
          <p:cNvPr id="5" name="Slide Number Placeholder 4"/>
          <p:cNvSpPr>
            <a:spLocks noGrp="1"/>
          </p:cNvSpPr>
          <p:nvPr>
            <p:ph type="sldNum" sz="quarter" idx="11"/>
          </p:nvPr>
        </p:nvSpPr>
        <p:spPr/>
        <p:txBody>
          <a:bodyPr/>
          <a:lstStyle/>
          <a:p>
            <a:fld id="{A9C789E2-7A53-4D0B-A8AE-5F870F4EBD51}" type="slidenum">
              <a:rPr lang="en-US" smtClean="0"/>
              <a:pPr/>
              <a:t>17</a:t>
            </a:fld>
            <a:endParaRPr lang="en-US" dirty="0"/>
          </a:p>
        </p:txBody>
      </p:sp>
    </p:spTree>
    <p:extLst>
      <p:ext uri="{BB962C8B-B14F-4D97-AF65-F5344CB8AC3E}">
        <p14:creationId xmlns:p14="http://schemas.microsoft.com/office/powerpoint/2010/main" val="3570742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F2EFD5-8702-42D2-AAAB-4279D938C5E4}"/>
              </a:ext>
            </a:extLst>
          </p:cNvPr>
          <p:cNvSpPr>
            <a:spLocks noGrp="1" noChangeArrowheads="1"/>
          </p:cNvSpPr>
          <p:nvPr>
            <p:ph type="sldNum"/>
          </p:nvPr>
        </p:nvSpPr>
        <p:spPr>
          <a:ln/>
        </p:spPr>
        <p:txBody>
          <a:bodyPr/>
          <a:lstStyle/>
          <a:p>
            <a:fld id="{D0F15834-F524-41D4-82E3-E6F53F0AE2DE}" type="slidenum">
              <a:rPr lang="en-US" altLang="en-US"/>
              <a:pPr/>
              <a:t>18</a:t>
            </a:fld>
            <a:endParaRPr lang="en-US" altLang="en-US" dirty="0"/>
          </a:p>
        </p:txBody>
      </p:sp>
      <p:sp>
        <p:nvSpPr>
          <p:cNvPr id="158721" name="Rectangle 1">
            <a:extLst>
              <a:ext uri="{FF2B5EF4-FFF2-40B4-BE49-F238E27FC236}">
                <a16:creationId xmlns:a16="http://schemas.microsoft.com/office/drawing/2014/main" id="{0F865974-6C03-4F07-9337-C0A814641A3F}"/>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Rectangle 2">
            <a:extLst>
              <a:ext uri="{FF2B5EF4-FFF2-40B4-BE49-F238E27FC236}">
                <a16:creationId xmlns:a16="http://schemas.microsoft.com/office/drawing/2014/main" id="{11FDDE8B-F3B0-49DC-9AE0-42868D11252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There are a bunch more properties, which provide all the capabilities of a broad class of Data Integration products, plus some additional innovations.</a:t>
            </a:r>
          </a:p>
        </p:txBody>
      </p:sp>
    </p:spTree>
    <p:extLst>
      <p:ext uri="{BB962C8B-B14F-4D97-AF65-F5344CB8AC3E}">
        <p14:creationId xmlns:p14="http://schemas.microsoft.com/office/powerpoint/2010/main" val="2759715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CE21C1A8-4823-4E8F-A64A-D83BF198A8DA}"/>
              </a:ext>
            </a:extLst>
          </p:cNvPr>
          <p:cNvSpPr>
            <a:spLocks noGrp="1" noChangeArrowheads="1"/>
          </p:cNvSpPr>
          <p:nvPr>
            <p:ph type="sldNum"/>
          </p:nvPr>
        </p:nvSpPr>
        <p:spPr>
          <a:ln/>
        </p:spPr>
        <p:txBody>
          <a:bodyPr/>
          <a:lstStyle/>
          <a:p>
            <a:fld id="{0490C130-511A-4AC6-AAD9-47492EEC08FC}" type="slidenum">
              <a:rPr lang="en-US" altLang="en-US"/>
              <a:pPr/>
              <a:t>19</a:t>
            </a:fld>
            <a:endParaRPr lang="en-US" altLang="en-US" dirty="0"/>
          </a:p>
        </p:txBody>
      </p:sp>
      <p:sp>
        <p:nvSpPr>
          <p:cNvPr id="99329" name="Rectangle 1">
            <a:extLst>
              <a:ext uri="{FF2B5EF4-FFF2-40B4-BE49-F238E27FC236}">
                <a16:creationId xmlns:a16="http://schemas.microsoft.com/office/drawing/2014/main" id="{F1BE4BF5-A5F5-4174-A261-AD6F442D4B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a:extLst>
              <a:ext uri="{FF2B5EF4-FFF2-40B4-BE49-F238E27FC236}">
                <a16:creationId xmlns:a16="http://schemas.microsoft.com/office/drawing/2014/main" id="{9B42EDD5-A393-49B2-9421-7DE1FAD349A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The Proof is in the Pudding so to speak.</a:t>
            </a:r>
          </a:p>
          <a:p>
            <a:endParaRPr lang="en-US" altLang="en-US" dirty="0"/>
          </a:p>
          <a:p>
            <a:r>
              <a:rPr lang="en-US" altLang="en-US" dirty="0"/>
              <a:t>Real example schemas for real, challenging, data formats that people have been struggling to get easier access to. </a:t>
            </a:r>
          </a:p>
          <a:p>
            <a:endParaRPr lang="en-US" altLang="en-US" dirty="0"/>
          </a:p>
          <a:p>
            <a:r>
              <a:rPr lang="en-US" altLang="en-US" dirty="0"/>
              <a:t>Many of these formats are just old legacy formats, and are dense, binary things because computing and communication used to be slower. </a:t>
            </a:r>
          </a:p>
          <a:p>
            <a:endParaRPr lang="en-US" altLang="en-US" dirty="0"/>
          </a:p>
          <a:p>
            <a:r>
              <a:rPr lang="en-US" altLang="en-US" dirty="0"/>
              <a:t>However, there are still dense binary data formats (5-bit character sets) used today - FinServ high-speed trading applications. </a:t>
            </a:r>
          </a:p>
          <a:p>
            <a:endParaRPr lang="en-US" altLang="en-US" dirty="0"/>
          </a:p>
          <a:p>
            <a:r>
              <a:rPr lang="en-US" altLang="en-US" dirty="0"/>
              <a:t>Dense binary formats are still faster, and aren't going away - it is very reasonable to talk about the "carbon footprint" i.e, energy usage of XML as a data standard vs. denser representations that take less energy to transmit, access, and store. (Also, compression/decompression of data are not free - they use up precious battery power/energy)</a:t>
            </a:r>
          </a:p>
          <a:p>
            <a:endParaRPr lang="en-US" altLang="en-US" dirty="0"/>
          </a:p>
          <a:p>
            <a:r>
              <a:rPr lang="en-US" altLang="en-US" dirty="0"/>
              <a:t>The image file formats are curious - people want them because images include lots of metadata (lat/lon, dates, times, camera position/orientation, info about resolution, devices). Nobody wants the pixels converted into XML or JSON.</a:t>
            </a:r>
          </a:p>
          <a:p>
            <a:endParaRPr lang="en-US" altLang="en-US" dirty="0"/>
          </a:p>
          <a:p>
            <a:r>
              <a:rPr lang="en-US" altLang="en-US" dirty="0"/>
              <a:t>Some of these formats are desired for cyber-security reasons, and certification is a requirement - being able to satisfy an auditor that a given kind of data (data with a particular value for some attribute) will be detected is HARD to do when the parsers are all regular software programs. When the detection is expressed via a parse using a generic schema, and XPath-like expressions, it is quite a bit easier to satisfy the certification requirement. </a:t>
            </a:r>
          </a:p>
          <a:p>
            <a:endParaRPr lang="en-US" altLang="en-US" dirty="0"/>
          </a:p>
          <a:p>
            <a:r>
              <a:rPr lang="en-US" altLang="en-US" dirty="0"/>
              <a:t>Uniformity improves auditability - Being able to access many kinds of data via uniform and well-understood means,  that are NOT expressed in Turing-complete programming languages....is important when systems need certification.</a:t>
            </a:r>
          </a:p>
          <a:p>
            <a:endParaRPr lang="en-US" altLang="en-US" dirty="0"/>
          </a:p>
          <a:p>
            <a:r>
              <a:rPr lang="en-US" altLang="en-US" dirty="0"/>
              <a:t>Example: PCAP - a pcap file is a good way to capture the evidence of a cyber attack. However, you may want to filter out of it any traces of the way the cyber attack was detected, so as to keep secret how one is detecting the attack. Convincing someone that you are filtering a PCAP file and removing all such traces is much easier if they don't have to reverse-engineer code to do it. </a:t>
            </a:r>
          </a:p>
          <a:p>
            <a:endParaRPr lang="en-US" altLang="en-US" dirty="0"/>
          </a:p>
        </p:txBody>
      </p:sp>
      <p:sp>
        <p:nvSpPr>
          <p:cNvPr id="99331" name="Text Box 3">
            <a:extLst>
              <a:ext uri="{FF2B5EF4-FFF2-40B4-BE49-F238E27FC236}">
                <a16:creationId xmlns:a16="http://schemas.microsoft.com/office/drawing/2014/main" id="{B6CFE8E8-1716-471F-AC1F-95E80BD483B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hangingPunct="1">
              <a:lnSpc>
                <a:spcPct val="100000"/>
              </a:lnSpc>
            </a:pPr>
            <a:fld id="{D798ED30-8FF4-4D05-94CC-D33F3D028758}" type="slidenum">
              <a:rPr lang="en-US" altLang="en-US" sz="1200">
                <a:latin typeface="Noto Sans" panose="020B0502040504020204" pitchFamily="34" charset="0"/>
                <a:cs typeface="+mn-ea" charset="0"/>
              </a:rPr>
              <a:pPr algn="r" hangingPunct="1">
                <a:lnSpc>
                  <a:spcPct val="100000"/>
                </a:lnSpc>
              </a:pPr>
              <a:t>19</a:t>
            </a:fld>
            <a:endParaRPr lang="en-US" altLang="en-US" sz="1200" dirty="0">
              <a:latin typeface="Noto Sans" panose="020B0502040504020204" pitchFamily="34" charset="0"/>
              <a:cs typeface="+mn-e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Gnarly or </a:t>
            </a:r>
            <a:r>
              <a:rPr lang="en-US" dirty="0" err="1"/>
              <a:t>Knarly</a:t>
            </a:r>
            <a:r>
              <a:rPr lang="en-US" dirty="0"/>
              <a:t>? </a:t>
            </a:r>
          </a:p>
        </p:txBody>
      </p:sp>
      <p:sp>
        <p:nvSpPr>
          <p:cNvPr id="4" name="Slide Number Placeholder 3"/>
          <p:cNvSpPr>
            <a:spLocks noGrp="1"/>
          </p:cNvSpPr>
          <p:nvPr>
            <p:ph type="sldNum" idx="10"/>
          </p:nvPr>
        </p:nvSpPr>
        <p:spPr/>
        <p:txBody>
          <a:bodyPr/>
          <a:lstStyle/>
          <a:p>
            <a:fld id="{79CC361A-B8A4-4F6C-911A-E11358BCD833}" type="slidenum">
              <a:rPr lang="en-US" altLang="en-US" smtClean="0"/>
              <a:pPr/>
              <a:t>2</a:t>
            </a:fld>
            <a:endParaRPr lang="en-US" altLang="en-US" dirty="0"/>
          </a:p>
        </p:txBody>
      </p:sp>
    </p:spTree>
    <p:extLst>
      <p:ext uri="{BB962C8B-B14F-4D97-AF65-F5344CB8AC3E}">
        <p14:creationId xmlns:p14="http://schemas.microsoft.com/office/powerpoint/2010/main" val="2340932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9CC361A-B8A4-4F6C-911A-E11358BCD833}" type="slidenum">
              <a:rPr lang="en-US" altLang="en-US" smtClean="0"/>
              <a:pPr/>
              <a:t>20</a:t>
            </a:fld>
            <a:endParaRPr lang="en-US" altLang="en-US" dirty="0"/>
          </a:p>
        </p:txBody>
      </p:sp>
    </p:spTree>
    <p:extLst>
      <p:ext uri="{BB962C8B-B14F-4D97-AF65-F5344CB8AC3E}">
        <p14:creationId xmlns:p14="http://schemas.microsoft.com/office/powerpoint/2010/main" val="3479529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8C897F-CF19-40DB-99F8-110E273FB76B}"/>
              </a:ext>
            </a:extLst>
          </p:cNvPr>
          <p:cNvSpPr>
            <a:spLocks noGrp="1" noChangeArrowheads="1"/>
          </p:cNvSpPr>
          <p:nvPr>
            <p:ph type="sldNum"/>
          </p:nvPr>
        </p:nvSpPr>
        <p:spPr>
          <a:ln/>
        </p:spPr>
        <p:txBody>
          <a:bodyPr/>
          <a:lstStyle/>
          <a:p>
            <a:fld id="{5B2B7C8E-9352-42E6-A228-E2B3976F6F3A}" type="slidenum">
              <a:rPr lang="en-US" altLang="en-US"/>
              <a:pPr/>
              <a:t>21</a:t>
            </a:fld>
            <a:endParaRPr lang="en-US" altLang="en-US" dirty="0"/>
          </a:p>
        </p:txBody>
      </p:sp>
      <p:sp>
        <p:nvSpPr>
          <p:cNvPr id="100353" name="Rectangle 1">
            <a:extLst>
              <a:ext uri="{FF2B5EF4-FFF2-40B4-BE49-F238E27FC236}">
                <a16:creationId xmlns:a16="http://schemas.microsoft.com/office/drawing/2014/main" id="{90C5925B-9786-4414-AA75-D5ED8DA5B62C}"/>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a:extLst>
              <a:ext uri="{FF2B5EF4-FFF2-40B4-BE49-F238E27FC236}">
                <a16:creationId xmlns:a16="http://schemas.microsoft.com/office/drawing/2014/main" id="{D3BDC98C-DE98-4D2F-B7E0-5B87B8209778}"/>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0D3297C-EED4-4AFC-9BAE-80474FB6B683}"/>
              </a:ext>
            </a:extLst>
          </p:cNvPr>
          <p:cNvSpPr>
            <a:spLocks noGrp="1" noChangeArrowheads="1"/>
          </p:cNvSpPr>
          <p:nvPr>
            <p:ph type="sldNum"/>
          </p:nvPr>
        </p:nvSpPr>
        <p:spPr>
          <a:ln/>
        </p:spPr>
        <p:txBody>
          <a:bodyPr/>
          <a:lstStyle/>
          <a:p>
            <a:fld id="{1D4C8006-932F-484C-8171-B700D1F9645D}" type="slidenum">
              <a:rPr lang="en-US" altLang="en-US"/>
              <a:pPr/>
              <a:t>22</a:t>
            </a:fld>
            <a:endParaRPr lang="en-US" altLang="en-US" dirty="0"/>
          </a:p>
        </p:txBody>
      </p:sp>
      <p:sp>
        <p:nvSpPr>
          <p:cNvPr id="101377" name="Rectangle 1">
            <a:extLst>
              <a:ext uri="{FF2B5EF4-FFF2-40B4-BE49-F238E27FC236}">
                <a16:creationId xmlns:a16="http://schemas.microsoft.com/office/drawing/2014/main" id="{E2EB690E-704D-4F39-9198-8AD55D0CFE0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a:extLst>
              <a:ext uri="{FF2B5EF4-FFF2-40B4-BE49-F238E27FC236}">
                <a16:creationId xmlns:a16="http://schemas.microsoft.com/office/drawing/2014/main" id="{8564D6B2-8346-472B-83D5-526D6569E26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I think there have been some other influential software systems that spun out of UoI NCSA.... something called "Apache". So we are proud to share this legacy. </a:t>
            </a:r>
          </a:p>
          <a:p>
            <a:endParaRPr lang="en-US" altLang="en-US" dirty="0"/>
          </a:p>
          <a:p>
            <a:r>
              <a:rPr lang="en-US" altLang="en-US" dirty="0"/>
              <a:t>Heart for Scala - I love working in Scala. Convenience of Java, much stronger type system. Often when you get the program to type-check it works the first time because the language let's the classes capture your intention so well.  Best programming tool I have used in many years.  </a:t>
            </a:r>
          </a:p>
          <a:p>
            <a:endParaRPr lang="en-US" altLang="en-US" dirty="0"/>
          </a:p>
          <a:p>
            <a:r>
              <a:rPr lang="en-US" altLang="en-US" dirty="0"/>
              <a:t>For Java developers, if you are looking for a reason to learn Scala, perhaps contributing to Daffodil is your excuse to take the plunge. </a:t>
            </a:r>
          </a:p>
          <a:p>
            <a:endParaRPr lang="en-US" altLang="en-US" dirty="0"/>
          </a:p>
          <a:p>
            <a:endParaRPr lang="en-US" altLang="en-US" dirty="0"/>
          </a:p>
          <a:p>
            <a:endParaRPr lang="en-US" altLang="en-US" dirty="0"/>
          </a:p>
        </p:txBody>
      </p:sp>
      <p:sp>
        <p:nvSpPr>
          <p:cNvPr id="101379" name="Text Box 3">
            <a:extLst>
              <a:ext uri="{FF2B5EF4-FFF2-40B4-BE49-F238E27FC236}">
                <a16:creationId xmlns:a16="http://schemas.microsoft.com/office/drawing/2014/main" id="{887AC070-8E75-43CA-95A0-F81AA8D7208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hangingPunct="1">
              <a:lnSpc>
                <a:spcPct val="100000"/>
              </a:lnSpc>
            </a:pPr>
            <a:fld id="{0E149FCB-446E-4538-9BBA-6C6A32124D80}" type="slidenum">
              <a:rPr lang="en-US" altLang="en-US" sz="1200">
                <a:latin typeface="Noto Sans" panose="020B0502040504020204" pitchFamily="34" charset="0"/>
                <a:cs typeface="+mn-ea" charset="0"/>
              </a:rPr>
              <a:pPr algn="r" hangingPunct="1">
                <a:lnSpc>
                  <a:spcPct val="100000"/>
                </a:lnSpc>
              </a:pPr>
              <a:t>22</a:t>
            </a:fld>
            <a:endParaRPr lang="en-US" altLang="en-US" sz="1200" dirty="0">
              <a:latin typeface="Noto Sans" panose="020B0502040504020204" pitchFamily="34" charset="0"/>
              <a:cs typeface="+mn-ea" charset="0"/>
            </a:endParaRPr>
          </a:p>
        </p:txBody>
      </p:sp>
      <p:sp>
        <p:nvSpPr>
          <p:cNvPr id="101380" name="Text Box 4">
            <a:extLst>
              <a:ext uri="{FF2B5EF4-FFF2-40B4-BE49-F238E27FC236}">
                <a16:creationId xmlns:a16="http://schemas.microsoft.com/office/drawing/2014/main" id="{7FDDCAA0-B1B6-44BD-803A-A95064322E5B}"/>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hangingPunct="1">
              <a:lnSpc>
                <a:spcPct val="100000"/>
              </a:lnSpc>
            </a:pPr>
            <a:r>
              <a:rPr lang="en-US" altLang="en-US" sz="1200" dirty="0">
                <a:latin typeface="Noto Sans" panose="020B0502040504020204" pitchFamily="34" charset="0"/>
                <a:cs typeface="+mn-ea" charset="0"/>
              </a:rPr>
              <a:t>UNCLASSIFIED/FOR OFFICIAL USE ONLY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9CC361A-B8A4-4F6C-911A-E11358BCD833}" type="slidenum">
              <a:rPr lang="en-US" altLang="en-US" smtClean="0"/>
              <a:pPr/>
              <a:t>23</a:t>
            </a:fld>
            <a:endParaRPr lang="en-US" altLang="en-US" dirty="0"/>
          </a:p>
        </p:txBody>
      </p:sp>
    </p:spTree>
    <p:extLst>
      <p:ext uri="{BB962C8B-B14F-4D97-AF65-F5344CB8AC3E}">
        <p14:creationId xmlns:p14="http://schemas.microsoft.com/office/powerpoint/2010/main" val="1370551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FEC3DD7A-13BE-41E4-A582-D861DA00EBEE}"/>
              </a:ext>
            </a:extLst>
          </p:cNvPr>
          <p:cNvSpPr>
            <a:spLocks noGrp="1" noChangeArrowheads="1"/>
          </p:cNvSpPr>
          <p:nvPr>
            <p:ph type="sldNum"/>
          </p:nvPr>
        </p:nvSpPr>
        <p:spPr>
          <a:ln/>
        </p:spPr>
        <p:txBody>
          <a:bodyPr/>
          <a:lstStyle/>
          <a:p>
            <a:fld id="{E9940B48-420A-43F7-8C26-6E71E2568208}" type="slidenum">
              <a:rPr lang="en-US" altLang="en-US"/>
              <a:pPr/>
              <a:t>24</a:t>
            </a:fld>
            <a:endParaRPr lang="en-US" altLang="en-US" dirty="0"/>
          </a:p>
        </p:txBody>
      </p:sp>
      <p:sp>
        <p:nvSpPr>
          <p:cNvPr id="102401" name="Rectangle 1">
            <a:extLst>
              <a:ext uri="{FF2B5EF4-FFF2-40B4-BE49-F238E27FC236}">
                <a16:creationId xmlns:a16="http://schemas.microsoft.com/office/drawing/2014/main" id="{F2A24C3E-0646-4188-A21C-52C7F44C063D}"/>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a:extLst>
              <a:ext uri="{FF2B5EF4-FFF2-40B4-BE49-F238E27FC236}">
                <a16:creationId xmlns:a16="http://schemas.microsoft.com/office/drawing/2014/main" id="{5E1557B0-22EC-4C14-B0FC-BDFB0E12031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102403" name="Text Box 3">
            <a:extLst>
              <a:ext uri="{FF2B5EF4-FFF2-40B4-BE49-F238E27FC236}">
                <a16:creationId xmlns:a16="http://schemas.microsoft.com/office/drawing/2014/main" id="{66E24445-D2D1-4E98-ABC8-47B6DAB5022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hangingPunct="1">
              <a:lnSpc>
                <a:spcPct val="100000"/>
              </a:lnSpc>
            </a:pPr>
            <a:fld id="{D32FAE96-FFC6-477F-A012-1DD5A69657EC}" type="slidenum">
              <a:rPr lang="en-US" altLang="en-US" sz="1200">
                <a:latin typeface="Noto Sans" panose="020B0502040504020204" pitchFamily="34" charset="0"/>
                <a:cs typeface="+mn-ea" charset="0"/>
              </a:rPr>
              <a:pPr algn="r" hangingPunct="1">
                <a:lnSpc>
                  <a:spcPct val="100000"/>
                </a:lnSpc>
              </a:pPr>
              <a:t>24</a:t>
            </a:fld>
            <a:endParaRPr lang="en-US" altLang="en-US" sz="1200" dirty="0">
              <a:latin typeface="Noto Sans" panose="020B0502040504020204" pitchFamily="34" charset="0"/>
              <a:cs typeface="+mn-ea" charset="0"/>
            </a:endParaRPr>
          </a:p>
        </p:txBody>
      </p:sp>
      <p:sp>
        <p:nvSpPr>
          <p:cNvPr id="102404" name="Text Box 4">
            <a:extLst>
              <a:ext uri="{FF2B5EF4-FFF2-40B4-BE49-F238E27FC236}">
                <a16:creationId xmlns:a16="http://schemas.microsoft.com/office/drawing/2014/main" id="{60CA2842-6F5F-490D-A48D-74C2CC252329}"/>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hangingPunct="1">
              <a:lnSpc>
                <a:spcPct val="100000"/>
              </a:lnSpc>
            </a:pPr>
            <a:r>
              <a:rPr lang="en-US" altLang="en-US" sz="1200" dirty="0">
                <a:latin typeface="Noto Sans" panose="020B0502040504020204" pitchFamily="34" charset="0"/>
                <a:cs typeface="+mn-ea" charset="0"/>
              </a:rPr>
              <a:t>UNCLASSIFIED/FOR OFFICIAL USE ONLY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9D9569A2-A1E4-4E7C-AE93-E7C3AFB22F09}"/>
              </a:ext>
            </a:extLst>
          </p:cNvPr>
          <p:cNvSpPr>
            <a:spLocks noGrp="1" noChangeArrowheads="1"/>
          </p:cNvSpPr>
          <p:nvPr>
            <p:ph type="sldNum"/>
          </p:nvPr>
        </p:nvSpPr>
        <p:spPr>
          <a:ln/>
        </p:spPr>
        <p:txBody>
          <a:bodyPr/>
          <a:lstStyle/>
          <a:p>
            <a:fld id="{E9845DED-4066-4B68-B5F3-D89E0250F3BD}" type="slidenum">
              <a:rPr lang="en-US" altLang="en-US"/>
              <a:pPr/>
              <a:t>25</a:t>
            </a:fld>
            <a:endParaRPr lang="en-US" altLang="en-US" dirty="0"/>
          </a:p>
        </p:txBody>
      </p:sp>
      <p:sp>
        <p:nvSpPr>
          <p:cNvPr id="104449" name="Rectangle 1">
            <a:extLst>
              <a:ext uri="{FF2B5EF4-FFF2-40B4-BE49-F238E27FC236}">
                <a16:creationId xmlns:a16="http://schemas.microsoft.com/office/drawing/2014/main" id="{697C5098-11EF-433F-9C9D-35FAA38D74FB}"/>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a:extLst>
              <a:ext uri="{FF2B5EF4-FFF2-40B4-BE49-F238E27FC236}">
                <a16:creationId xmlns:a16="http://schemas.microsoft.com/office/drawing/2014/main" id="{631C67F9-0D15-4FC2-A2E2-8C212E20638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104451" name="Text Box 3">
            <a:extLst>
              <a:ext uri="{FF2B5EF4-FFF2-40B4-BE49-F238E27FC236}">
                <a16:creationId xmlns:a16="http://schemas.microsoft.com/office/drawing/2014/main" id="{5C7443C9-ACD9-49A2-A13C-65895017CDD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hangingPunct="1">
              <a:lnSpc>
                <a:spcPct val="100000"/>
              </a:lnSpc>
            </a:pPr>
            <a:fld id="{D9E5629D-F4BF-46D6-B4A7-6B31FA904C74}" type="slidenum">
              <a:rPr lang="en-US" altLang="en-US" sz="1200">
                <a:latin typeface="Noto Sans" panose="020B0502040504020204" pitchFamily="34" charset="0"/>
                <a:cs typeface="+mn-ea" charset="0"/>
              </a:rPr>
              <a:pPr algn="r" hangingPunct="1">
                <a:lnSpc>
                  <a:spcPct val="100000"/>
                </a:lnSpc>
              </a:pPr>
              <a:t>25</a:t>
            </a:fld>
            <a:endParaRPr lang="en-US" altLang="en-US" sz="1200" dirty="0">
              <a:latin typeface="Noto Sans" panose="020B0502040504020204" pitchFamily="34" charset="0"/>
              <a:cs typeface="+mn-ea" charset="0"/>
            </a:endParaRPr>
          </a:p>
        </p:txBody>
      </p:sp>
      <p:sp>
        <p:nvSpPr>
          <p:cNvPr id="104452" name="Text Box 4">
            <a:extLst>
              <a:ext uri="{FF2B5EF4-FFF2-40B4-BE49-F238E27FC236}">
                <a16:creationId xmlns:a16="http://schemas.microsoft.com/office/drawing/2014/main" id="{91FCB328-6483-4A31-A0EC-F7B285F4B9D2}"/>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hangingPunct="1">
              <a:lnSpc>
                <a:spcPct val="100000"/>
              </a:lnSpc>
            </a:pPr>
            <a:r>
              <a:rPr lang="en-US" altLang="en-US" sz="1200" dirty="0">
                <a:latin typeface="Noto Sans" panose="020B0502040504020204" pitchFamily="34" charset="0"/>
                <a:cs typeface="+mn-ea" charset="0"/>
              </a:rPr>
              <a:t>UNCLASSIFIED/FOR OFFICIAL USE ONLY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ADFCB507-06B9-472F-AA80-A97675259683}"/>
              </a:ext>
            </a:extLst>
          </p:cNvPr>
          <p:cNvSpPr>
            <a:spLocks noGrp="1" noChangeArrowheads="1"/>
          </p:cNvSpPr>
          <p:nvPr>
            <p:ph type="sldNum"/>
          </p:nvPr>
        </p:nvSpPr>
        <p:spPr>
          <a:ln/>
        </p:spPr>
        <p:txBody>
          <a:bodyPr/>
          <a:lstStyle/>
          <a:p>
            <a:fld id="{03816A4A-6DCF-4BAC-BB81-32747D21D296}" type="slidenum">
              <a:rPr lang="en-US" altLang="en-US"/>
              <a:pPr/>
              <a:t>26</a:t>
            </a:fld>
            <a:endParaRPr lang="en-US" altLang="en-US" dirty="0"/>
          </a:p>
        </p:txBody>
      </p:sp>
      <p:sp>
        <p:nvSpPr>
          <p:cNvPr id="103425" name="Rectangle 1">
            <a:extLst>
              <a:ext uri="{FF2B5EF4-FFF2-40B4-BE49-F238E27FC236}">
                <a16:creationId xmlns:a16="http://schemas.microsoft.com/office/drawing/2014/main" id="{DD7D3858-A546-4D05-B5DB-2E8D7DAD34E2}"/>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a:extLst>
              <a:ext uri="{FF2B5EF4-FFF2-40B4-BE49-F238E27FC236}">
                <a16:creationId xmlns:a16="http://schemas.microsoft.com/office/drawing/2014/main" id="{5CE47EBF-FEFB-48BB-AD4D-50F844D289C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Lines of code are poor measure of productivity, but a good measure of overall magnitude of the size and complexity of a software system.</a:t>
            </a:r>
          </a:p>
          <a:p>
            <a:endParaRPr lang="en-US" altLang="en-US" dirty="0"/>
          </a:p>
          <a:p>
            <a:r>
              <a:rPr lang="en-US" altLang="en-US" dirty="0"/>
              <a:t>About 130K lines each of Scala code, a dense and expressive language, and of TDML tests.</a:t>
            </a:r>
          </a:p>
          <a:p>
            <a:endParaRPr lang="en-US" altLang="en-US" dirty="0"/>
          </a:p>
          <a:p>
            <a:r>
              <a:rPr lang="en-US" altLang="en-US" dirty="0"/>
              <a:t>This pie chart also shows about 40K lines of DFDL schemas that exist.</a:t>
            </a:r>
          </a:p>
          <a:p>
            <a:endParaRPr lang="en-US" altLang="en-US" dirty="0"/>
          </a:p>
          <a:p>
            <a:r>
              <a:rPr lang="en-US" altLang="en-US" dirty="0"/>
              <a:t>Some people will be pleased to see the large fraction of the overall software size devoted to test.</a:t>
            </a:r>
          </a:p>
          <a:p>
            <a:endParaRPr lang="en-US" altLang="en-US" dirty="0"/>
          </a:p>
          <a:p>
            <a:endParaRPr lang="en-US" altLang="en-US" dirty="0"/>
          </a:p>
        </p:txBody>
      </p:sp>
      <p:sp>
        <p:nvSpPr>
          <p:cNvPr id="103427" name="Text Box 3">
            <a:extLst>
              <a:ext uri="{FF2B5EF4-FFF2-40B4-BE49-F238E27FC236}">
                <a16:creationId xmlns:a16="http://schemas.microsoft.com/office/drawing/2014/main" id="{730E7D19-1BF5-4F5D-B27B-60B36C23DAD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hangingPunct="1">
              <a:lnSpc>
                <a:spcPct val="100000"/>
              </a:lnSpc>
            </a:pPr>
            <a:fld id="{D27419E4-3572-48E2-817E-F5D362953C1F}" type="slidenum">
              <a:rPr lang="en-US" altLang="en-US" sz="1200">
                <a:latin typeface="Noto Sans" panose="020B0502040504020204" pitchFamily="34" charset="0"/>
                <a:cs typeface="+mn-ea" charset="0"/>
              </a:rPr>
              <a:pPr algn="r" hangingPunct="1">
                <a:lnSpc>
                  <a:spcPct val="100000"/>
                </a:lnSpc>
              </a:pPr>
              <a:t>26</a:t>
            </a:fld>
            <a:endParaRPr lang="en-US" altLang="en-US" sz="1200" dirty="0">
              <a:latin typeface="Noto Sans" panose="020B0502040504020204" pitchFamily="34" charset="0"/>
              <a:cs typeface="+mn-ea" charset="0"/>
            </a:endParaRPr>
          </a:p>
        </p:txBody>
      </p:sp>
    </p:spTree>
    <p:extLst>
      <p:ext uri="{BB962C8B-B14F-4D97-AF65-F5344CB8AC3E}">
        <p14:creationId xmlns:p14="http://schemas.microsoft.com/office/powerpoint/2010/main" val="679254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CAE7ADCB-A9A9-47C4-8AAB-83B10C783BAA}"/>
              </a:ext>
            </a:extLst>
          </p:cNvPr>
          <p:cNvSpPr>
            <a:spLocks noGrp="1" noChangeArrowheads="1"/>
          </p:cNvSpPr>
          <p:nvPr>
            <p:ph type="sldNum"/>
          </p:nvPr>
        </p:nvSpPr>
        <p:spPr>
          <a:ln/>
        </p:spPr>
        <p:txBody>
          <a:bodyPr/>
          <a:lstStyle/>
          <a:p>
            <a:fld id="{A423033B-E1C5-4499-A5A2-87A1C8DA61D4}" type="slidenum">
              <a:rPr lang="en-US" altLang="en-US"/>
              <a:pPr/>
              <a:t>27</a:t>
            </a:fld>
            <a:endParaRPr lang="en-US" altLang="en-US" dirty="0"/>
          </a:p>
        </p:txBody>
      </p:sp>
      <p:sp>
        <p:nvSpPr>
          <p:cNvPr id="106497" name="Rectangle 1">
            <a:extLst>
              <a:ext uri="{FF2B5EF4-FFF2-40B4-BE49-F238E27FC236}">
                <a16:creationId xmlns:a16="http://schemas.microsoft.com/office/drawing/2014/main" id="{DA25D9D5-83C8-433B-9380-749525389B3F}"/>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Rectangle 2">
            <a:extLst>
              <a:ext uri="{FF2B5EF4-FFF2-40B4-BE49-F238E27FC236}">
                <a16:creationId xmlns:a16="http://schemas.microsoft.com/office/drawing/2014/main" id="{3D34FF5B-AE2A-4958-8217-F487CC7519F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There are people very interested in integrating Daffodil into Apache Tika (to use declarative description of data as part of file typing, to add ability to extract content from any data with a DFDL schema)</a:t>
            </a:r>
          </a:p>
          <a:p>
            <a:endParaRPr lang="en-US" altLang="en-US" dirty="0"/>
          </a:p>
          <a:p>
            <a:r>
              <a:rPr lang="en-US" altLang="en-US" dirty="0"/>
              <a:t>There are already projects to integrate Daffodil into other kinds of Semantic Web data stores, and there are multiple Apache Semantic-web-related systems where this also would be very cool. </a:t>
            </a:r>
          </a:p>
          <a:p>
            <a:endParaRPr lang="en-US" altLang="en-US" dirty="0"/>
          </a:p>
          <a:p>
            <a:endParaRPr lang="en-US" altLang="en-US" dirty="0"/>
          </a:p>
        </p:txBody>
      </p:sp>
      <p:sp>
        <p:nvSpPr>
          <p:cNvPr id="106499" name="Text Box 3">
            <a:extLst>
              <a:ext uri="{FF2B5EF4-FFF2-40B4-BE49-F238E27FC236}">
                <a16:creationId xmlns:a16="http://schemas.microsoft.com/office/drawing/2014/main" id="{A6D79661-9777-453C-9298-2785C88A2AE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algn="r" hangingPunct="1">
              <a:lnSpc>
                <a:spcPct val="100000"/>
              </a:lnSpc>
            </a:pPr>
            <a:fld id="{CA4B4EE0-9828-4642-8BE8-B9E1A9965A2E}" type="slidenum">
              <a:rPr lang="en-US" altLang="en-US" sz="1200">
                <a:latin typeface="Noto Sans" panose="020B0502040504020204" pitchFamily="34" charset="0"/>
                <a:cs typeface="+mn-ea" charset="0"/>
              </a:rPr>
              <a:pPr algn="r" hangingPunct="1">
                <a:lnSpc>
                  <a:spcPct val="100000"/>
                </a:lnSpc>
              </a:pPr>
              <a:t>27</a:t>
            </a:fld>
            <a:endParaRPr lang="en-US" altLang="en-US" sz="1200" dirty="0">
              <a:latin typeface="Noto Sans" panose="020B0502040504020204" pitchFamily="34" charset="0"/>
              <a:cs typeface="+mn-ea" charset="0"/>
            </a:endParaRPr>
          </a:p>
        </p:txBody>
      </p:sp>
    </p:spTree>
    <p:extLst>
      <p:ext uri="{BB962C8B-B14F-4D97-AF65-F5344CB8AC3E}">
        <p14:creationId xmlns:p14="http://schemas.microsoft.com/office/powerpoint/2010/main" val="1458981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9CC361A-B8A4-4F6C-911A-E11358BCD833}" type="slidenum">
              <a:rPr lang="en-US" altLang="en-US" smtClean="0"/>
              <a:pPr/>
              <a:t>28</a:t>
            </a:fld>
            <a:endParaRPr lang="en-US" altLang="en-US" dirty="0"/>
          </a:p>
        </p:txBody>
      </p:sp>
    </p:spTree>
    <p:extLst>
      <p:ext uri="{BB962C8B-B14F-4D97-AF65-F5344CB8AC3E}">
        <p14:creationId xmlns:p14="http://schemas.microsoft.com/office/powerpoint/2010/main" val="464091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Computed elements allow much more of the format's business to be isolated in the format. Presence bits, stored-lengths and stored array sizes are the most common examples. </a:t>
            </a:r>
          </a:p>
        </p:txBody>
      </p:sp>
      <p:sp>
        <p:nvSpPr>
          <p:cNvPr id="4" name="Slide Number Placeholder 3"/>
          <p:cNvSpPr>
            <a:spLocks noGrp="1"/>
          </p:cNvSpPr>
          <p:nvPr>
            <p:ph type="sldNum" idx="10"/>
          </p:nvPr>
        </p:nvSpPr>
        <p:spPr/>
        <p:txBody>
          <a:bodyPr/>
          <a:lstStyle/>
          <a:p>
            <a:fld id="{79CC361A-B8A4-4F6C-911A-E11358BCD833}" type="slidenum">
              <a:rPr lang="en-US" altLang="en-US" smtClean="0"/>
              <a:pPr/>
              <a:t>29</a:t>
            </a:fld>
            <a:endParaRPr lang="en-US" altLang="en-US" dirty="0"/>
          </a:p>
        </p:txBody>
      </p:sp>
    </p:spTree>
    <p:extLst>
      <p:ext uri="{BB962C8B-B14F-4D97-AF65-F5344CB8AC3E}">
        <p14:creationId xmlns:p14="http://schemas.microsoft.com/office/powerpoint/2010/main" val="1459805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9CC361A-B8A4-4F6C-911A-E11358BCD833}" type="slidenum">
              <a:rPr lang="en-US" altLang="en-US" smtClean="0"/>
              <a:pPr/>
              <a:t>3</a:t>
            </a:fld>
            <a:endParaRPr lang="en-US" altLang="en-US" dirty="0"/>
          </a:p>
        </p:txBody>
      </p:sp>
    </p:spTree>
    <p:extLst>
      <p:ext uri="{BB962C8B-B14F-4D97-AF65-F5344CB8AC3E}">
        <p14:creationId xmlns:p14="http://schemas.microsoft.com/office/powerpoint/2010/main" val="3012737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9CC361A-B8A4-4F6C-911A-E11358BCD833}" type="slidenum">
              <a:rPr lang="en-US" altLang="en-US" smtClean="0"/>
              <a:pPr/>
              <a:t>30</a:t>
            </a:fld>
            <a:endParaRPr lang="en-US" altLang="en-US" dirty="0"/>
          </a:p>
        </p:txBody>
      </p:sp>
    </p:spTree>
    <p:extLst>
      <p:ext uri="{BB962C8B-B14F-4D97-AF65-F5344CB8AC3E}">
        <p14:creationId xmlns:p14="http://schemas.microsoft.com/office/powerpoint/2010/main" val="607024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D20B67-6FD2-49B5-955D-FC87CA18EFE3}"/>
              </a:ext>
            </a:extLst>
          </p:cNvPr>
          <p:cNvSpPr>
            <a:spLocks noGrp="1" noChangeArrowheads="1"/>
          </p:cNvSpPr>
          <p:nvPr>
            <p:ph type="sldNum"/>
          </p:nvPr>
        </p:nvSpPr>
        <p:spPr>
          <a:ln/>
        </p:spPr>
        <p:txBody>
          <a:bodyPr/>
          <a:lstStyle/>
          <a:p>
            <a:fld id="{970D9085-BCF7-49B0-963C-D78BA485EE40}" type="slidenum">
              <a:rPr lang="en-US" altLang="en-US"/>
              <a:pPr/>
              <a:t>31</a:t>
            </a:fld>
            <a:endParaRPr lang="en-US" altLang="en-US" dirty="0"/>
          </a:p>
        </p:txBody>
      </p:sp>
      <p:sp>
        <p:nvSpPr>
          <p:cNvPr id="115713" name="Rectangle 1">
            <a:extLst>
              <a:ext uri="{FF2B5EF4-FFF2-40B4-BE49-F238E27FC236}">
                <a16:creationId xmlns:a16="http://schemas.microsoft.com/office/drawing/2014/main" id="{598C0801-79D4-4A4D-9AC1-3CB991BF191D}"/>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Rectangle 2">
            <a:extLst>
              <a:ext uri="{FF2B5EF4-FFF2-40B4-BE49-F238E27FC236}">
                <a16:creationId xmlns:a16="http://schemas.microsoft.com/office/drawing/2014/main" id="{FF9C1136-22F9-40C5-8657-9E33B5794B6B}"/>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9CC361A-B8A4-4F6C-911A-E11358BCD833}" type="slidenum">
              <a:rPr lang="en-US" altLang="en-US" smtClean="0"/>
              <a:pPr/>
              <a:t>32</a:t>
            </a:fld>
            <a:endParaRPr lang="en-US" altLang="en-US" dirty="0"/>
          </a:p>
        </p:txBody>
      </p:sp>
    </p:spTree>
    <p:extLst>
      <p:ext uri="{BB962C8B-B14F-4D97-AF65-F5344CB8AC3E}">
        <p14:creationId xmlns:p14="http://schemas.microsoft.com/office/powerpoint/2010/main" val="2209544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4C6CEA-535E-4066-9BD0-7B1DB908E38A}"/>
              </a:ext>
            </a:extLst>
          </p:cNvPr>
          <p:cNvSpPr>
            <a:spLocks noGrp="1" noChangeArrowheads="1"/>
          </p:cNvSpPr>
          <p:nvPr>
            <p:ph type="sldNum"/>
          </p:nvPr>
        </p:nvSpPr>
        <p:spPr>
          <a:ln/>
        </p:spPr>
        <p:txBody>
          <a:bodyPr/>
          <a:lstStyle/>
          <a:p>
            <a:fld id="{36F0B1BE-08E0-4619-92B6-F3B073758F4A}" type="slidenum">
              <a:rPr lang="en-US" altLang="en-US"/>
              <a:pPr/>
              <a:t>33</a:t>
            </a:fld>
            <a:endParaRPr lang="en-US" altLang="en-US" dirty="0"/>
          </a:p>
        </p:txBody>
      </p:sp>
      <p:sp>
        <p:nvSpPr>
          <p:cNvPr id="122881" name="Rectangle 1">
            <a:extLst>
              <a:ext uri="{FF2B5EF4-FFF2-40B4-BE49-F238E27FC236}">
                <a16:creationId xmlns:a16="http://schemas.microsoft.com/office/drawing/2014/main" id="{ED995DF8-59B4-42BF-A589-C5B1CEE37CD0}"/>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Rectangle 2">
            <a:extLst>
              <a:ext uri="{FF2B5EF4-FFF2-40B4-BE49-F238E27FC236}">
                <a16:creationId xmlns:a16="http://schemas.microsoft.com/office/drawing/2014/main" id="{78ED6387-73F7-40FF-BDC7-789D249DF76F}"/>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Now we come to this InclLen element.</a:t>
            </a:r>
          </a:p>
          <a:p>
            <a:endParaRPr lang="en-US" altLang="en-US" dirty="0"/>
          </a:p>
          <a:p>
            <a:r>
              <a:rPr lang="en-US" altLang="en-US" dirty="0"/>
              <a:t>We want to highlight that the InclLen (Inclusive Length) holds the length of the LinkLayer element which comes later as part of the packet data.</a:t>
            </a:r>
          </a:p>
          <a:p>
            <a:endParaRPr lang="en-US" altLang="en-US" dirty="0"/>
          </a:p>
          <a:p>
            <a:r>
              <a:rPr lang="en-US" altLang="en-US" dirty="0"/>
              <a:t>The LinkLayer element has a DFDL expression used to determine the length of the LinkLayer element.</a:t>
            </a:r>
          </a:p>
          <a:p>
            <a:endParaRPr lang="en-US" altLang="en-US" dirty="0"/>
          </a:p>
          <a:p>
            <a:r>
              <a:rPr lang="en-US" altLang="en-US" dirty="0"/>
              <a:t>So when unparsing, we'll need to compute the InclLen value from the actual length of the LinkLayer element.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029AB-505D-4633-945D-3672FF0BE39D}"/>
              </a:ext>
            </a:extLst>
          </p:cNvPr>
          <p:cNvSpPr>
            <a:spLocks noGrp="1" noChangeArrowheads="1"/>
          </p:cNvSpPr>
          <p:nvPr>
            <p:ph type="sldNum"/>
          </p:nvPr>
        </p:nvSpPr>
        <p:spPr>
          <a:ln/>
        </p:spPr>
        <p:txBody>
          <a:bodyPr/>
          <a:lstStyle/>
          <a:p>
            <a:fld id="{9E3190D3-832A-4A3C-94B1-0B9506AB2D0B}" type="slidenum">
              <a:rPr lang="en-US" altLang="en-US"/>
              <a:pPr/>
              <a:t>34</a:t>
            </a:fld>
            <a:endParaRPr lang="en-US" altLang="en-US" dirty="0"/>
          </a:p>
        </p:txBody>
      </p:sp>
      <p:sp>
        <p:nvSpPr>
          <p:cNvPr id="123905" name="Rectangle 1">
            <a:extLst>
              <a:ext uri="{FF2B5EF4-FFF2-40B4-BE49-F238E27FC236}">
                <a16:creationId xmlns:a16="http://schemas.microsoft.com/office/drawing/2014/main" id="{CB453FC1-3390-4D77-89B7-52A5122E831D}"/>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Rectangle 2">
            <a:extLst>
              <a:ext uri="{FF2B5EF4-FFF2-40B4-BE49-F238E27FC236}">
                <a16:creationId xmlns:a16="http://schemas.microsoft.com/office/drawing/2014/main" id="{61FDC37E-FE7C-4F0B-BEF1-5BC6C5B736FC}"/>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This computation at unparse time is expressed by way of the dfdl:outputValueCalc property.</a:t>
            </a:r>
          </a:p>
          <a:p>
            <a:endParaRPr lang="en-US" altLang="en-US" dirty="0"/>
          </a:p>
          <a:p>
            <a:r>
              <a:rPr lang="en-US" altLang="en-US" dirty="0"/>
              <a:t>Here the length of the LinkLayer/Ethernet element is measured, and a max of that length and 60 is used as the InclLen for unparsng.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shows how I will try to animate what the unparser does when doing streaming unparsing.</a:t>
            </a:r>
          </a:p>
          <a:p>
            <a:endParaRPr lang="en-US" dirty="0"/>
          </a:p>
          <a:p>
            <a:r>
              <a:rPr lang="en-US" dirty="0"/>
              <a:t>Infoset events arrive from right at top and flow into the unparser. </a:t>
            </a:r>
          </a:p>
          <a:p>
            <a:endParaRPr lang="en-US" dirty="0"/>
          </a:p>
          <a:p>
            <a:r>
              <a:rPr lang="en-US" dirty="0"/>
              <a:t>The infoset tree is built up incrementally from the events.</a:t>
            </a:r>
          </a:p>
          <a:p>
            <a:endParaRPr lang="en-US" dirty="0"/>
          </a:p>
          <a:p>
            <a:r>
              <a:rPr lang="en-US" dirty="0"/>
              <a:t>The unparser writes out the data output stream which flows out to the left. </a:t>
            </a:r>
          </a:p>
          <a:p>
            <a:endParaRPr lang="en-US" dirty="0"/>
          </a:p>
        </p:txBody>
      </p:sp>
      <p:sp>
        <p:nvSpPr>
          <p:cNvPr id="4" name="Slide Number Placeholder 3"/>
          <p:cNvSpPr>
            <a:spLocks noGrp="1"/>
          </p:cNvSpPr>
          <p:nvPr>
            <p:ph type="sldNum" idx="10"/>
          </p:nvPr>
        </p:nvSpPr>
        <p:spPr/>
        <p:txBody>
          <a:bodyPr/>
          <a:lstStyle/>
          <a:p>
            <a:fld id="{79CC361A-B8A4-4F6C-911A-E11358BCD833}" type="slidenum">
              <a:rPr lang="en-US" altLang="en-US" smtClean="0"/>
              <a:pPr/>
              <a:t>35</a:t>
            </a:fld>
            <a:endParaRPr lang="en-US" altLang="en-US" dirty="0"/>
          </a:p>
        </p:txBody>
      </p:sp>
    </p:spTree>
    <p:extLst>
      <p:ext uri="{BB962C8B-B14F-4D97-AF65-F5344CB8AC3E}">
        <p14:creationId xmlns:p14="http://schemas.microsoft.com/office/powerpoint/2010/main" val="1667830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going back to our streaming unparsing illustration....</a:t>
            </a:r>
          </a:p>
          <a:p>
            <a:endParaRPr lang="en-US" dirty="0"/>
          </a:p>
          <a:p>
            <a:r>
              <a:rPr lang="en-US" dirty="0"/>
              <a:t>There is no event corresponding to InclLen, because it is a computed elemnet.</a:t>
            </a:r>
          </a:p>
          <a:p>
            <a:endParaRPr lang="en-US" dirty="0"/>
          </a:p>
          <a:p>
            <a:r>
              <a:rPr lang="en-US" dirty="0"/>
              <a:t>An element is added to the Infoset tree.</a:t>
            </a:r>
          </a:p>
          <a:p>
            <a:endParaRPr lang="en-US" dirty="0"/>
          </a:p>
          <a:p>
            <a:r>
              <a:rPr lang="en-US" dirty="0"/>
              <a:t>But nothing can be output. Note that the packet/LinkLayer/ethernet doesn't exist yet. Events describing that part of the data have not yet been received.</a:t>
            </a:r>
          </a:p>
          <a:p>
            <a:endParaRPr lang="en-US" dirty="0"/>
          </a:p>
        </p:txBody>
      </p:sp>
      <p:sp>
        <p:nvSpPr>
          <p:cNvPr id="4" name="Slide Number Placeholder 3"/>
          <p:cNvSpPr>
            <a:spLocks noGrp="1"/>
          </p:cNvSpPr>
          <p:nvPr>
            <p:ph type="sldNum" idx="10"/>
          </p:nvPr>
        </p:nvSpPr>
        <p:spPr/>
        <p:txBody>
          <a:bodyPr/>
          <a:lstStyle/>
          <a:p>
            <a:fld id="{79CC361A-B8A4-4F6C-911A-E11358BCD833}" type="slidenum">
              <a:rPr lang="en-US" altLang="en-US" smtClean="0"/>
              <a:pPr/>
              <a:t>36</a:t>
            </a:fld>
            <a:endParaRPr lang="en-US" altLang="en-US" dirty="0"/>
          </a:p>
        </p:txBody>
      </p:sp>
    </p:spTree>
    <p:extLst>
      <p:ext uri="{BB962C8B-B14F-4D97-AF65-F5344CB8AC3E}">
        <p14:creationId xmlns:p14="http://schemas.microsoft.com/office/powerpoint/2010/main" val="4284066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dfdl:outputValueCalc property expression cannot be computed. </a:t>
            </a:r>
          </a:p>
          <a:p>
            <a:endParaRPr lang="en-US" dirty="0"/>
          </a:p>
          <a:p>
            <a:r>
              <a:rPr lang="en-US" dirty="0"/>
              <a:t>We must suspend this computation, and resume it later. </a:t>
            </a:r>
          </a:p>
        </p:txBody>
      </p:sp>
      <p:sp>
        <p:nvSpPr>
          <p:cNvPr id="4" name="Slide Number Placeholder 3"/>
          <p:cNvSpPr>
            <a:spLocks noGrp="1"/>
          </p:cNvSpPr>
          <p:nvPr>
            <p:ph type="sldNum" idx="10"/>
          </p:nvPr>
        </p:nvSpPr>
        <p:spPr/>
        <p:txBody>
          <a:bodyPr/>
          <a:lstStyle/>
          <a:p>
            <a:fld id="{79CC361A-B8A4-4F6C-911A-E11358BCD833}" type="slidenum">
              <a:rPr lang="en-US" altLang="en-US" smtClean="0"/>
              <a:pPr/>
              <a:t>37</a:t>
            </a:fld>
            <a:endParaRPr lang="en-US" altLang="en-US" dirty="0"/>
          </a:p>
        </p:txBody>
      </p:sp>
    </p:spTree>
    <p:extLst>
      <p:ext uri="{BB962C8B-B14F-4D97-AF65-F5344CB8AC3E}">
        <p14:creationId xmlns:p14="http://schemas.microsoft.com/office/powerpoint/2010/main" val="1379584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Suspension object is RED triangle, which has pointers to the data output stream where the InclLen is supposed to be unparsed, the code, and the InclLen element itself. </a:t>
            </a:r>
          </a:p>
          <a:p>
            <a:endParaRPr lang="en-US" dirty="0"/>
          </a:p>
          <a:p>
            <a:r>
              <a:rPr lang="en-US" dirty="0"/>
              <a:t>The data input stream was previously a "DIRECT" stream meaning connected directly to a Java OutputStream. Now it is split into a DIRECT stream, and a BUFFERED stream. </a:t>
            </a:r>
          </a:p>
        </p:txBody>
      </p:sp>
      <p:sp>
        <p:nvSpPr>
          <p:cNvPr id="4" name="Slide Number Placeholder 3"/>
          <p:cNvSpPr>
            <a:spLocks noGrp="1"/>
          </p:cNvSpPr>
          <p:nvPr>
            <p:ph type="sldNum" idx="10"/>
          </p:nvPr>
        </p:nvSpPr>
        <p:spPr/>
        <p:txBody>
          <a:bodyPr/>
          <a:lstStyle/>
          <a:p>
            <a:fld id="{79CC361A-B8A4-4F6C-911A-E11358BCD833}" type="slidenum">
              <a:rPr lang="en-US" altLang="en-US" smtClean="0"/>
              <a:pPr/>
              <a:t>38</a:t>
            </a:fld>
            <a:endParaRPr lang="en-US" altLang="en-US" dirty="0"/>
          </a:p>
        </p:txBody>
      </p:sp>
    </p:spTree>
    <p:extLst>
      <p:ext uri="{BB962C8B-B14F-4D97-AF65-F5344CB8AC3E}">
        <p14:creationId xmlns:p14="http://schemas.microsoft.com/office/powerpoint/2010/main" val="142235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a suspension on the packet, and the LinkLayer and Ethernet start events arrive. </a:t>
            </a:r>
          </a:p>
        </p:txBody>
      </p:sp>
      <p:sp>
        <p:nvSpPr>
          <p:cNvPr id="4" name="Slide Number Placeholder 3"/>
          <p:cNvSpPr>
            <a:spLocks noGrp="1"/>
          </p:cNvSpPr>
          <p:nvPr>
            <p:ph type="sldNum" idx="10"/>
          </p:nvPr>
        </p:nvSpPr>
        <p:spPr/>
        <p:txBody>
          <a:bodyPr/>
          <a:lstStyle/>
          <a:p>
            <a:fld id="{79CC361A-B8A4-4F6C-911A-E11358BCD833}" type="slidenum">
              <a:rPr lang="en-US" altLang="en-US" smtClean="0"/>
              <a:pPr/>
              <a:t>39</a:t>
            </a:fld>
            <a:endParaRPr lang="en-US" altLang="en-US" dirty="0"/>
          </a:p>
        </p:txBody>
      </p:sp>
    </p:spTree>
    <p:extLst>
      <p:ext uri="{BB962C8B-B14F-4D97-AF65-F5344CB8AC3E}">
        <p14:creationId xmlns:p14="http://schemas.microsoft.com/office/powerpoint/2010/main" val="384019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C26A3E-3CE6-4B5E-B1CA-D7B5F71B40F0}"/>
              </a:ext>
            </a:extLst>
          </p:cNvPr>
          <p:cNvSpPr>
            <a:spLocks noGrp="1" noChangeArrowheads="1"/>
          </p:cNvSpPr>
          <p:nvPr>
            <p:ph type="sldNum"/>
          </p:nvPr>
        </p:nvSpPr>
        <p:spPr>
          <a:ln/>
        </p:spPr>
        <p:txBody>
          <a:bodyPr/>
          <a:lstStyle/>
          <a:p>
            <a:fld id="{AA05BE75-AE6C-4B39-B0AF-82456E62E6BE}" type="slidenum">
              <a:rPr lang="en-US" altLang="en-US"/>
              <a:pPr/>
              <a:t>4</a:t>
            </a:fld>
            <a:endParaRPr lang="en-US" altLang="en-US"/>
          </a:p>
        </p:txBody>
      </p:sp>
      <p:sp>
        <p:nvSpPr>
          <p:cNvPr id="88065" name="Rectangle 1">
            <a:extLst>
              <a:ext uri="{FF2B5EF4-FFF2-40B4-BE49-F238E27FC236}">
                <a16:creationId xmlns:a16="http://schemas.microsoft.com/office/drawing/2014/main" id="{7983D43E-2CE9-4A21-9030-9616A1A1D0F4}"/>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a:extLst>
              <a:ext uri="{FF2B5EF4-FFF2-40B4-BE49-F238E27FC236}">
                <a16:creationId xmlns:a16="http://schemas.microsoft.com/office/drawing/2014/main" id="{9B1B627C-FB02-401F-9F18-0C7DE7AF7F69}"/>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a suspension on the packet, and the LinkLayer and Ethernet start events arrive. </a:t>
            </a:r>
          </a:p>
        </p:txBody>
      </p:sp>
      <p:sp>
        <p:nvSpPr>
          <p:cNvPr id="4" name="Slide Number Placeholder 3"/>
          <p:cNvSpPr>
            <a:spLocks noGrp="1"/>
          </p:cNvSpPr>
          <p:nvPr>
            <p:ph type="sldNum" idx="10"/>
          </p:nvPr>
        </p:nvSpPr>
        <p:spPr/>
        <p:txBody>
          <a:bodyPr/>
          <a:lstStyle/>
          <a:p>
            <a:fld id="{79CC361A-B8A4-4F6C-911A-E11358BCD833}" type="slidenum">
              <a:rPr lang="en-US" altLang="en-US" smtClean="0"/>
              <a:pPr/>
              <a:t>40</a:t>
            </a:fld>
            <a:endParaRPr lang="en-US" altLang="en-US" dirty="0"/>
          </a:p>
        </p:txBody>
      </p:sp>
    </p:spTree>
    <p:extLst>
      <p:ext uri="{BB962C8B-B14F-4D97-AF65-F5344CB8AC3E}">
        <p14:creationId xmlns:p14="http://schemas.microsoft.com/office/powerpoint/2010/main" val="5196898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finally receive the end events for Ethernet and LinkLayer, then we are able to unparse everything about the LinkLayer data to the BUFFERED output stream. </a:t>
            </a:r>
          </a:p>
          <a:p>
            <a:endParaRPr lang="en-US" dirty="0"/>
          </a:p>
          <a:p>
            <a:r>
              <a:rPr lang="en-US" dirty="0"/>
              <a:t>This enables us to now measure from the start of that BUFFERED stream, so as to determine how big the unparsed representation is.</a:t>
            </a:r>
          </a:p>
          <a:p>
            <a:endParaRPr lang="en-US" dirty="0"/>
          </a:p>
          <a:p>
            <a:r>
              <a:rPr lang="en-US" dirty="0"/>
              <a:t>This means we can unblock and evaluate the suspension, which fills in the InclLen element of the Infoset.</a:t>
            </a:r>
          </a:p>
          <a:p>
            <a:endParaRPr lang="en-US" dirty="0"/>
          </a:p>
          <a:p>
            <a:r>
              <a:rPr lang="en-US" dirty="0"/>
              <a:t>The suspension then unparses InclLen to the stream identified by the suspention. This is the DIRECT stream. InclLen will be the last thing written to this DIRECT stream.</a:t>
            </a:r>
          </a:p>
        </p:txBody>
      </p:sp>
      <p:sp>
        <p:nvSpPr>
          <p:cNvPr id="4" name="Slide Number Placeholder 3"/>
          <p:cNvSpPr>
            <a:spLocks noGrp="1"/>
          </p:cNvSpPr>
          <p:nvPr>
            <p:ph type="sldNum" idx="10"/>
          </p:nvPr>
        </p:nvSpPr>
        <p:spPr/>
        <p:txBody>
          <a:bodyPr/>
          <a:lstStyle/>
          <a:p>
            <a:fld id="{79CC361A-B8A4-4F6C-911A-E11358BCD833}" type="slidenum">
              <a:rPr lang="en-US" altLang="en-US" smtClean="0"/>
              <a:pPr/>
              <a:t>41</a:t>
            </a:fld>
            <a:endParaRPr lang="en-US" altLang="en-US" dirty="0"/>
          </a:p>
        </p:txBody>
      </p:sp>
    </p:spTree>
    <p:extLst>
      <p:ext uri="{BB962C8B-B14F-4D97-AF65-F5344CB8AC3E}">
        <p14:creationId xmlns:p14="http://schemas.microsoft.com/office/powerpoint/2010/main" val="10431436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finally receive the end events for Ethernet and LinkLayer, then we are able to unparse everything about the LinkLayer data to the BUFFERED output stream. </a:t>
            </a:r>
          </a:p>
          <a:p>
            <a:endParaRPr lang="en-US" dirty="0"/>
          </a:p>
          <a:p>
            <a:r>
              <a:rPr lang="en-US" dirty="0"/>
              <a:t>This enables us to now measure from the start of that BUFFERED stream, so as to determine how big the unparsed representation is.</a:t>
            </a:r>
          </a:p>
          <a:p>
            <a:endParaRPr lang="en-US" dirty="0"/>
          </a:p>
          <a:p>
            <a:r>
              <a:rPr lang="en-US" dirty="0"/>
              <a:t>This means we can unblock and evaluate the suspension, which fills in the InclLen element of the Infoset.</a:t>
            </a:r>
          </a:p>
          <a:p>
            <a:endParaRPr lang="en-US" dirty="0"/>
          </a:p>
          <a:p>
            <a:r>
              <a:rPr lang="en-US" dirty="0"/>
              <a:t>The suspension then unparses InclLen to the stream identified by the suspention. This is the DIRECT stream. InclLen will be the last thing written to this DIRECT stream.</a:t>
            </a:r>
          </a:p>
        </p:txBody>
      </p:sp>
      <p:sp>
        <p:nvSpPr>
          <p:cNvPr id="4" name="Slide Number Placeholder 3"/>
          <p:cNvSpPr>
            <a:spLocks noGrp="1"/>
          </p:cNvSpPr>
          <p:nvPr>
            <p:ph type="sldNum" idx="10"/>
          </p:nvPr>
        </p:nvSpPr>
        <p:spPr/>
        <p:txBody>
          <a:bodyPr/>
          <a:lstStyle/>
          <a:p>
            <a:fld id="{79CC361A-B8A4-4F6C-911A-E11358BCD833}" type="slidenum">
              <a:rPr lang="en-US" altLang="en-US" smtClean="0"/>
              <a:pPr/>
              <a:t>42</a:t>
            </a:fld>
            <a:endParaRPr lang="en-US" altLang="en-US" dirty="0"/>
          </a:p>
        </p:txBody>
      </p:sp>
    </p:spTree>
    <p:extLst>
      <p:ext uri="{BB962C8B-B14F-4D97-AF65-F5344CB8AC3E}">
        <p14:creationId xmlns:p14="http://schemas.microsoft.com/office/powerpoint/2010/main" val="13876113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finally receive the end events for Ethernet and LinkLayer, then we are able to unparse everything about the LinkLayer data to the BUFFERED output stream. </a:t>
            </a:r>
          </a:p>
          <a:p>
            <a:endParaRPr lang="en-US" dirty="0"/>
          </a:p>
          <a:p>
            <a:r>
              <a:rPr lang="en-US" dirty="0"/>
              <a:t>This enables us to now measure from the start of that BUFFERED stream, so as to determine how big the unparsed representation is.</a:t>
            </a:r>
          </a:p>
          <a:p>
            <a:endParaRPr lang="en-US" dirty="0"/>
          </a:p>
          <a:p>
            <a:r>
              <a:rPr lang="en-US" dirty="0"/>
              <a:t>This means we can unblock and evaluate the suspension, which fills in the InclLen element of the Infoset.</a:t>
            </a:r>
          </a:p>
          <a:p>
            <a:endParaRPr lang="en-US" dirty="0"/>
          </a:p>
          <a:p>
            <a:r>
              <a:rPr lang="en-US" dirty="0"/>
              <a:t>The suspension then unparses InclLen to the stream identified by the suspention. This is the DIRECT stream. InclLen will be the last thing written to this DIRECT stream.</a:t>
            </a:r>
          </a:p>
        </p:txBody>
      </p:sp>
      <p:sp>
        <p:nvSpPr>
          <p:cNvPr id="4" name="Slide Number Placeholder 3"/>
          <p:cNvSpPr>
            <a:spLocks noGrp="1"/>
          </p:cNvSpPr>
          <p:nvPr>
            <p:ph type="sldNum" idx="10"/>
          </p:nvPr>
        </p:nvSpPr>
        <p:spPr/>
        <p:txBody>
          <a:bodyPr/>
          <a:lstStyle/>
          <a:p>
            <a:fld id="{79CC361A-B8A4-4F6C-911A-E11358BCD833}" type="slidenum">
              <a:rPr lang="en-US" altLang="en-US" smtClean="0"/>
              <a:pPr/>
              <a:t>43</a:t>
            </a:fld>
            <a:endParaRPr lang="en-US" altLang="en-US" dirty="0"/>
          </a:p>
        </p:txBody>
      </p:sp>
    </p:spTree>
    <p:extLst>
      <p:ext uri="{BB962C8B-B14F-4D97-AF65-F5344CB8AC3E}">
        <p14:creationId xmlns:p14="http://schemas.microsoft.com/office/powerpoint/2010/main" val="3765977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that was very fast, and there are many details swept under the rug here. </a:t>
            </a:r>
          </a:p>
          <a:p>
            <a:endParaRPr lang="en-US" dirty="0"/>
          </a:p>
          <a:p>
            <a:r>
              <a:rPr lang="en-US" dirty="0"/>
              <a:t>The point is just to emphasize that Unparsing in DFDL is quite complex. From having written substantial fractions of both parsing and unparsing, I'd say that unparsing is fundamentally harder.</a:t>
            </a:r>
          </a:p>
          <a:p>
            <a:endParaRPr lang="en-US" dirty="0"/>
          </a:p>
          <a:p>
            <a:r>
              <a:rPr lang="en-US" dirty="0"/>
              <a:t>This ability for the format description to capture how to compute these sorts of stored lengths, is a big advance in the state of the art in </a:t>
            </a:r>
            <a:r>
              <a:rPr lang="en-US" i="1" dirty="0"/>
              <a:t>declarative</a:t>
            </a:r>
            <a:r>
              <a:rPr lang="en-US" dirty="0"/>
              <a:t> data format description languages</a:t>
            </a:r>
          </a:p>
          <a:p>
            <a:endParaRPr lang="en-US" dirty="0"/>
          </a:p>
          <a:p>
            <a:r>
              <a:rPr lang="en-US" dirty="0"/>
              <a:t>Prior-gen systems would leave this problem unsolved, requiring the knowledge of the format to leak into the application so that application logic can compute these stored lengths.</a:t>
            </a:r>
          </a:p>
          <a:p>
            <a:endParaRPr lang="en-US" dirty="0"/>
          </a:p>
          <a:p>
            <a:r>
              <a:rPr lang="en-US" dirty="0"/>
              <a:t>DFDL allows this kind of detail about the representation to be abstracted away entirely, allowing the application to deal only with logical values. </a:t>
            </a:r>
          </a:p>
          <a:p>
            <a:endParaRPr lang="en-US" dirty="0"/>
          </a:p>
          <a:p>
            <a:endParaRPr lang="en-US" dirty="0"/>
          </a:p>
        </p:txBody>
      </p:sp>
      <p:sp>
        <p:nvSpPr>
          <p:cNvPr id="4" name="Slide Number Placeholder 3"/>
          <p:cNvSpPr>
            <a:spLocks noGrp="1"/>
          </p:cNvSpPr>
          <p:nvPr>
            <p:ph type="sldNum" idx="10"/>
          </p:nvPr>
        </p:nvSpPr>
        <p:spPr/>
        <p:txBody>
          <a:bodyPr/>
          <a:lstStyle/>
          <a:p>
            <a:fld id="{79CC361A-B8A4-4F6C-911A-E11358BCD833}" type="slidenum">
              <a:rPr lang="en-US" altLang="en-US" smtClean="0"/>
              <a:pPr/>
              <a:t>44</a:t>
            </a:fld>
            <a:endParaRPr lang="en-US" altLang="en-US" dirty="0"/>
          </a:p>
        </p:txBody>
      </p:sp>
    </p:spTree>
    <p:extLst>
      <p:ext uri="{BB962C8B-B14F-4D97-AF65-F5344CB8AC3E}">
        <p14:creationId xmlns:p14="http://schemas.microsoft.com/office/powerpoint/2010/main" val="14755671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C001FF-0B9E-4B6A-AF4A-1982947D2197}"/>
              </a:ext>
            </a:extLst>
          </p:cNvPr>
          <p:cNvSpPr>
            <a:spLocks noGrp="1" noChangeArrowheads="1"/>
          </p:cNvSpPr>
          <p:nvPr>
            <p:ph type="sldNum"/>
          </p:nvPr>
        </p:nvSpPr>
        <p:spPr>
          <a:ln/>
        </p:spPr>
        <p:txBody>
          <a:bodyPr/>
          <a:lstStyle/>
          <a:p>
            <a:fld id="{E88A7C01-7914-494F-9A30-0263886FB079}" type="slidenum">
              <a:rPr lang="en-US" altLang="en-US"/>
              <a:pPr/>
              <a:t>45</a:t>
            </a:fld>
            <a:endParaRPr lang="en-US" altLang="en-US" dirty="0"/>
          </a:p>
        </p:txBody>
      </p:sp>
      <p:sp>
        <p:nvSpPr>
          <p:cNvPr id="89089" name="Rectangle 1">
            <a:extLst>
              <a:ext uri="{FF2B5EF4-FFF2-40B4-BE49-F238E27FC236}">
                <a16:creationId xmlns:a16="http://schemas.microsoft.com/office/drawing/2014/main" id="{173E91FC-A733-475E-9139-FC195F12BA25}"/>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Rectangle 2">
            <a:extLst>
              <a:ext uri="{FF2B5EF4-FFF2-40B4-BE49-F238E27FC236}">
                <a16:creationId xmlns:a16="http://schemas.microsoft.com/office/drawing/2014/main" id="{93244325-4C31-47E7-9154-798BF83349D0}"/>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81562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9CC361A-B8A4-4F6C-911A-E11358BCD833}" type="slidenum">
              <a:rPr lang="en-US" altLang="en-US" smtClean="0"/>
              <a:pPr/>
              <a:t>46</a:t>
            </a:fld>
            <a:endParaRPr lang="en-US" altLang="en-US" dirty="0"/>
          </a:p>
        </p:txBody>
      </p:sp>
    </p:spTree>
    <p:extLst>
      <p:ext uri="{BB962C8B-B14F-4D97-AF65-F5344CB8AC3E}">
        <p14:creationId xmlns:p14="http://schemas.microsoft.com/office/powerpoint/2010/main" val="9445230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C26A3E-3CE6-4B5E-B1CA-D7B5F71B40F0}"/>
              </a:ext>
            </a:extLst>
          </p:cNvPr>
          <p:cNvSpPr>
            <a:spLocks noGrp="1" noChangeArrowheads="1"/>
          </p:cNvSpPr>
          <p:nvPr>
            <p:ph type="sldNum"/>
          </p:nvPr>
        </p:nvSpPr>
        <p:spPr>
          <a:ln/>
        </p:spPr>
        <p:txBody>
          <a:bodyPr/>
          <a:lstStyle/>
          <a:p>
            <a:fld id="{AA05BE75-AE6C-4B39-B0AF-82456E62E6BE}" type="slidenum">
              <a:rPr lang="en-US" altLang="en-US"/>
              <a:pPr/>
              <a:t>47</a:t>
            </a:fld>
            <a:endParaRPr lang="en-US" altLang="en-US" dirty="0"/>
          </a:p>
        </p:txBody>
      </p:sp>
      <p:sp>
        <p:nvSpPr>
          <p:cNvPr id="88065" name="Rectangle 1">
            <a:extLst>
              <a:ext uri="{FF2B5EF4-FFF2-40B4-BE49-F238E27FC236}">
                <a16:creationId xmlns:a16="http://schemas.microsoft.com/office/drawing/2014/main" id="{7983D43E-2CE9-4A21-9030-9616A1A1D0F4}"/>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a:extLst>
              <a:ext uri="{FF2B5EF4-FFF2-40B4-BE49-F238E27FC236}">
                <a16:creationId xmlns:a16="http://schemas.microsoft.com/office/drawing/2014/main" id="{9B1B627C-FB02-401F-9F18-0C7DE7AF7F69}"/>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7304312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Gnarly or </a:t>
            </a:r>
            <a:r>
              <a:rPr lang="en-US" dirty="0" err="1"/>
              <a:t>Knarly</a:t>
            </a:r>
            <a:r>
              <a:rPr lang="en-US" dirty="0"/>
              <a:t>? </a:t>
            </a:r>
          </a:p>
        </p:txBody>
      </p:sp>
      <p:sp>
        <p:nvSpPr>
          <p:cNvPr id="4" name="Slide Number Placeholder 3"/>
          <p:cNvSpPr>
            <a:spLocks noGrp="1"/>
          </p:cNvSpPr>
          <p:nvPr>
            <p:ph type="sldNum" idx="10"/>
          </p:nvPr>
        </p:nvSpPr>
        <p:spPr/>
        <p:txBody>
          <a:bodyPr/>
          <a:lstStyle/>
          <a:p>
            <a:fld id="{79CC361A-B8A4-4F6C-911A-E11358BCD833}" type="slidenum">
              <a:rPr lang="en-US" altLang="en-US" smtClean="0"/>
              <a:pPr/>
              <a:t>48</a:t>
            </a:fld>
            <a:endParaRPr lang="en-US" altLang="en-US" dirty="0"/>
          </a:p>
        </p:txBody>
      </p:sp>
    </p:spTree>
    <p:extLst>
      <p:ext uri="{BB962C8B-B14F-4D97-AF65-F5344CB8AC3E}">
        <p14:creationId xmlns:p14="http://schemas.microsoft.com/office/powerpoint/2010/main" val="29846166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1954F8-7837-49E2-977F-B04CF1CDF0EF}"/>
              </a:ext>
            </a:extLst>
          </p:cNvPr>
          <p:cNvSpPr>
            <a:spLocks noGrp="1" noChangeArrowheads="1"/>
          </p:cNvSpPr>
          <p:nvPr>
            <p:ph type="sldNum"/>
          </p:nvPr>
        </p:nvSpPr>
        <p:spPr>
          <a:ln/>
        </p:spPr>
        <p:txBody>
          <a:bodyPr/>
          <a:lstStyle/>
          <a:p>
            <a:fld id="{8BC654CE-AEBA-424A-BE68-3F5D890BA667}" type="slidenum">
              <a:rPr lang="en-US" altLang="en-US"/>
              <a:pPr/>
              <a:t>49</a:t>
            </a:fld>
            <a:endParaRPr lang="en-US" altLang="en-US" dirty="0"/>
          </a:p>
        </p:txBody>
      </p:sp>
      <p:sp>
        <p:nvSpPr>
          <p:cNvPr id="112641" name="Rectangle 1">
            <a:extLst>
              <a:ext uri="{FF2B5EF4-FFF2-40B4-BE49-F238E27FC236}">
                <a16:creationId xmlns:a16="http://schemas.microsoft.com/office/drawing/2014/main" id="{77C8A29A-D164-4758-A45B-EEEC66AC7D00}"/>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a:extLst>
              <a:ext uri="{FF2B5EF4-FFF2-40B4-BE49-F238E27FC236}">
                <a16:creationId xmlns:a16="http://schemas.microsoft.com/office/drawing/2014/main" id="{C1C6712A-B609-4436-9DCF-DCFF7D3CD9FD}"/>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C001FF-0B9E-4B6A-AF4A-1982947D2197}"/>
              </a:ext>
            </a:extLst>
          </p:cNvPr>
          <p:cNvSpPr>
            <a:spLocks noGrp="1" noChangeArrowheads="1"/>
          </p:cNvSpPr>
          <p:nvPr>
            <p:ph type="sldNum"/>
          </p:nvPr>
        </p:nvSpPr>
        <p:spPr>
          <a:ln/>
        </p:spPr>
        <p:txBody>
          <a:bodyPr/>
          <a:lstStyle/>
          <a:p>
            <a:fld id="{E88A7C01-7914-494F-9A30-0263886FB079}" type="slidenum">
              <a:rPr lang="en-US" altLang="en-US"/>
              <a:pPr/>
              <a:t>5</a:t>
            </a:fld>
            <a:endParaRPr lang="en-US" altLang="en-US"/>
          </a:p>
        </p:txBody>
      </p:sp>
      <p:sp>
        <p:nvSpPr>
          <p:cNvPr id="89089" name="Rectangle 1">
            <a:extLst>
              <a:ext uri="{FF2B5EF4-FFF2-40B4-BE49-F238E27FC236}">
                <a16:creationId xmlns:a16="http://schemas.microsoft.com/office/drawing/2014/main" id="{173E91FC-A733-475E-9139-FC195F12BA25}"/>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Rectangle 2">
            <a:extLst>
              <a:ext uri="{FF2B5EF4-FFF2-40B4-BE49-F238E27FC236}">
                <a16:creationId xmlns:a16="http://schemas.microsoft.com/office/drawing/2014/main" id="{93244325-4C31-47E7-9154-798BF83349D0}"/>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To be fair, there have been a number </a:t>
            </a:r>
            <a:r>
              <a:rPr lang="en-US" altLang="en-US"/>
              <a:t>of libraries that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898393-C56F-45B7-B49E-32A572DDAB2E}"/>
              </a:ext>
            </a:extLst>
          </p:cNvPr>
          <p:cNvSpPr>
            <a:spLocks noGrp="1" noChangeArrowheads="1"/>
          </p:cNvSpPr>
          <p:nvPr>
            <p:ph type="sldNum"/>
          </p:nvPr>
        </p:nvSpPr>
        <p:spPr>
          <a:ln/>
        </p:spPr>
        <p:txBody>
          <a:bodyPr/>
          <a:lstStyle/>
          <a:p>
            <a:fld id="{4DADCD59-CBB5-4996-904C-54F625C021B2}" type="slidenum">
              <a:rPr lang="en-US" altLang="en-US"/>
              <a:pPr/>
              <a:t>50</a:t>
            </a:fld>
            <a:endParaRPr lang="en-US" altLang="en-US" dirty="0"/>
          </a:p>
        </p:txBody>
      </p:sp>
      <p:sp>
        <p:nvSpPr>
          <p:cNvPr id="125953" name="Rectangle 1">
            <a:extLst>
              <a:ext uri="{FF2B5EF4-FFF2-40B4-BE49-F238E27FC236}">
                <a16:creationId xmlns:a16="http://schemas.microsoft.com/office/drawing/2014/main" id="{B5A1D604-956A-4FA5-9876-D64CBEF79D37}"/>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Rectangle 2">
            <a:extLst>
              <a:ext uri="{FF2B5EF4-FFF2-40B4-BE49-F238E27FC236}">
                <a16:creationId xmlns:a16="http://schemas.microsoft.com/office/drawing/2014/main" id="{5B4CA7A6-3F8B-472A-9B85-EFE8D66F829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9CC361A-B8A4-4F6C-911A-E11358BCD833}" type="slidenum">
              <a:rPr lang="en-US" altLang="en-US" smtClean="0"/>
              <a:pPr/>
              <a:t>51</a:t>
            </a:fld>
            <a:endParaRPr lang="en-US" altLang="en-US" dirty="0"/>
          </a:p>
        </p:txBody>
      </p:sp>
    </p:spTree>
    <p:extLst>
      <p:ext uri="{BB962C8B-B14F-4D97-AF65-F5344CB8AC3E}">
        <p14:creationId xmlns:p14="http://schemas.microsoft.com/office/powerpoint/2010/main" val="9311056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9CC361A-B8A4-4F6C-911A-E11358BCD833}" type="slidenum">
              <a:rPr lang="en-US" altLang="en-US" smtClean="0"/>
              <a:pPr/>
              <a:t>52</a:t>
            </a:fld>
            <a:endParaRPr lang="en-US" altLang="en-US" dirty="0"/>
          </a:p>
        </p:txBody>
      </p:sp>
    </p:spTree>
    <p:extLst>
      <p:ext uri="{BB962C8B-B14F-4D97-AF65-F5344CB8AC3E}">
        <p14:creationId xmlns:p14="http://schemas.microsoft.com/office/powerpoint/2010/main" val="30904248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9CC361A-B8A4-4F6C-911A-E11358BCD833}" type="slidenum">
              <a:rPr lang="en-US" altLang="en-US" smtClean="0"/>
              <a:pPr/>
              <a:t>53</a:t>
            </a:fld>
            <a:endParaRPr lang="en-US" altLang="en-US" dirty="0"/>
          </a:p>
        </p:txBody>
      </p:sp>
    </p:spTree>
    <p:extLst>
      <p:ext uri="{BB962C8B-B14F-4D97-AF65-F5344CB8AC3E}">
        <p14:creationId xmlns:p14="http://schemas.microsoft.com/office/powerpoint/2010/main" val="15255604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9CC361A-B8A4-4F6C-911A-E11358BCD833}" type="slidenum">
              <a:rPr lang="en-US" altLang="en-US" smtClean="0"/>
              <a:pPr/>
              <a:t>54</a:t>
            </a:fld>
            <a:endParaRPr lang="en-US" altLang="en-US" dirty="0"/>
          </a:p>
        </p:txBody>
      </p:sp>
    </p:spTree>
    <p:extLst>
      <p:ext uri="{BB962C8B-B14F-4D97-AF65-F5344CB8AC3E}">
        <p14:creationId xmlns:p14="http://schemas.microsoft.com/office/powerpoint/2010/main" val="35146212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9CC361A-B8A4-4F6C-911A-E11358BCD833}" type="slidenum">
              <a:rPr lang="en-US" altLang="en-US" smtClean="0"/>
              <a:pPr/>
              <a:t>56</a:t>
            </a:fld>
            <a:endParaRPr lang="en-US" altLang="en-US" dirty="0"/>
          </a:p>
        </p:txBody>
      </p:sp>
    </p:spTree>
    <p:extLst>
      <p:ext uri="{BB962C8B-B14F-4D97-AF65-F5344CB8AC3E}">
        <p14:creationId xmlns:p14="http://schemas.microsoft.com/office/powerpoint/2010/main" val="28100140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08554D-73C2-40CE-B9AA-B18FC45D3543}"/>
              </a:ext>
            </a:extLst>
          </p:cNvPr>
          <p:cNvSpPr>
            <a:spLocks noGrp="1" noChangeArrowheads="1"/>
          </p:cNvSpPr>
          <p:nvPr>
            <p:ph type="sldNum"/>
          </p:nvPr>
        </p:nvSpPr>
        <p:spPr>
          <a:ln/>
        </p:spPr>
        <p:txBody>
          <a:bodyPr/>
          <a:lstStyle/>
          <a:p>
            <a:fld id="{0FC169ED-4C3D-444A-886F-87FE619C043E}" type="slidenum">
              <a:rPr lang="en-US" altLang="en-US"/>
              <a:pPr/>
              <a:t>57</a:t>
            </a:fld>
            <a:endParaRPr lang="en-US" altLang="en-US" dirty="0"/>
          </a:p>
        </p:txBody>
      </p:sp>
      <p:sp>
        <p:nvSpPr>
          <p:cNvPr id="108545" name="Rectangle 1">
            <a:extLst>
              <a:ext uri="{FF2B5EF4-FFF2-40B4-BE49-F238E27FC236}">
                <a16:creationId xmlns:a16="http://schemas.microsoft.com/office/drawing/2014/main" id="{1B68B686-7478-4948-8F67-EEC8A1397D5F}"/>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a:extLst>
              <a:ext uri="{FF2B5EF4-FFF2-40B4-BE49-F238E27FC236}">
                <a16:creationId xmlns:a16="http://schemas.microsoft.com/office/drawing/2014/main" id="{6DD7DCAF-235C-4B4F-99EB-3CDCDFA1EDD3}"/>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8C74115D-3491-43B2-9066-B796B713ED7E}" type="slidenum">
              <a:rPr lang="en-US" sz="1400" b="0" strike="noStrike" spc="-1" smtClean="0">
                <a:solidFill>
                  <a:srgbClr val="000000"/>
                </a:solidFill>
                <a:uFill>
                  <a:solidFill>
                    <a:srgbClr val="FFFFFF"/>
                  </a:solidFill>
                </a:uFill>
              </a:rPr>
              <a:t>58</a:t>
            </a:fld>
            <a:endParaRPr lang="en-US" sz="1400" b="0" strike="noStrike" spc="-1" dirty="0">
              <a:solidFill>
                <a:srgbClr val="000000"/>
              </a:solidFill>
              <a:uFill>
                <a:solidFill>
                  <a:srgbClr val="FFFFFF"/>
                </a:solidFill>
              </a:uFill>
            </a:endParaRPr>
          </a:p>
        </p:txBody>
      </p:sp>
    </p:spTree>
    <p:extLst>
      <p:ext uri="{BB962C8B-B14F-4D97-AF65-F5344CB8AC3E}">
        <p14:creationId xmlns:p14="http://schemas.microsoft.com/office/powerpoint/2010/main" val="4005322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55C67A-0272-4589-95A5-BAD7CCA0D75A}"/>
              </a:ext>
            </a:extLst>
          </p:cNvPr>
          <p:cNvSpPr>
            <a:spLocks noGrp="1" noChangeArrowheads="1"/>
          </p:cNvSpPr>
          <p:nvPr>
            <p:ph type="sldNum"/>
          </p:nvPr>
        </p:nvSpPr>
        <p:spPr>
          <a:ln/>
        </p:spPr>
        <p:txBody>
          <a:bodyPr/>
          <a:lstStyle/>
          <a:p>
            <a:fld id="{E8FA4B90-BFF5-422B-9ABB-01F2C0F40930}" type="slidenum">
              <a:rPr lang="en-US" altLang="en-US"/>
              <a:pPr/>
              <a:t>6</a:t>
            </a:fld>
            <a:endParaRPr lang="en-US" altLang="en-US"/>
          </a:p>
        </p:txBody>
      </p:sp>
      <p:sp>
        <p:nvSpPr>
          <p:cNvPr id="90113" name="Rectangle 1">
            <a:extLst>
              <a:ext uri="{FF2B5EF4-FFF2-40B4-BE49-F238E27FC236}">
                <a16:creationId xmlns:a16="http://schemas.microsoft.com/office/drawing/2014/main" id="{99C5BE55-6D74-4CF5-A7AF-6317EEF31562}"/>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a:extLst>
              <a:ext uri="{FF2B5EF4-FFF2-40B4-BE49-F238E27FC236}">
                <a16:creationId xmlns:a16="http://schemas.microsoft.com/office/drawing/2014/main" id="{ADB04B6C-37FD-436A-AA30-CB14310B2B04}"/>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9CC361A-B8A4-4F6C-911A-E11358BCD833}" type="slidenum">
              <a:rPr lang="en-US" altLang="en-US" smtClean="0"/>
              <a:pPr/>
              <a:t>7</a:t>
            </a:fld>
            <a:endParaRPr lang="en-US" altLang="en-US" dirty="0"/>
          </a:p>
        </p:txBody>
      </p:sp>
    </p:spTree>
    <p:extLst>
      <p:ext uri="{BB962C8B-B14F-4D97-AF65-F5344CB8AC3E}">
        <p14:creationId xmlns:p14="http://schemas.microsoft.com/office/powerpoint/2010/main" val="2009298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79CC361A-B8A4-4F6C-911A-E11358BCD833}" type="slidenum">
              <a:rPr lang="en-US" altLang="en-US" smtClean="0"/>
              <a:pPr/>
              <a:t>8</a:t>
            </a:fld>
            <a:endParaRPr lang="en-US" altLang="en-US" dirty="0"/>
          </a:p>
        </p:txBody>
      </p:sp>
    </p:spTree>
    <p:extLst>
      <p:ext uri="{BB962C8B-B14F-4D97-AF65-F5344CB8AC3E}">
        <p14:creationId xmlns:p14="http://schemas.microsoft.com/office/powerpoint/2010/main" val="3434093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D0D34C-0A35-436C-B977-1EF976F5B0B7}"/>
              </a:ext>
            </a:extLst>
          </p:cNvPr>
          <p:cNvSpPr>
            <a:spLocks noGrp="1" noChangeArrowheads="1"/>
          </p:cNvSpPr>
          <p:nvPr>
            <p:ph type="sldNum"/>
          </p:nvPr>
        </p:nvSpPr>
        <p:spPr>
          <a:ln/>
        </p:spPr>
        <p:txBody>
          <a:bodyPr/>
          <a:lstStyle/>
          <a:p>
            <a:fld id="{AD46ED0B-BE74-48D5-908B-11DF9E369FE9}" type="slidenum">
              <a:rPr lang="en-US" altLang="en-US"/>
              <a:pPr/>
              <a:t>9</a:t>
            </a:fld>
            <a:endParaRPr lang="en-US" altLang="en-US"/>
          </a:p>
        </p:txBody>
      </p:sp>
      <p:sp>
        <p:nvSpPr>
          <p:cNvPr id="91137" name="Rectangle 1">
            <a:extLst>
              <a:ext uri="{FF2B5EF4-FFF2-40B4-BE49-F238E27FC236}">
                <a16:creationId xmlns:a16="http://schemas.microsoft.com/office/drawing/2014/main" id="{3DD82321-2825-4F7C-89E1-A74E55720A12}"/>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a:extLst>
              <a:ext uri="{FF2B5EF4-FFF2-40B4-BE49-F238E27FC236}">
                <a16:creationId xmlns:a16="http://schemas.microsoft.com/office/drawing/2014/main" id="{7ADC5CEC-4D7F-4451-81E9-D0E4264CA983}"/>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94D1-0DF8-4F1E-9DBE-78BEBB7AA590}"/>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B35A2A5-EAFE-4C3A-951B-BFEC96D965D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906F06FD-3450-4F0F-849E-333CFA6916BE}"/>
              </a:ext>
            </a:extLst>
          </p:cNvPr>
          <p:cNvSpPr>
            <a:spLocks noGrp="1"/>
          </p:cNvSpPr>
          <p:nvPr>
            <p:ph type="sldNum" idx="10"/>
          </p:nvPr>
        </p:nvSpPr>
        <p:spPr/>
        <p:txBody>
          <a:bodyPr/>
          <a:lstStyle>
            <a:lvl1pPr>
              <a:defRPr/>
            </a:lvl1pPr>
          </a:lstStyle>
          <a:p>
            <a:fld id="{D29D91ED-8905-488A-AB4E-5B04FF2FD1CD}" type="slidenum">
              <a:rPr lang="en-US" altLang="en-US"/>
              <a:pPr/>
              <a:t>‹#›</a:t>
            </a:fld>
            <a:endParaRPr lang="en-US" altLang="en-US" dirty="0"/>
          </a:p>
        </p:txBody>
      </p:sp>
    </p:spTree>
    <p:extLst>
      <p:ext uri="{BB962C8B-B14F-4D97-AF65-F5344CB8AC3E}">
        <p14:creationId xmlns:p14="http://schemas.microsoft.com/office/powerpoint/2010/main" val="123740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E51C1-EAD1-4B5F-8B22-1D5F6B4D57FB}"/>
              </a:ext>
            </a:extLst>
          </p:cNvPr>
          <p:cNvSpPr>
            <a:spLocks noGrp="1"/>
          </p:cNvSpPr>
          <p:nvPr>
            <p:ph type="title"/>
          </p:nvPr>
        </p:nvSpPr>
        <p:spPr/>
        <p:txBody>
          <a:bodyPr/>
          <a:lstStyle>
            <a:lvl1pPr>
              <a:defRPr sz="3200" b="1"/>
            </a:lvl1pPr>
          </a:lstStyle>
          <a:p>
            <a:r>
              <a:rPr lang="en-US" dirty="0"/>
              <a:t>Click to edit Master title style</a:t>
            </a:r>
          </a:p>
        </p:txBody>
      </p:sp>
      <p:sp>
        <p:nvSpPr>
          <p:cNvPr id="3" name="Content Placeholder 2">
            <a:extLst>
              <a:ext uri="{FF2B5EF4-FFF2-40B4-BE49-F238E27FC236}">
                <a16:creationId xmlns:a16="http://schemas.microsoft.com/office/drawing/2014/main" id="{216B7D4B-44DF-418E-A0FB-A6C61309F09A}"/>
              </a:ext>
            </a:extLst>
          </p:cNvPr>
          <p:cNvSpPr>
            <a:spLocks noGrp="1"/>
          </p:cNvSpPr>
          <p:nvPr>
            <p:ph idx="1"/>
          </p:nvPr>
        </p:nvSpPr>
        <p:spPr/>
        <p:txBody>
          <a:bodyPr>
            <a:normAutofit/>
          </a:bodyPr>
          <a:lstStyle>
            <a:lvl1pPr>
              <a:defRPr/>
            </a:lvl1pPr>
            <a:lvl2pPr>
              <a:defRPr sz="24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EE97B574-E3C3-4E5A-ACC6-7B87D2DBA70D}"/>
              </a:ext>
            </a:extLst>
          </p:cNvPr>
          <p:cNvSpPr>
            <a:spLocks noGrp="1"/>
          </p:cNvSpPr>
          <p:nvPr>
            <p:ph type="sldNum" idx="10"/>
          </p:nvPr>
        </p:nvSpPr>
        <p:spPr/>
        <p:txBody>
          <a:bodyPr/>
          <a:lstStyle>
            <a:lvl1pPr>
              <a:defRPr/>
            </a:lvl1pPr>
          </a:lstStyle>
          <a:p>
            <a:fld id="{F828F367-427D-4EF8-8844-FD29E8804D26}" type="slidenum">
              <a:rPr lang="en-US" altLang="en-US"/>
              <a:pPr/>
              <a:t>‹#›</a:t>
            </a:fld>
            <a:endParaRPr lang="en-US" altLang="en-US" dirty="0"/>
          </a:p>
        </p:txBody>
      </p:sp>
    </p:spTree>
    <p:extLst>
      <p:ext uri="{BB962C8B-B14F-4D97-AF65-F5344CB8AC3E}">
        <p14:creationId xmlns:p14="http://schemas.microsoft.com/office/powerpoint/2010/main" val="62291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D7E06-5505-4C59-AEC0-DEC928335B09}"/>
              </a:ext>
            </a:extLst>
          </p:cNvPr>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0EBEE65-C565-4A69-BA7B-97FF21C97F0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4" name="Slide Number Placeholder 3">
            <a:extLst>
              <a:ext uri="{FF2B5EF4-FFF2-40B4-BE49-F238E27FC236}">
                <a16:creationId xmlns:a16="http://schemas.microsoft.com/office/drawing/2014/main" id="{8C6DAF1B-E848-4CB2-A438-B22D501AF8CD}"/>
              </a:ext>
            </a:extLst>
          </p:cNvPr>
          <p:cNvSpPr>
            <a:spLocks noGrp="1"/>
          </p:cNvSpPr>
          <p:nvPr>
            <p:ph type="sldNum" idx="10"/>
          </p:nvPr>
        </p:nvSpPr>
        <p:spPr/>
        <p:txBody>
          <a:bodyPr/>
          <a:lstStyle>
            <a:lvl1pPr>
              <a:defRPr/>
            </a:lvl1pPr>
          </a:lstStyle>
          <a:p>
            <a:fld id="{76323649-9F56-4745-88CC-7FB7CD0D0478}" type="slidenum">
              <a:rPr lang="en-US" altLang="en-US"/>
              <a:pPr/>
              <a:t>‹#›</a:t>
            </a:fld>
            <a:endParaRPr lang="en-US" altLang="en-US" dirty="0"/>
          </a:p>
        </p:txBody>
      </p:sp>
    </p:spTree>
    <p:extLst>
      <p:ext uri="{BB962C8B-B14F-4D97-AF65-F5344CB8AC3E}">
        <p14:creationId xmlns:p14="http://schemas.microsoft.com/office/powerpoint/2010/main" val="346977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6C099-83B7-4910-A6A5-42BD5B44BDC9}"/>
              </a:ext>
            </a:extLst>
          </p:cNvPr>
          <p:cNvSpPr>
            <a:spLocks noGrp="1"/>
          </p:cNvSpPr>
          <p:nvPr>
            <p:ph type="title"/>
          </p:nvPr>
        </p:nvSpPr>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98C9D37A-65FC-4711-8BE0-B0599C968EF6}"/>
              </a:ext>
            </a:extLst>
          </p:cNvPr>
          <p:cNvSpPr>
            <a:spLocks noGrp="1"/>
          </p:cNvSpPr>
          <p:nvPr>
            <p:ph sz="half" idx="1"/>
          </p:nvPr>
        </p:nvSpPr>
        <p:spPr>
          <a:xfrm>
            <a:off x="457200" y="1066800"/>
            <a:ext cx="4037013" cy="4799013"/>
          </a:xfrm>
        </p:spPr>
        <p:txBody>
          <a:bodyPr>
            <a:normAutofit/>
          </a:bodyPr>
          <a:lstStyle>
            <a:lvl1pPr>
              <a:defRPr/>
            </a:lvl1pPr>
            <a:lvl2pPr>
              <a:defRPr sz="24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E807D02-84A5-4CC4-9305-22467E500F06}"/>
              </a:ext>
            </a:extLst>
          </p:cNvPr>
          <p:cNvSpPr>
            <a:spLocks noGrp="1"/>
          </p:cNvSpPr>
          <p:nvPr>
            <p:ph sz="half" idx="2"/>
          </p:nvPr>
        </p:nvSpPr>
        <p:spPr>
          <a:xfrm>
            <a:off x="4646613" y="1066800"/>
            <a:ext cx="4038600" cy="4799013"/>
          </a:xfrm>
        </p:spPr>
        <p:txBody>
          <a:bodyPr>
            <a:normAutofit/>
          </a:bodyPr>
          <a:lstStyle>
            <a:lvl1pPr>
              <a:defRPr/>
            </a:lvl1pPr>
            <a:lvl2pPr>
              <a:defRPr sz="24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4F517197-CC1C-4192-AB41-E0E3A360D1A8}"/>
              </a:ext>
            </a:extLst>
          </p:cNvPr>
          <p:cNvSpPr>
            <a:spLocks noGrp="1"/>
          </p:cNvSpPr>
          <p:nvPr>
            <p:ph type="sldNum" idx="10"/>
          </p:nvPr>
        </p:nvSpPr>
        <p:spPr/>
        <p:txBody>
          <a:bodyPr/>
          <a:lstStyle>
            <a:lvl1pPr>
              <a:defRPr/>
            </a:lvl1pPr>
          </a:lstStyle>
          <a:p>
            <a:fld id="{8A819DD2-204F-497C-A60C-3B1A7656C529}" type="slidenum">
              <a:rPr lang="en-US" altLang="en-US"/>
              <a:pPr/>
              <a:t>‹#›</a:t>
            </a:fld>
            <a:endParaRPr lang="en-US" altLang="en-US" dirty="0"/>
          </a:p>
        </p:txBody>
      </p:sp>
    </p:spTree>
    <p:extLst>
      <p:ext uri="{BB962C8B-B14F-4D97-AF65-F5344CB8AC3E}">
        <p14:creationId xmlns:p14="http://schemas.microsoft.com/office/powerpoint/2010/main" val="298037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65A-E91B-4D31-AD68-DE7B3156EF77}"/>
              </a:ext>
            </a:extLst>
          </p:cNvPr>
          <p:cNvSpPr>
            <a:spLocks noGrp="1"/>
          </p:cNvSpPr>
          <p:nvPr>
            <p:ph type="title"/>
          </p:nvPr>
        </p:nvSpPr>
        <p:spPr>
          <a:xfrm>
            <a:off x="630238" y="365125"/>
            <a:ext cx="7886700" cy="549275"/>
          </a:xfrm>
        </p:spPr>
        <p:txBody>
          <a:bodyPr/>
          <a:lstStyle>
            <a:lvl1pPr>
              <a:defRPr/>
            </a:lvl1pPr>
          </a:lstStyle>
          <a:p>
            <a:r>
              <a:rPr lang="en-US" dirty="0"/>
              <a:t>Click to edit Master title style</a:t>
            </a:r>
          </a:p>
        </p:txBody>
      </p:sp>
      <p:sp>
        <p:nvSpPr>
          <p:cNvPr id="3" name="Text Placeholder 2">
            <a:extLst>
              <a:ext uri="{FF2B5EF4-FFF2-40B4-BE49-F238E27FC236}">
                <a16:creationId xmlns:a16="http://schemas.microsoft.com/office/drawing/2014/main" id="{44584448-76D7-4559-8465-DA1C21CE948B}"/>
              </a:ext>
            </a:extLst>
          </p:cNvPr>
          <p:cNvSpPr>
            <a:spLocks noGrp="1"/>
          </p:cNvSpPr>
          <p:nvPr>
            <p:ph type="body" idx="1"/>
          </p:nvPr>
        </p:nvSpPr>
        <p:spPr>
          <a:xfrm>
            <a:off x="573088" y="1317625"/>
            <a:ext cx="3868737" cy="82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6930FDEF-AF1F-4466-9D1F-D8AF2C8BBB9D}"/>
              </a:ext>
            </a:extLst>
          </p:cNvPr>
          <p:cNvSpPr>
            <a:spLocks noGrp="1"/>
          </p:cNvSpPr>
          <p:nvPr>
            <p:ph sz="half" idx="2"/>
          </p:nvPr>
        </p:nvSpPr>
        <p:spPr>
          <a:xfrm>
            <a:off x="573088" y="2141537"/>
            <a:ext cx="3868737" cy="3954463"/>
          </a:xfrm>
        </p:spPr>
        <p:txBody>
          <a:bodyPr>
            <a:normAutofit/>
          </a:bodyPr>
          <a:lstStyle>
            <a:lvl1pPr>
              <a:defRPr/>
            </a:lvl1pPr>
            <a:lvl2pPr>
              <a:defRPr sz="24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49DE62C-F0F0-4C19-87EC-26B7AFEFDE9A}"/>
              </a:ext>
            </a:extLst>
          </p:cNvPr>
          <p:cNvSpPr>
            <a:spLocks noGrp="1"/>
          </p:cNvSpPr>
          <p:nvPr>
            <p:ph type="body" sz="quarter" idx="3"/>
          </p:nvPr>
        </p:nvSpPr>
        <p:spPr>
          <a:xfrm>
            <a:off x="4572000" y="1317625"/>
            <a:ext cx="3887788" cy="82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9FAB961-91E1-4DFA-AC14-A84AA1A7FE87}"/>
              </a:ext>
            </a:extLst>
          </p:cNvPr>
          <p:cNvSpPr>
            <a:spLocks noGrp="1"/>
          </p:cNvSpPr>
          <p:nvPr>
            <p:ph sz="quarter" idx="4"/>
          </p:nvPr>
        </p:nvSpPr>
        <p:spPr>
          <a:xfrm>
            <a:off x="4572000" y="2141537"/>
            <a:ext cx="3887788" cy="3954463"/>
          </a:xfrm>
        </p:spPr>
        <p:txBody>
          <a:bodyPr>
            <a:normAutofit/>
          </a:bodyPr>
          <a:lstStyle>
            <a:lvl1pPr>
              <a:defRPr/>
            </a:lvl1pPr>
            <a:lvl2pPr>
              <a:defRPr sz="24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003B51D-29A9-4CDE-A12A-18D96C648CAA}"/>
              </a:ext>
            </a:extLst>
          </p:cNvPr>
          <p:cNvSpPr>
            <a:spLocks noGrp="1"/>
          </p:cNvSpPr>
          <p:nvPr>
            <p:ph type="sldNum" idx="10"/>
          </p:nvPr>
        </p:nvSpPr>
        <p:spPr/>
        <p:txBody>
          <a:bodyPr/>
          <a:lstStyle>
            <a:lvl1pPr>
              <a:defRPr/>
            </a:lvl1pPr>
          </a:lstStyle>
          <a:p>
            <a:fld id="{92DA649D-1602-481A-A402-8622AC78D993}" type="slidenum">
              <a:rPr lang="en-US" altLang="en-US"/>
              <a:pPr/>
              <a:t>‹#›</a:t>
            </a:fld>
            <a:endParaRPr lang="en-US" altLang="en-US" dirty="0"/>
          </a:p>
        </p:txBody>
      </p:sp>
    </p:spTree>
    <p:extLst>
      <p:ext uri="{BB962C8B-B14F-4D97-AF65-F5344CB8AC3E}">
        <p14:creationId xmlns:p14="http://schemas.microsoft.com/office/powerpoint/2010/main" val="351167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AC17-600E-490C-BF19-694D49642326}"/>
              </a:ext>
            </a:extLst>
          </p:cNvPr>
          <p:cNvSpPr>
            <a:spLocks noGrp="1"/>
          </p:cNvSpPr>
          <p:nvPr>
            <p:ph type="title"/>
          </p:nvPr>
        </p:nvSpPr>
        <p:spPr/>
        <p:txBody>
          <a:bodyPr/>
          <a:lstStyle>
            <a:lvl1pPr>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A82B1A9F-C8E9-44CE-B7EF-471341F32CB3}"/>
              </a:ext>
            </a:extLst>
          </p:cNvPr>
          <p:cNvSpPr>
            <a:spLocks noGrp="1"/>
          </p:cNvSpPr>
          <p:nvPr>
            <p:ph type="sldNum" idx="10"/>
          </p:nvPr>
        </p:nvSpPr>
        <p:spPr/>
        <p:txBody>
          <a:bodyPr/>
          <a:lstStyle>
            <a:lvl1pPr>
              <a:defRPr/>
            </a:lvl1pPr>
          </a:lstStyle>
          <a:p>
            <a:fld id="{4AEDC8E8-D7A9-4C10-BDEB-6A96B4B4661F}" type="slidenum">
              <a:rPr lang="en-US" altLang="en-US"/>
              <a:pPr/>
              <a:t>‹#›</a:t>
            </a:fld>
            <a:endParaRPr lang="en-US" altLang="en-US" dirty="0"/>
          </a:p>
        </p:txBody>
      </p:sp>
    </p:spTree>
    <p:extLst>
      <p:ext uri="{BB962C8B-B14F-4D97-AF65-F5344CB8AC3E}">
        <p14:creationId xmlns:p14="http://schemas.microsoft.com/office/powerpoint/2010/main" val="139902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8F8F86-3E88-4FCB-BCAB-BEF4BFD3351F}"/>
              </a:ext>
            </a:extLst>
          </p:cNvPr>
          <p:cNvSpPr>
            <a:spLocks noGrp="1"/>
          </p:cNvSpPr>
          <p:nvPr>
            <p:ph type="sldNum" idx="10"/>
          </p:nvPr>
        </p:nvSpPr>
        <p:spPr/>
        <p:txBody>
          <a:bodyPr/>
          <a:lstStyle>
            <a:lvl1pPr>
              <a:defRPr/>
            </a:lvl1pPr>
          </a:lstStyle>
          <a:p>
            <a:fld id="{8D26809D-8D56-46B0-B988-ACC7C4DE5073}" type="slidenum">
              <a:rPr lang="en-US" altLang="en-US"/>
              <a:pPr/>
              <a:t>‹#›</a:t>
            </a:fld>
            <a:endParaRPr lang="en-US" altLang="en-US" dirty="0"/>
          </a:p>
        </p:txBody>
      </p:sp>
    </p:spTree>
    <p:extLst>
      <p:ext uri="{BB962C8B-B14F-4D97-AF65-F5344CB8AC3E}">
        <p14:creationId xmlns:p14="http://schemas.microsoft.com/office/powerpoint/2010/main" val="52451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AC17-600E-490C-BF19-694D49642326}"/>
              </a:ext>
            </a:extLst>
          </p:cNvPr>
          <p:cNvSpPr>
            <a:spLocks noGrp="1"/>
          </p:cNvSpPr>
          <p:nvPr>
            <p:ph type="title"/>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6357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9" name="Picture 1">
            <a:extLst>
              <a:ext uri="{FF2B5EF4-FFF2-40B4-BE49-F238E27FC236}">
                <a16:creationId xmlns:a16="http://schemas.microsoft.com/office/drawing/2014/main" id="{A05E217D-15C0-4E94-9D95-0328888453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8713" y="6299200"/>
            <a:ext cx="1241425" cy="430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Rectangle 2">
            <a:extLst>
              <a:ext uri="{FF2B5EF4-FFF2-40B4-BE49-F238E27FC236}">
                <a16:creationId xmlns:a16="http://schemas.microsoft.com/office/drawing/2014/main" id="{60395761-4903-40E6-A68F-6A64BA90B33A}"/>
              </a:ext>
            </a:extLst>
          </p:cNvPr>
          <p:cNvSpPr>
            <a:spLocks noGrp="1" noChangeArrowheads="1"/>
          </p:cNvSpPr>
          <p:nvPr>
            <p:ph type="title"/>
          </p:nvPr>
        </p:nvSpPr>
        <p:spPr bwMode="auto">
          <a:xfrm>
            <a:off x="457200" y="350838"/>
            <a:ext cx="8228013"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p>
        </p:txBody>
      </p:sp>
      <p:sp>
        <p:nvSpPr>
          <p:cNvPr id="2051" name="Rectangle 3">
            <a:extLst>
              <a:ext uri="{FF2B5EF4-FFF2-40B4-BE49-F238E27FC236}">
                <a16:creationId xmlns:a16="http://schemas.microsoft.com/office/drawing/2014/main" id="{61AAB434-C5A9-416A-BFFA-E8432DA5F98E}"/>
              </a:ext>
            </a:extLst>
          </p:cNvPr>
          <p:cNvSpPr>
            <a:spLocks noGrp="1" noChangeArrowheads="1"/>
          </p:cNvSpPr>
          <p:nvPr>
            <p:ph type="body" idx="1"/>
          </p:nvPr>
        </p:nvSpPr>
        <p:spPr bwMode="auto">
          <a:xfrm>
            <a:off x="457200" y="1066800"/>
            <a:ext cx="8228013" cy="479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a:t>
            </a:r>
            <a:r>
              <a:rPr lang="en-GB" altLang="en-US" dirty="0" err="1"/>
              <a:t>LevelClick</a:t>
            </a:r>
            <a:r>
              <a:rPr lang="en-GB" altLang="en-US" dirty="0"/>
              <a:t> to Edit Master Text Styles</a:t>
            </a:r>
          </a:p>
          <a:p>
            <a:pPr lvl="4"/>
            <a:r>
              <a:rPr lang="en-GB" altLang="en-US" dirty="0"/>
              <a:t>Second level</a:t>
            </a:r>
          </a:p>
          <a:p>
            <a:pPr lvl="4"/>
            <a:r>
              <a:rPr lang="en-GB" altLang="en-US" dirty="0"/>
              <a:t>Third level</a:t>
            </a:r>
          </a:p>
          <a:p>
            <a:pPr lvl="4"/>
            <a:r>
              <a:rPr lang="en-GB" altLang="en-US" dirty="0"/>
              <a:t>Fourth level</a:t>
            </a:r>
          </a:p>
          <a:p>
            <a:pPr lvl="4"/>
            <a:r>
              <a:rPr lang="en-GB" altLang="en-US" dirty="0"/>
              <a:t>Fifth level</a:t>
            </a:r>
          </a:p>
        </p:txBody>
      </p:sp>
      <p:sp>
        <p:nvSpPr>
          <p:cNvPr id="2052" name="Text Box 4">
            <a:extLst>
              <a:ext uri="{FF2B5EF4-FFF2-40B4-BE49-F238E27FC236}">
                <a16:creationId xmlns:a16="http://schemas.microsoft.com/office/drawing/2014/main" id="{28E08ED7-3F17-476D-AA28-C582CBD162CA}"/>
              </a:ext>
            </a:extLst>
          </p:cNvPr>
          <p:cNvSpPr txBox="1">
            <a:spLocks noChangeArrowheads="1"/>
          </p:cNvSpPr>
          <p:nvPr/>
        </p:nvSpPr>
        <p:spPr bwMode="auto">
          <a:xfrm>
            <a:off x="2667000" y="6396038"/>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Noto Sans" panose="020B0502040504020204" pitchFamily="34" charset="0"/>
            </a:endParaRPr>
          </a:p>
        </p:txBody>
      </p:sp>
      <p:sp>
        <p:nvSpPr>
          <p:cNvPr id="2053" name="Rectangle 5">
            <a:extLst>
              <a:ext uri="{FF2B5EF4-FFF2-40B4-BE49-F238E27FC236}">
                <a16:creationId xmlns:a16="http://schemas.microsoft.com/office/drawing/2014/main" id="{1A6E2C8D-369E-4D84-A0ED-6EB6C23F5842}"/>
              </a:ext>
            </a:extLst>
          </p:cNvPr>
          <p:cNvSpPr>
            <a:spLocks noGrp="1" noChangeArrowheads="1"/>
          </p:cNvSpPr>
          <p:nvPr>
            <p:ph type="sldNum"/>
          </p:nvPr>
        </p:nvSpPr>
        <p:spPr bwMode="auto">
          <a:xfrm>
            <a:off x="2103438" y="6396038"/>
            <a:ext cx="561975"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tabLst>
                <a:tab pos="457200" algn="l"/>
              </a:tabLst>
              <a:defRPr sz="1200" b="1">
                <a:solidFill>
                  <a:srgbClr val="18434E"/>
                </a:solidFill>
                <a:latin typeface="Noto Sans" panose="020B0502040504020204" pitchFamily="34" charset="0"/>
                <a:cs typeface="Noto Sans" panose="020B0502040504020204" pitchFamily="34" charset="0"/>
              </a:defRPr>
            </a:lvl1pPr>
          </a:lstStyle>
          <a:p>
            <a:fld id="{C3D0FC1D-20F0-452C-96AC-58DDDCA9206E}" type="slidenum">
              <a:rPr lang="en-US" altLang="en-US" smtClean="0"/>
              <a:pPr/>
              <a:t>‹#›</a:t>
            </a:fld>
            <a:endParaRPr lang="en-US" altLang="en-US" dirty="0"/>
          </a:p>
        </p:txBody>
      </p:sp>
      <p:sp>
        <p:nvSpPr>
          <p:cNvPr id="2054" name="Line 6">
            <a:extLst>
              <a:ext uri="{FF2B5EF4-FFF2-40B4-BE49-F238E27FC236}">
                <a16:creationId xmlns:a16="http://schemas.microsoft.com/office/drawing/2014/main" id="{94A7503F-F4B0-4C6E-AC27-A7A477F54B62}"/>
              </a:ext>
            </a:extLst>
          </p:cNvPr>
          <p:cNvSpPr>
            <a:spLocks noChangeShapeType="1"/>
          </p:cNvSpPr>
          <p:nvPr/>
        </p:nvSpPr>
        <p:spPr bwMode="auto">
          <a:xfrm>
            <a:off x="457200" y="914400"/>
            <a:ext cx="8686800" cy="1588"/>
          </a:xfrm>
          <a:prstGeom prst="line">
            <a:avLst/>
          </a:prstGeom>
          <a:noFill/>
          <a:ln w="9360" cap="flat">
            <a:solidFill>
              <a:srgbClr val="009D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Noto Sans" panose="020B0502040504020204" pitchFamily="34" charset="0"/>
            </a:endParaRPr>
          </a:p>
        </p:txBody>
      </p:sp>
      <p:sp>
        <p:nvSpPr>
          <p:cNvPr id="2055" name="Rectangle 7">
            <a:extLst>
              <a:ext uri="{FF2B5EF4-FFF2-40B4-BE49-F238E27FC236}">
                <a16:creationId xmlns:a16="http://schemas.microsoft.com/office/drawing/2014/main" id="{9F911C00-0384-4FDF-ABB5-72B1A19590B7}"/>
              </a:ext>
            </a:extLst>
          </p:cNvPr>
          <p:cNvSpPr>
            <a:spLocks noChangeArrowheads="1"/>
          </p:cNvSpPr>
          <p:nvPr/>
        </p:nvSpPr>
        <p:spPr bwMode="auto">
          <a:xfrm>
            <a:off x="0" y="0"/>
            <a:ext cx="9144000" cy="228600"/>
          </a:xfrm>
          <a:prstGeom prst="rect">
            <a:avLst/>
          </a:prstGeom>
          <a:solidFill>
            <a:srgbClr val="009DBF"/>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Noto Sans" panose="020B0502040504020204" pitchFamily="34" charset="0"/>
            </a:endParaRPr>
          </a:p>
        </p:txBody>
      </p:sp>
      <p:pic>
        <p:nvPicPr>
          <p:cNvPr id="2056" name="Picture 8">
            <a:extLst>
              <a:ext uri="{FF2B5EF4-FFF2-40B4-BE49-F238E27FC236}">
                <a16:creationId xmlns:a16="http://schemas.microsoft.com/office/drawing/2014/main" id="{D7FC258D-FE3F-4619-A743-571262F886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075" y="6189663"/>
            <a:ext cx="1893888"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hf hdr="0" ftr="0" dt="0"/>
  <p:txStyles>
    <p:titleStyle>
      <a:lvl1pPr algn="l" defTabSz="457200" rtl="0" fontAlgn="base">
        <a:lnSpc>
          <a:spcPct val="98000"/>
        </a:lnSpc>
        <a:spcBef>
          <a:spcPct val="0"/>
        </a:spcBef>
        <a:spcAft>
          <a:spcPct val="0"/>
        </a:spcAft>
        <a:buClr>
          <a:srgbClr val="000000"/>
        </a:buClr>
        <a:buSzPct val="100000"/>
        <a:buFont typeface="Times New Roman" panose="02020603050405020304" pitchFamily="18" charset="0"/>
        <a:defRPr sz="3200" b="1" kern="1200">
          <a:solidFill>
            <a:srgbClr val="000000"/>
          </a:solidFill>
          <a:latin typeface="Noto Sans" panose="020B0502040504020204" pitchFamily="34" charset="0"/>
          <a:ea typeface="+mj-ea"/>
          <a:cs typeface="+mj-cs"/>
        </a:defRPr>
      </a:lvl1pPr>
      <a:lvl2pPr marL="742950" indent="-28575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2pPr>
      <a:lvl3pPr marL="11430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3pPr>
      <a:lvl4pPr marL="16002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4pPr>
      <a:lvl5pPr marL="20574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5pPr>
      <a:lvl6pPr marL="25146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6pPr>
      <a:lvl7pPr marL="29718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7pPr>
      <a:lvl8pPr marL="34290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8pPr>
      <a:lvl9pPr marL="38862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9pPr>
    </p:titleStyle>
    <p:bodyStyle>
      <a:lvl1pPr marL="342900" indent="-342900" algn="l" defTabSz="457200" rtl="0" fontAlgn="base">
        <a:lnSpc>
          <a:spcPct val="98000"/>
        </a:lnSpc>
        <a:spcBef>
          <a:spcPts val="1425"/>
        </a:spcBef>
        <a:spcAft>
          <a:spcPct val="0"/>
        </a:spcAft>
        <a:buClr>
          <a:srgbClr val="000000"/>
        </a:buClr>
        <a:buSzPct val="100000"/>
        <a:buFont typeface="Times New Roman" panose="02020603050405020304" pitchFamily="18" charset="0"/>
        <a:defRPr sz="2800" kern="1200">
          <a:solidFill>
            <a:srgbClr val="23408F"/>
          </a:solidFill>
          <a:latin typeface="Noto Sans" panose="020B0502040504020204" pitchFamily="34" charset="0"/>
          <a:ea typeface="+mn-ea"/>
          <a:cs typeface="+mn-cs"/>
        </a:defRPr>
      </a:lvl1pPr>
      <a:lvl2pPr marL="742950" indent="-285750" algn="l" defTabSz="457200" rtl="0" fontAlgn="base">
        <a:lnSpc>
          <a:spcPct val="98000"/>
        </a:lnSpc>
        <a:spcBef>
          <a:spcPts val="1138"/>
        </a:spcBef>
        <a:spcAft>
          <a:spcPct val="0"/>
        </a:spcAft>
        <a:buClr>
          <a:srgbClr val="000000"/>
        </a:buClr>
        <a:buSzPct val="100000"/>
        <a:buFont typeface="Times New Roman" panose="02020603050405020304" pitchFamily="18" charset="0"/>
        <a:defRPr sz="2400" kern="1200">
          <a:solidFill>
            <a:srgbClr val="37669F"/>
          </a:solidFill>
          <a:latin typeface="Noto Sans" panose="020B0502040504020204" pitchFamily="34" charset="0"/>
          <a:ea typeface="+mn-ea"/>
          <a:cs typeface="+mn-cs"/>
        </a:defRPr>
      </a:lvl2pPr>
      <a:lvl3pPr marL="1143000" indent="-228600" algn="l" defTabSz="457200" rtl="0" fontAlgn="base">
        <a:lnSpc>
          <a:spcPct val="98000"/>
        </a:lnSpc>
        <a:spcBef>
          <a:spcPts val="850"/>
        </a:spcBef>
        <a:spcAft>
          <a:spcPct val="0"/>
        </a:spcAft>
        <a:buClr>
          <a:srgbClr val="000000"/>
        </a:buClr>
        <a:buSzPct val="100000"/>
        <a:buFont typeface="Times New Roman" panose="02020603050405020304" pitchFamily="18" charset="0"/>
        <a:defRPr sz="2000" kern="1200">
          <a:solidFill>
            <a:srgbClr val="009DBF"/>
          </a:solidFill>
          <a:latin typeface="Noto Sans" panose="020B0502040504020204" pitchFamily="34" charset="0"/>
          <a:ea typeface="+mn-ea"/>
          <a:cs typeface="+mn-cs"/>
        </a:defRPr>
      </a:lvl3pPr>
      <a:lvl4pPr marL="1600200" indent="-228600" algn="l" defTabSz="457200" rtl="0" fontAlgn="base">
        <a:lnSpc>
          <a:spcPct val="98000"/>
        </a:lnSpc>
        <a:spcBef>
          <a:spcPts val="575"/>
        </a:spcBef>
        <a:spcAft>
          <a:spcPct val="0"/>
        </a:spcAft>
        <a:buClr>
          <a:srgbClr val="000000"/>
        </a:buClr>
        <a:buSzPct val="100000"/>
        <a:buFont typeface="Times New Roman" panose="02020603050405020304" pitchFamily="18" charset="0"/>
        <a:defRPr sz="1800" kern="1200">
          <a:solidFill>
            <a:srgbClr val="23408F"/>
          </a:solidFill>
          <a:latin typeface="Noto Sans" panose="020B0502040504020204" pitchFamily="34" charset="0"/>
          <a:ea typeface="+mn-ea"/>
          <a:cs typeface="+mn-cs"/>
        </a:defRPr>
      </a:lvl4pPr>
      <a:lvl5pPr marL="2057400" indent="-228600" algn="l" defTabSz="457200" rtl="0" fontAlgn="base">
        <a:lnSpc>
          <a:spcPct val="98000"/>
        </a:lnSpc>
        <a:spcBef>
          <a:spcPts val="288"/>
        </a:spcBef>
        <a:spcAft>
          <a:spcPct val="0"/>
        </a:spcAft>
        <a:buClr>
          <a:srgbClr val="000000"/>
        </a:buClr>
        <a:buSzPct val="100000"/>
        <a:buFont typeface="Times New Roman" panose="02020603050405020304" pitchFamily="18" charset="0"/>
        <a:defRPr sz="1600" kern="1200">
          <a:solidFill>
            <a:srgbClr val="23408F"/>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0395761-4903-40E6-A68F-6A64BA90B33A}"/>
              </a:ext>
            </a:extLst>
          </p:cNvPr>
          <p:cNvSpPr>
            <a:spLocks noGrp="1" noChangeArrowheads="1"/>
          </p:cNvSpPr>
          <p:nvPr>
            <p:ph type="title"/>
          </p:nvPr>
        </p:nvSpPr>
        <p:spPr bwMode="auto">
          <a:xfrm>
            <a:off x="457200" y="350838"/>
            <a:ext cx="8228013"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p>
        </p:txBody>
      </p:sp>
      <p:sp>
        <p:nvSpPr>
          <p:cNvPr id="2051" name="Rectangle 3">
            <a:extLst>
              <a:ext uri="{FF2B5EF4-FFF2-40B4-BE49-F238E27FC236}">
                <a16:creationId xmlns:a16="http://schemas.microsoft.com/office/drawing/2014/main" id="{61AAB434-C5A9-416A-BFFA-E8432DA5F98E}"/>
              </a:ext>
            </a:extLst>
          </p:cNvPr>
          <p:cNvSpPr>
            <a:spLocks noGrp="1" noChangeArrowheads="1"/>
          </p:cNvSpPr>
          <p:nvPr>
            <p:ph type="body" idx="1"/>
          </p:nvPr>
        </p:nvSpPr>
        <p:spPr bwMode="auto">
          <a:xfrm>
            <a:off x="457200" y="1066800"/>
            <a:ext cx="8228013" cy="479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a:t>
            </a:r>
            <a:r>
              <a:rPr lang="en-GB" altLang="en-US" dirty="0" err="1"/>
              <a:t>LevelClick</a:t>
            </a:r>
            <a:r>
              <a:rPr lang="en-GB" altLang="en-US" dirty="0"/>
              <a:t> to Edit Master Text Styles</a:t>
            </a:r>
          </a:p>
          <a:p>
            <a:pPr lvl="4"/>
            <a:r>
              <a:rPr lang="en-GB" altLang="en-US" dirty="0"/>
              <a:t>Second level</a:t>
            </a:r>
          </a:p>
          <a:p>
            <a:pPr lvl="4"/>
            <a:r>
              <a:rPr lang="en-GB" altLang="en-US" dirty="0"/>
              <a:t>Third level</a:t>
            </a:r>
          </a:p>
          <a:p>
            <a:pPr lvl="4"/>
            <a:r>
              <a:rPr lang="en-GB" altLang="en-US" dirty="0"/>
              <a:t>Fourth level</a:t>
            </a:r>
          </a:p>
          <a:p>
            <a:pPr lvl="4"/>
            <a:r>
              <a:rPr lang="en-GB" altLang="en-US" dirty="0"/>
              <a:t>Fifth level</a:t>
            </a:r>
          </a:p>
        </p:txBody>
      </p:sp>
      <p:sp>
        <p:nvSpPr>
          <p:cNvPr id="2052" name="Text Box 4">
            <a:extLst>
              <a:ext uri="{FF2B5EF4-FFF2-40B4-BE49-F238E27FC236}">
                <a16:creationId xmlns:a16="http://schemas.microsoft.com/office/drawing/2014/main" id="{28E08ED7-3F17-476D-AA28-C582CBD162CA}"/>
              </a:ext>
            </a:extLst>
          </p:cNvPr>
          <p:cNvSpPr txBox="1">
            <a:spLocks noChangeArrowheads="1"/>
          </p:cNvSpPr>
          <p:nvPr/>
        </p:nvSpPr>
        <p:spPr bwMode="auto">
          <a:xfrm>
            <a:off x="2667000" y="6396038"/>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Noto Sans" panose="020B0502040504020204" pitchFamily="34" charset="0"/>
            </a:endParaRPr>
          </a:p>
        </p:txBody>
      </p:sp>
      <p:sp>
        <p:nvSpPr>
          <p:cNvPr id="2054" name="Line 6">
            <a:extLst>
              <a:ext uri="{FF2B5EF4-FFF2-40B4-BE49-F238E27FC236}">
                <a16:creationId xmlns:a16="http://schemas.microsoft.com/office/drawing/2014/main" id="{94A7503F-F4B0-4C6E-AC27-A7A477F54B62}"/>
              </a:ext>
            </a:extLst>
          </p:cNvPr>
          <p:cNvSpPr>
            <a:spLocks noChangeShapeType="1"/>
          </p:cNvSpPr>
          <p:nvPr/>
        </p:nvSpPr>
        <p:spPr bwMode="auto">
          <a:xfrm>
            <a:off x="457200" y="914400"/>
            <a:ext cx="8686800" cy="1588"/>
          </a:xfrm>
          <a:prstGeom prst="line">
            <a:avLst/>
          </a:prstGeom>
          <a:noFill/>
          <a:ln w="9360" cap="flat">
            <a:solidFill>
              <a:srgbClr val="009D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Noto Sans" panose="020B0502040504020204" pitchFamily="34" charset="0"/>
            </a:endParaRPr>
          </a:p>
        </p:txBody>
      </p:sp>
      <p:sp>
        <p:nvSpPr>
          <p:cNvPr id="2055" name="Rectangle 7">
            <a:extLst>
              <a:ext uri="{FF2B5EF4-FFF2-40B4-BE49-F238E27FC236}">
                <a16:creationId xmlns:a16="http://schemas.microsoft.com/office/drawing/2014/main" id="{9F911C00-0384-4FDF-ABB5-72B1A19590B7}"/>
              </a:ext>
            </a:extLst>
          </p:cNvPr>
          <p:cNvSpPr>
            <a:spLocks noChangeArrowheads="1"/>
          </p:cNvSpPr>
          <p:nvPr/>
        </p:nvSpPr>
        <p:spPr bwMode="auto">
          <a:xfrm>
            <a:off x="0" y="0"/>
            <a:ext cx="9144000" cy="228600"/>
          </a:xfrm>
          <a:prstGeom prst="rect">
            <a:avLst/>
          </a:prstGeom>
          <a:solidFill>
            <a:srgbClr val="009DBF"/>
          </a:solidFill>
          <a:ln>
            <a:noFill/>
          </a:ln>
          <a:effectLst/>
          <a:extLst>
            <a:ext uri="{91240B29-F687-4F45-9708-019B960494DF}">
              <a14:hiddenLine xmlns:a14="http://schemas.microsoft.com/office/drawing/2010/main" w="255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Noto Sans" panose="020B0502040504020204" pitchFamily="34" charset="0"/>
            </a:endParaRPr>
          </a:p>
        </p:txBody>
      </p:sp>
    </p:spTree>
    <p:extLst>
      <p:ext uri="{BB962C8B-B14F-4D97-AF65-F5344CB8AC3E}">
        <p14:creationId xmlns:p14="http://schemas.microsoft.com/office/powerpoint/2010/main" val="2251054104"/>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457200" rtl="0" fontAlgn="base">
        <a:lnSpc>
          <a:spcPct val="98000"/>
        </a:lnSpc>
        <a:spcBef>
          <a:spcPct val="0"/>
        </a:spcBef>
        <a:spcAft>
          <a:spcPct val="0"/>
        </a:spcAft>
        <a:buClr>
          <a:srgbClr val="000000"/>
        </a:buClr>
        <a:buSzPct val="100000"/>
        <a:buFont typeface="Times New Roman" panose="02020603050405020304" pitchFamily="18" charset="0"/>
        <a:defRPr sz="3200" b="1" kern="1200">
          <a:solidFill>
            <a:srgbClr val="000000"/>
          </a:solidFill>
          <a:latin typeface="Noto Sans" panose="020B0502040504020204" pitchFamily="34" charset="0"/>
          <a:ea typeface="+mj-ea"/>
          <a:cs typeface="+mj-cs"/>
        </a:defRPr>
      </a:lvl1pPr>
      <a:lvl2pPr marL="742950" indent="-28575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2pPr>
      <a:lvl3pPr marL="11430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3pPr>
      <a:lvl4pPr marL="16002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4pPr>
      <a:lvl5pPr marL="20574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5pPr>
      <a:lvl6pPr marL="25146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6pPr>
      <a:lvl7pPr marL="29718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7pPr>
      <a:lvl8pPr marL="34290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8pPr>
      <a:lvl9pPr marL="3886200" indent="-228600" algn="l" defTabSz="457200"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Calibri Light" panose="020F0302020204030204" pitchFamily="34" charset="0"/>
          <a:cs typeface="Noto Sans" charset="0"/>
        </a:defRPr>
      </a:lvl9pPr>
    </p:titleStyle>
    <p:bodyStyle>
      <a:lvl1pPr marL="342900" indent="-342900" algn="l" defTabSz="457200" rtl="0" fontAlgn="base">
        <a:lnSpc>
          <a:spcPct val="98000"/>
        </a:lnSpc>
        <a:spcBef>
          <a:spcPts val="1425"/>
        </a:spcBef>
        <a:spcAft>
          <a:spcPct val="0"/>
        </a:spcAft>
        <a:buClr>
          <a:srgbClr val="000000"/>
        </a:buClr>
        <a:buSzPct val="100000"/>
        <a:buFont typeface="Times New Roman" panose="02020603050405020304" pitchFamily="18" charset="0"/>
        <a:defRPr sz="2800" kern="1200">
          <a:solidFill>
            <a:srgbClr val="23408F"/>
          </a:solidFill>
          <a:latin typeface="Noto Sans" panose="020B0502040504020204" pitchFamily="34" charset="0"/>
          <a:ea typeface="+mn-ea"/>
          <a:cs typeface="+mn-cs"/>
        </a:defRPr>
      </a:lvl1pPr>
      <a:lvl2pPr marL="742950" indent="-285750" algn="l" defTabSz="457200" rtl="0" fontAlgn="base">
        <a:lnSpc>
          <a:spcPct val="98000"/>
        </a:lnSpc>
        <a:spcBef>
          <a:spcPts val="1138"/>
        </a:spcBef>
        <a:spcAft>
          <a:spcPct val="0"/>
        </a:spcAft>
        <a:buClr>
          <a:srgbClr val="000000"/>
        </a:buClr>
        <a:buSzPct val="100000"/>
        <a:buFont typeface="Times New Roman" panose="02020603050405020304" pitchFamily="18" charset="0"/>
        <a:defRPr sz="2400" kern="1200">
          <a:solidFill>
            <a:srgbClr val="37669F"/>
          </a:solidFill>
          <a:latin typeface="Noto Sans" panose="020B0502040504020204" pitchFamily="34" charset="0"/>
          <a:ea typeface="+mn-ea"/>
          <a:cs typeface="+mn-cs"/>
        </a:defRPr>
      </a:lvl2pPr>
      <a:lvl3pPr marL="1143000" indent="-228600" algn="l" defTabSz="457200" rtl="0" fontAlgn="base">
        <a:lnSpc>
          <a:spcPct val="98000"/>
        </a:lnSpc>
        <a:spcBef>
          <a:spcPts val="850"/>
        </a:spcBef>
        <a:spcAft>
          <a:spcPct val="0"/>
        </a:spcAft>
        <a:buClr>
          <a:srgbClr val="000000"/>
        </a:buClr>
        <a:buSzPct val="100000"/>
        <a:buFont typeface="Times New Roman" panose="02020603050405020304" pitchFamily="18" charset="0"/>
        <a:defRPr sz="2000" kern="1200">
          <a:solidFill>
            <a:srgbClr val="009DBF"/>
          </a:solidFill>
          <a:latin typeface="Noto Sans" panose="020B0502040504020204" pitchFamily="34" charset="0"/>
          <a:ea typeface="+mn-ea"/>
          <a:cs typeface="+mn-cs"/>
        </a:defRPr>
      </a:lvl3pPr>
      <a:lvl4pPr marL="1600200" indent="-228600" algn="l" defTabSz="457200" rtl="0" fontAlgn="base">
        <a:lnSpc>
          <a:spcPct val="98000"/>
        </a:lnSpc>
        <a:spcBef>
          <a:spcPts val="575"/>
        </a:spcBef>
        <a:spcAft>
          <a:spcPct val="0"/>
        </a:spcAft>
        <a:buClr>
          <a:srgbClr val="000000"/>
        </a:buClr>
        <a:buSzPct val="100000"/>
        <a:buFont typeface="Times New Roman" panose="02020603050405020304" pitchFamily="18" charset="0"/>
        <a:defRPr sz="1800" kern="1200">
          <a:solidFill>
            <a:srgbClr val="23408F"/>
          </a:solidFill>
          <a:latin typeface="Noto Sans" panose="020B0502040504020204" pitchFamily="34" charset="0"/>
          <a:ea typeface="+mn-ea"/>
          <a:cs typeface="+mn-cs"/>
        </a:defRPr>
      </a:lvl4pPr>
      <a:lvl5pPr marL="2057400" indent="-228600" algn="l" defTabSz="457200" rtl="0" fontAlgn="base">
        <a:lnSpc>
          <a:spcPct val="98000"/>
        </a:lnSpc>
        <a:spcBef>
          <a:spcPts val="288"/>
        </a:spcBef>
        <a:spcAft>
          <a:spcPct val="0"/>
        </a:spcAft>
        <a:buClr>
          <a:srgbClr val="000000"/>
        </a:buClr>
        <a:buSzPct val="100000"/>
        <a:buFont typeface="Times New Roman" panose="02020603050405020304" pitchFamily="18" charset="0"/>
        <a:defRPr sz="1600" kern="1200">
          <a:solidFill>
            <a:srgbClr val="23408F"/>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bm.com/developerworks/library/se-dfdl/index.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eop-cfi.esa.int/index.php/applications/dfdl4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amp;ehk=zd5R1p9bLBoE26RNFCwfkg&amp;r=0&amp;pid=OfficeInsert"/><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math.stackexchange.com/questions/1273151/circle-and-heart-homeomorphic"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ogf.org/dfd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www.apache.org/" TargetMode="External"/><Relationship Id="rId5" Type="http://schemas.openxmlformats.org/officeDocument/2006/relationships/hyperlink" Target="https://daffodil.apache.org/" TargetMode="External"/><Relationship Id="rId4" Type="http://schemas.openxmlformats.org/officeDocument/2006/relationships/hyperlink" Target="https://github.com/DFDLSchema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langsec.or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a:extLst>
              <a:ext uri="{FF2B5EF4-FFF2-40B4-BE49-F238E27FC236}">
                <a16:creationId xmlns:a16="http://schemas.microsoft.com/office/drawing/2014/main" id="{D4EA2200-8206-4996-A9BB-30DDA25DA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108075" y="-792163"/>
            <a:ext cx="11360150" cy="3840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6" name="Picture 2">
            <a:extLst>
              <a:ext uri="{FF2B5EF4-FFF2-40B4-BE49-F238E27FC236}">
                <a16:creationId xmlns:a16="http://schemas.microsoft.com/office/drawing/2014/main" id="{FB74BCD7-5B79-42CE-9297-44F2A3DED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188" y="3017838"/>
            <a:ext cx="11360151" cy="3840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3">
            <a:extLst>
              <a:ext uri="{FF2B5EF4-FFF2-40B4-BE49-F238E27FC236}">
                <a16:creationId xmlns:a16="http://schemas.microsoft.com/office/drawing/2014/main" id="{E3114A46-92F7-4EF5-8E3B-A38F7F3AB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3900" y="6035675"/>
            <a:ext cx="1979613" cy="685800"/>
          </a:xfrm>
          <a:prstGeom prst="rect">
            <a:avLst/>
          </a:prstGeom>
          <a:noFill/>
          <a:ln>
            <a:noFill/>
          </a:ln>
          <a:effectLst>
            <a:outerShdw dist="38160" dir="5400000" algn="ctr" rotWithShape="0">
              <a:srgbClr val="000000">
                <a:alpha val="40033"/>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
        <p:nvSpPr>
          <p:cNvPr id="3" name="Title 2">
            <a:extLst>
              <a:ext uri="{FF2B5EF4-FFF2-40B4-BE49-F238E27FC236}">
                <a16:creationId xmlns:a16="http://schemas.microsoft.com/office/drawing/2014/main" id="{40F7EC2E-CFDC-4882-B366-3EF027CFD36E}"/>
              </a:ext>
            </a:extLst>
          </p:cNvPr>
          <p:cNvSpPr>
            <a:spLocks noGrp="1"/>
          </p:cNvSpPr>
          <p:nvPr>
            <p:ph type="ctrTitle"/>
          </p:nvPr>
        </p:nvSpPr>
        <p:spPr>
          <a:xfrm>
            <a:off x="214374" y="1285081"/>
            <a:ext cx="6858000" cy="1920875"/>
          </a:xfrm>
        </p:spPr>
        <p:txBody>
          <a:bodyPr>
            <a:noAutofit/>
          </a:bodyPr>
          <a:lstStyle/>
          <a:p>
            <a:pPr algn="l"/>
            <a:r>
              <a:rPr lang="en-US" altLang="en-US" sz="2800" b="1" dirty="0">
                <a:solidFill>
                  <a:srgbClr val="FFFFFF"/>
                </a:solidFill>
                <a:latin typeface="Noto Sans" panose="020B0502040504020204" pitchFamily="34" charset="0"/>
              </a:rPr>
              <a:t>Data Format Description Language</a:t>
            </a:r>
            <a:br>
              <a:rPr lang="en-US" altLang="en-US" sz="2800" b="1" dirty="0">
                <a:solidFill>
                  <a:srgbClr val="FFFFFF"/>
                </a:solidFill>
                <a:latin typeface="Noto Sans" panose="020B0502040504020204" pitchFamily="34" charset="0"/>
              </a:rPr>
            </a:br>
            <a:r>
              <a:rPr lang="en-US" altLang="en-US" sz="1600" b="1" dirty="0">
                <a:solidFill>
                  <a:srgbClr val="FFFFFF"/>
                </a:solidFill>
                <a:latin typeface="Noto Sans" panose="020B0502040504020204" pitchFamily="34" charset="0"/>
              </a:rPr>
              <a:t>and the</a:t>
            </a:r>
            <a:r>
              <a:rPr lang="en-US" altLang="en-US" sz="2800" b="1" dirty="0">
                <a:solidFill>
                  <a:srgbClr val="FFFFFF"/>
                </a:solidFill>
                <a:latin typeface="Noto Sans" panose="020B0502040504020204" pitchFamily="34" charset="0"/>
              </a:rPr>
              <a:t> </a:t>
            </a:r>
            <a:br>
              <a:rPr lang="en-US" altLang="en-US" sz="2800" b="1" dirty="0">
                <a:solidFill>
                  <a:srgbClr val="FFFFFF"/>
                </a:solidFill>
                <a:latin typeface="Noto Sans" panose="020B0502040504020204" pitchFamily="34" charset="0"/>
              </a:rPr>
            </a:br>
            <a:r>
              <a:rPr lang="en-US" altLang="en-US" sz="2800" b="1" dirty="0">
                <a:solidFill>
                  <a:srgbClr val="FFFFFF"/>
                </a:solidFill>
                <a:latin typeface="Noto Sans" panose="020B0502040504020204" pitchFamily="34" charset="0"/>
              </a:rPr>
              <a:t>Apache Daffodil Incubator Project</a:t>
            </a:r>
            <a:endParaRPr lang="en-US" sz="2800" dirty="0"/>
          </a:p>
        </p:txBody>
      </p:sp>
      <p:sp>
        <p:nvSpPr>
          <p:cNvPr id="4" name="Subtitle 3">
            <a:extLst>
              <a:ext uri="{FF2B5EF4-FFF2-40B4-BE49-F238E27FC236}">
                <a16:creationId xmlns:a16="http://schemas.microsoft.com/office/drawing/2014/main" id="{FBD13E51-3641-4BC6-AC27-CFD0F9FB9690}"/>
              </a:ext>
            </a:extLst>
          </p:cNvPr>
          <p:cNvSpPr>
            <a:spLocks noGrp="1"/>
          </p:cNvSpPr>
          <p:nvPr>
            <p:ph type="subTitle" idx="1"/>
          </p:nvPr>
        </p:nvSpPr>
        <p:spPr>
          <a:xfrm>
            <a:off x="206606" y="3475036"/>
            <a:ext cx="6865767" cy="1367634"/>
          </a:xfrm>
        </p:spPr>
        <p:txBody>
          <a:bodyPr wrap="none"/>
          <a:lstStyle/>
          <a:p>
            <a:pPr algn="l">
              <a:lnSpc>
                <a:spcPct val="100000"/>
              </a:lnSpc>
            </a:pPr>
            <a:r>
              <a:rPr lang="en-US" altLang="en-US" b="1" dirty="0">
                <a:solidFill>
                  <a:schemeClr val="bg1"/>
                </a:solidFill>
                <a:latin typeface="Noto Sans" panose="020B0502040504020204" pitchFamily="34" charset="0"/>
              </a:rPr>
              <a:t>Mike Beckerle, Tresys Technology</a:t>
            </a:r>
            <a:br>
              <a:rPr lang="en-US" altLang="en-US" b="1" dirty="0">
                <a:solidFill>
                  <a:schemeClr val="bg1"/>
                </a:solidFill>
                <a:latin typeface="Noto Sans" panose="020B0502040504020204" pitchFamily="34" charset="0"/>
              </a:rPr>
            </a:br>
            <a:r>
              <a:rPr lang="en-US" altLang="en-US" b="1" dirty="0">
                <a:solidFill>
                  <a:schemeClr val="bg1"/>
                </a:solidFill>
              </a:rPr>
              <a:t>mbeckerle at tresys.com or at apache.org</a:t>
            </a:r>
          </a:p>
          <a:p>
            <a:pPr algn="l"/>
            <a:endParaRPr lang="en-US" dirty="0">
              <a:solidFill>
                <a:schemeClr val="bg1"/>
              </a:solidFill>
            </a:endParaRPr>
          </a:p>
        </p:txBody>
      </p:sp>
      <p:sp>
        <p:nvSpPr>
          <p:cNvPr id="11269" name="Rectangle 5">
            <a:extLst>
              <a:ext uri="{FF2B5EF4-FFF2-40B4-BE49-F238E27FC236}">
                <a16:creationId xmlns:a16="http://schemas.microsoft.com/office/drawing/2014/main" id="{6AE42F38-0C39-4FEC-9BCA-1E9FC244CC2D}"/>
              </a:ext>
            </a:extLst>
          </p:cNvPr>
          <p:cNvSpPr>
            <a:spLocks noChangeArrowheads="1"/>
          </p:cNvSpPr>
          <p:nvPr/>
        </p:nvSpPr>
        <p:spPr bwMode="auto">
          <a:xfrm>
            <a:off x="0" y="0"/>
            <a:ext cx="9144000" cy="6858000"/>
          </a:xfrm>
          <a:prstGeom prst="rect">
            <a:avLst/>
          </a:prstGeom>
          <a:noFill/>
          <a:ln w="76320" cap="flat">
            <a:solidFill>
              <a:srgbClr val="3465A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Noto Sans" panose="020B0502040504020204" pitchFamily="34" charset="0"/>
            </a:endParaRPr>
          </a:p>
        </p:txBody>
      </p:sp>
      <p:pic>
        <p:nvPicPr>
          <p:cNvPr id="11270" name="Picture 6">
            <a:extLst>
              <a:ext uri="{FF2B5EF4-FFF2-40B4-BE49-F238E27FC236}">
                <a16:creationId xmlns:a16="http://schemas.microsoft.com/office/drawing/2014/main" id="{82517165-B69A-4E70-9618-248777ADF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563" y="2103438"/>
            <a:ext cx="1920875" cy="192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1" name="Rectangle 7">
            <a:extLst>
              <a:ext uri="{FF2B5EF4-FFF2-40B4-BE49-F238E27FC236}">
                <a16:creationId xmlns:a16="http://schemas.microsoft.com/office/drawing/2014/main" id="{B38B5C69-2841-4B03-BE58-31B739722979}"/>
              </a:ext>
            </a:extLst>
          </p:cNvPr>
          <p:cNvSpPr>
            <a:spLocks noChangeArrowheads="1"/>
          </p:cNvSpPr>
          <p:nvPr/>
        </p:nvSpPr>
        <p:spPr bwMode="auto">
          <a:xfrm>
            <a:off x="-1371600" y="-92075"/>
            <a:ext cx="1371600" cy="7040563"/>
          </a:xfrm>
          <a:prstGeom prst="rect">
            <a:avLst/>
          </a:prstGeom>
          <a:solidFill>
            <a:srgbClr val="729FCF"/>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Noto Sans" panose="020B0502040504020204" pitchFamily="34" charset="0"/>
            </a:endParaRPr>
          </a:p>
        </p:txBody>
      </p:sp>
      <p:sp>
        <p:nvSpPr>
          <p:cNvPr id="11272" name="Rectangle 8">
            <a:extLst>
              <a:ext uri="{FF2B5EF4-FFF2-40B4-BE49-F238E27FC236}">
                <a16:creationId xmlns:a16="http://schemas.microsoft.com/office/drawing/2014/main" id="{3FEFE78A-8A3D-4491-9A7A-548D4B32C6CD}"/>
              </a:ext>
            </a:extLst>
          </p:cNvPr>
          <p:cNvSpPr>
            <a:spLocks noChangeArrowheads="1"/>
          </p:cNvSpPr>
          <p:nvPr/>
        </p:nvSpPr>
        <p:spPr bwMode="auto">
          <a:xfrm>
            <a:off x="9144000" y="-182563"/>
            <a:ext cx="1371600" cy="7040563"/>
          </a:xfrm>
          <a:prstGeom prst="rect">
            <a:avLst/>
          </a:prstGeom>
          <a:solidFill>
            <a:srgbClr val="729FCF"/>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Noto Sans" panose="020B0502040504020204" pitchFamily="34" charset="0"/>
            </a:endParaRPr>
          </a:p>
        </p:txBody>
      </p:sp>
      <p:sp>
        <p:nvSpPr>
          <p:cNvPr id="11273" name="Rectangle 9">
            <a:extLst>
              <a:ext uri="{FF2B5EF4-FFF2-40B4-BE49-F238E27FC236}">
                <a16:creationId xmlns:a16="http://schemas.microsoft.com/office/drawing/2014/main" id="{94FD57A8-7AD8-42D0-A470-275BA09016E2}"/>
              </a:ext>
            </a:extLst>
          </p:cNvPr>
          <p:cNvSpPr>
            <a:spLocks noChangeArrowheads="1"/>
          </p:cNvSpPr>
          <p:nvPr/>
        </p:nvSpPr>
        <p:spPr bwMode="auto">
          <a:xfrm>
            <a:off x="-1189038" y="-914400"/>
            <a:ext cx="11430001" cy="914400"/>
          </a:xfrm>
          <a:prstGeom prst="rect">
            <a:avLst/>
          </a:prstGeom>
          <a:solidFill>
            <a:srgbClr val="729FCF"/>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Noto Sans" panose="020B0502040504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3462C96A-ECCC-407A-8DA5-CACD9970FA2C}"/>
              </a:ext>
            </a:extLst>
          </p:cNvPr>
          <p:cNvSpPr>
            <a:spLocks noGrp="1" noChangeArrowheads="1"/>
          </p:cNvSpPr>
          <p:nvPr>
            <p:ph type="title"/>
          </p:nvPr>
        </p:nvSpPr>
        <p:spPr/>
        <p:txBody>
          <a:bodyPr/>
          <a:lstStyle/>
          <a:p>
            <a:r>
              <a:rPr lang="en-US" altLang="en-US" dirty="0"/>
              <a:t>Data Format Description Language</a:t>
            </a:r>
          </a:p>
        </p:txBody>
      </p:sp>
      <p:sp>
        <p:nvSpPr>
          <p:cNvPr id="17410" name="Rectangle 2">
            <a:extLst>
              <a:ext uri="{FF2B5EF4-FFF2-40B4-BE49-F238E27FC236}">
                <a16:creationId xmlns:a16="http://schemas.microsoft.com/office/drawing/2014/main" id="{1B2F5986-D4AE-4FE9-9A5A-679A1D0CC866}"/>
              </a:ext>
            </a:extLst>
          </p:cNvPr>
          <p:cNvSpPr>
            <a:spLocks noGrp="1" noChangeArrowheads="1"/>
          </p:cNvSpPr>
          <p:nvPr>
            <p:ph idx="1"/>
          </p:nvPr>
        </p:nvSpPr>
        <p:spPr/>
        <p:txBody>
          <a:bodyPr>
            <a:normAutofit fontScale="85000" lnSpcReduction="20000"/>
          </a:bodyPr>
          <a:lstStyle/>
          <a:p>
            <a:r>
              <a:rPr lang="en-US" altLang="en-US" dirty="0"/>
              <a:t>DFDL: A new open standard</a:t>
            </a:r>
          </a:p>
          <a:p>
            <a:pPr marL="800100" lvl="1" indent="-342900">
              <a:buFont typeface="Arial" panose="020B0604020202020204" pitchFamily="34" charset="0"/>
              <a:buChar char="•"/>
            </a:pPr>
            <a:r>
              <a:rPr lang="en-US" altLang="en-US" dirty="0"/>
              <a:t>From the Open Grid Forum (OGF)</a:t>
            </a:r>
          </a:p>
          <a:p>
            <a:pPr marL="800100" lvl="1" indent="-342900">
              <a:buFont typeface="Arial" panose="020B0604020202020204" pitchFamily="34" charset="0"/>
              <a:buChar char="•"/>
            </a:pPr>
            <a:r>
              <a:rPr lang="en-US" altLang="en-US" dirty="0"/>
              <a:t>Work began in </a:t>
            </a:r>
            <a:r>
              <a:rPr lang="en-US" altLang="en-US" b="1" dirty="0"/>
              <a:t>2001</a:t>
            </a:r>
            <a:r>
              <a:rPr lang="en-US" altLang="en-US" dirty="0"/>
              <a:t>, accelerated around 2008</a:t>
            </a:r>
          </a:p>
          <a:p>
            <a:pPr marL="800100" lvl="1" indent="-342900">
              <a:buFont typeface="Arial" panose="020B0604020202020204" pitchFamily="34" charset="0"/>
              <a:buChar char="•"/>
            </a:pPr>
            <a:r>
              <a:rPr lang="en-US" altLang="en-US" dirty="0"/>
              <a:t>Major contributors from UK, Canada, and USA</a:t>
            </a:r>
          </a:p>
          <a:p>
            <a:pPr marL="800100" lvl="1" indent="-342900">
              <a:buFont typeface="Arial" panose="020B0604020202020204" pitchFamily="34" charset="0"/>
              <a:buChar char="•"/>
            </a:pPr>
            <a:r>
              <a:rPr lang="en-US" altLang="en-US" dirty="0"/>
              <a:t>First Implementation: IBM - November 2011</a:t>
            </a:r>
          </a:p>
          <a:p>
            <a:pPr marL="1200150" lvl="2" indent="-342900">
              <a:buFont typeface="Arial" panose="020B0604020202020204" pitchFamily="34" charset="0"/>
              <a:buChar char="•"/>
            </a:pPr>
            <a:r>
              <a:rPr lang="en-US" altLang="en-US" dirty="0"/>
              <a:t>Business-oriented subset of DFDL language</a:t>
            </a:r>
          </a:p>
          <a:p>
            <a:pPr marL="800100" lvl="1" indent="-342900">
              <a:buFont typeface="Arial" panose="020B0604020202020204" pitchFamily="34" charset="0"/>
              <a:buChar char="•"/>
            </a:pPr>
            <a:r>
              <a:rPr lang="en-US" altLang="en-US" dirty="0"/>
              <a:t>DFDL Specification - Version 1.0 – Sept. 2014 </a:t>
            </a:r>
          </a:p>
          <a:p>
            <a:pPr marL="1200150" lvl="2" indent="-342900">
              <a:buFont typeface="Arial" panose="020B0604020202020204" pitchFamily="34" charset="0"/>
              <a:buChar char="•"/>
            </a:pPr>
            <a:r>
              <a:rPr lang="en-US" altLang="en-US" dirty="0"/>
              <a:t>Thick - about 200 pages if you print it.</a:t>
            </a:r>
          </a:p>
          <a:p>
            <a:pPr marL="1200150" lvl="2" indent="-342900">
              <a:buFont typeface="Arial" panose="020B0604020202020204" pitchFamily="34" charset="0"/>
              <a:buChar char="•"/>
            </a:pPr>
            <a:r>
              <a:rPr lang="en-US" altLang="en-US" dirty="0"/>
              <a:t>Allows "conforming subsets" - required core is small</a:t>
            </a:r>
          </a:p>
          <a:p>
            <a:pPr marL="800100" lvl="1" indent="-342900">
              <a:buFont typeface="Arial" panose="020B0604020202020204" pitchFamily="34" charset="0"/>
              <a:buChar char="•"/>
            </a:pPr>
            <a:r>
              <a:rPr lang="en-US" altLang="en-US" dirty="0"/>
              <a:t>Proposed Recommendation - Status (as of Oct 2016)</a:t>
            </a:r>
          </a:p>
          <a:p>
            <a:pPr marL="1200150" lvl="2" indent="-342900">
              <a:buFont typeface="Arial" panose="020B0604020202020204" pitchFamily="34" charset="0"/>
              <a:buChar char="•"/>
            </a:pPr>
            <a:r>
              <a:rPr lang="en-US" altLang="en-US" dirty="0"/>
              <a:t>Waiting for two-implementation interoperability demonstration</a:t>
            </a:r>
          </a:p>
          <a:p>
            <a:pPr marL="800100" lvl="1" indent="-342900">
              <a:buFont typeface="Arial" panose="020B0604020202020204" pitchFamily="34" charset="0"/>
              <a:buChar char="•"/>
            </a:pPr>
            <a:r>
              <a:rPr lang="en-US" altLang="en-US" dirty="0"/>
              <a:t>DFDL Workgroup is active</a:t>
            </a:r>
          </a:p>
          <a:p>
            <a:pPr marL="1200150" lvl="2" indent="-342900">
              <a:buFont typeface="Arial" panose="020B0604020202020204" pitchFamily="34" charset="0"/>
              <a:buChar char="•"/>
            </a:pPr>
            <a:r>
              <a:rPr lang="en-US" altLang="en-US" dirty="0"/>
              <a:t>Clarifications, Errata on v1.0</a:t>
            </a:r>
          </a:p>
          <a:p>
            <a:endParaRPr lang="en-US" altLang="en-US" dirty="0"/>
          </a:p>
          <a:p>
            <a:endParaRPr lang="en-US" altLang="en-US" dirty="0"/>
          </a:p>
        </p:txBody>
      </p:sp>
      <p:sp>
        <p:nvSpPr>
          <p:cNvPr id="4" name="Slide Number Placeholder 3">
            <a:extLst>
              <a:ext uri="{FF2B5EF4-FFF2-40B4-BE49-F238E27FC236}">
                <a16:creationId xmlns:a16="http://schemas.microsoft.com/office/drawing/2014/main" id="{96143EC9-1890-4689-958B-7BE099FB4D08}"/>
              </a:ext>
            </a:extLst>
          </p:cNvPr>
          <p:cNvSpPr>
            <a:spLocks noGrp="1"/>
          </p:cNvSpPr>
          <p:nvPr>
            <p:ph type="sldNum" idx="10"/>
          </p:nvPr>
        </p:nvSpPr>
        <p:spPr/>
        <p:txBody>
          <a:bodyPr/>
          <a:lstStyle/>
          <a:p>
            <a:fld id="{148D3D06-F427-4402-92D2-A206586D2A5B}" type="slidenum">
              <a:rPr lang="en-US" altLang="en-US" smtClean="0"/>
              <a:pPr/>
              <a:t>10</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3462C96A-ECCC-407A-8DA5-CACD9970FA2C}"/>
              </a:ext>
            </a:extLst>
          </p:cNvPr>
          <p:cNvSpPr>
            <a:spLocks noGrp="1" noChangeArrowheads="1"/>
          </p:cNvSpPr>
          <p:nvPr>
            <p:ph type="title"/>
          </p:nvPr>
        </p:nvSpPr>
        <p:spPr/>
        <p:txBody>
          <a:bodyPr/>
          <a:lstStyle/>
          <a:p>
            <a:r>
              <a:rPr lang="en-US" altLang="en-US" dirty="0"/>
              <a:t>Data Format Description Language</a:t>
            </a:r>
          </a:p>
        </p:txBody>
      </p:sp>
      <p:sp>
        <p:nvSpPr>
          <p:cNvPr id="17410" name="Rectangle 2">
            <a:extLst>
              <a:ext uri="{FF2B5EF4-FFF2-40B4-BE49-F238E27FC236}">
                <a16:creationId xmlns:a16="http://schemas.microsoft.com/office/drawing/2014/main" id="{1B2F5986-D4AE-4FE9-9A5A-679A1D0CC866}"/>
              </a:ext>
            </a:extLst>
          </p:cNvPr>
          <p:cNvSpPr>
            <a:spLocks noGrp="1" noChangeArrowheads="1"/>
          </p:cNvSpPr>
          <p:nvPr>
            <p:ph idx="1"/>
          </p:nvPr>
        </p:nvSpPr>
        <p:spPr/>
        <p:txBody>
          <a:bodyPr>
            <a:normAutofit fontScale="77500" lnSpcReduction="20000"/>
          </a:bodyPr>
          <a:lstStyle/>
          <a:p>
            <a:r>
              <a:rPr lang="en-US" altLang="en-US" dirty="0"/>
              <a:t>DFDL is a way of </a:t>
            </a:r>
            <a:r>
              <a:rPr lang="en-US" altLang="en-US" i="1" dirty="0"/>
              <a:t>describing</a:t>
            </a:r>
            <a:r>
              <a:rPr lang="en-US" altLang="en-US" dirty="0"/>
              <a:t> data formats</a:t>
            </a:r>
          </a:p>
          <a:p>
            <a:pPr marL="457200" indent="-457200">
              <a:buFont typeface="Arial" panose="020B0604020202020204" pitchFamily="34" charset="0"/>
              <a:buChar char="•"/>
            </a:pPr>
            <a:r>
              <a:rPr lang="en-US" altLang="en-US" dirty="0"/>
              <a:t>It is NOT a data format itself! </a:t>
            </a:r>
          </a:p>
          <a:p>
            <a:endParaRPr lang="en-US" altLang="en-US" dirty="0"/>
          </a:p>
          <a:p>
            <a:r>
              <a:rPr lang="en-US" altLang="en-US" dirty="0"/>
              <a:t>DFDL combines State-of-the-Art</a:t>
            </a:r>
          </a:p>
          <a:p>
            <a:pPr marL="400050">
              <a:buFont typeface="Arial" panose="020B0604020202020204" pitchFamily="34" charset="0"/>
              <a:buChar char="•"/>
            </a:pPr>
            <a:r>
              <a:rPr lang="en-US" altLang="en-US" dirty="0"/>
              <a:t>Union of capabilities across many marketplace data integration products/tools/packages</a:t>
            </a:r>
          </a:p>
          <a:p>
            <a:pPr marL="57150" indent="0"/>
            <a:endParaRPr lang="en-US" altLang="en-US" dirty="0"/>
          </a:p>
          <a:p>
            <a:pPr marL="57150" indent="0"/>
            <a:r>
              <a:rPr lang="en-US" altLang="en-US" dirty="0"/>
              <a:t>DFDL adds small number of real innovations </a:t>
            </a:r>
          </a:p>
          <a:p>
            <a:pPr marL="400050">
              <a:buFont typeface="Arial" panose="020B0604020202020204" pitchFamily="34" charset="0"/>
              <a:buChar char="•"/>
            </a:pPr>
            <a:r>
              <a:rPr lang="en-US" altLang="en-US" dirty="0"/>
              <a:t>Overcome limitations of prior-gen e.g.,</a:t>
            </a:r>
          </a:p>
          <a:p>
            <a:pPr marL="800100" lvl="1">
              <a:buFont typeface="Arial" panose="020B0604020202020204" pitchFamily="34" charset="0"/>
              <a:buChar char="•"/>
            </a:pPr>
            <a:r>
              <a:rPr lang="en-US" altLang="en-US" dirty="0"/>
              <a:t>Computed Elements Capability</a:t>
            </a:r>
          </a:p>
          <a:p>
            <a:pPr marL="800100" lvl="1">
              <a:buFont typeface="Arial" panose="020B0604020202020204" pitchFamily="34" charset="0"/>
              <a:buChar char="•"/>
            </a:pPr>
            <a:r>
              <a:rPr lang="en-US" altLang="en-US" dirty="0"/>
              <a:t>Expression language</a:t>
            </a:r>
          </a:p>
          <a:p>
            <a:pPr marL="800100" lvl="1">
              <a:buFont typeface="Arial" panose="020B0604020202020204" pitchFamily="34" charset="0"/>
              <a:buChar char="•"/>
            </a:pPr>
            <a:r>
              <a:rPr lang="en-US" altLang="en-US" dirty="0"/>
              <a:t>BitOrder </a:t>
            </a:r>
          </a:p>
          <a:p>
            <a:endParaRPr lang="en-US" altLang="en-US" dirty="0"/>
          </a:p>
          <a:p>
            <a:endParaRPr lang="en-US" altLang="en-US" dirty="0"/>
          </a:p>
        </p:txBody>
      </p:sp>
      <p:sp>
        <p:nvSpPr>
          <p:cNvPr id="4" name="Slide Number Placeholder 3">
            <a:extLst>
              <a:ext uri="{FF2B5EF4-FFF2-40B4-BE49-F238E27FC236}">
                <a16:creationId xmlns:a16="http://schemas.microsoft.com/office/drawing/2014/main" id="{96143EC9-1890-4689-958B-7BE099FB4D08}"/>
              </a:ext>
            </a:extLst>
          </p:cNvPr>
          <p:cNvSpPr>
            <a:spLocks noGrp="1"/>
          </p:cNvSpPr>
          <p:nvPr>
            <p:ph type="sldNum" idx="10"/>
          </p:nvPr>
        </p:nvSpPr>
        <p:spPr/>
        <p:txBody>
          <a:bodyPr/>
          <a:lstStyle/>
          <a:p>
            <a:fld id="{148D3D06-F427-4402-92D2-A206586D2A5B}" type="slidenum">
              <a:rPr lang="en-US" altLang="en-US" smtClean="0"/>
              <a:pPr/>
              <a:t>11</a:t>
            </a:fld>
            <a:endParaRPr lang="en-US" altLang="en-US" dirty="0"/>
          </a:p>
        </p:txBody>
      </p:sp>
    </p:spTree>
    <p:extLst>
      <p:ext uri="{BB962C8B-B14F-4D97-AF65-F5344CB8AC3E}">
        <p14:creationId xmlns:p14="http://schemas.microsoft.com/office/powerpoint/2010/main" val="30278803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D4E6981F-69F4-4181-9D47-CF91A9FC253B}"/>
              </a:ext>
            </a:extLst>
          </p:cNvPr>
          <p:cNvSpPr>
            <a:spLocks noGrp="1" noChangeArrowheads="1"/>
          </p:cNvSpPr>
          <p:nvPr>
            <p:ph type="title"/>
          </p:nvPr>
        </p:nvSpPr>
        <p:spPr/>
        <p:txBody>
          <a:bodyPr/>
          <a:lstStyle/>
          <a:p>
            <a:r>
              <a:rPr lang="en-US" altLang="en-US" dirty="0"/>
              <a:t>Data Format Description Language</a:t>
            </a:r>
          </a:p>
        </p:txBody>
      </p:sp>
      <p:sp>
        <p:nvSpPr>
          <p:cNvPr id="18434" name="Rectangle 2">
            <a:extLst>
              <a:ext uri="{FF2B5EF4-FFF2-40B4-BE49-F238E27FC236}">
                <a16:creationId xmlns:a16="http://schemas.microsoft.com/office/drawing/2014/main" id="{D0D370E8-41F3-4B64-A6AC-17C048797C29}"/>
              </a:ext>
            </a:extLst>
          </p:cNvPr>
          <p:cNvSpPr>
            <a:spLocks noGrp="1" noChangeArrowheads="1"/>
          </p:cNvSpPr>
          <p:nvPr>
            <p:ph idx="1"/>
          </p:nvPr>
        </p:nvSpPr>
        <p:spPr/>
        <p:txBody>
          <a:bodyPr>
            <a:normAutofit fontScale="62500" lnSpcReduction="20000"/>
          </a:bodyPr>
          <a:lstStyle/>
          <a:p>
            <a:pPr marL="0" indent="0"/>
            <a:r>
              <a:rPr lang="en-US" altLang="en-US" dirty="0"/>
              <a:t>Core Concepts</a:t>
            </a:r>
          </a:p>
          <a:p>
            <a:pPr marL="457200" indent="-457200">
              <a:buFont typeface="Arial" panose="020B0604020202020204" pitchFamily="34" charset="0"/>
              <a:buChar char="•"/>
            </a:pPr>
            <a:r>
              <a:rPr lang="en-US" altLang="en-US" dirty="0"/>
              <a:t>Leverage XML Schema (XSDL) </a:t>
            </a:r>
          </a:p>
          <a:p>
            <a:pPr marL="857250" lvl="1" indent="-457200">
              <a:buFont typeface="Arial" panose="020B0604020202020204" pitchFamily="34" charset="0"/>
              <a:buChar char="•"/>
            </a:pPr>
            <a:r>
              <a:rPr lang="en-US" altLang="en-US" dirty="0"/>
              <a:t>Grammar scaffolding</a:t>
            </a:r>
          </a:p>
          <a:p>
            <a:pPr marL="857250" lvl="1" indent="-457200">
              <a:buFont typeface="Arial" panose="020B0604020202020204" pitchFamily="34" charset="0"/>
              <a:buChar char="•"/>
            </a:pPr>
            <a:r>
              <a:rPr lang="en-US" altLang="en-US" dirty="0"/>
              <a:t>Describes the </a:t>
            </a:r>
            <a:r>
              <a:rPr lang="en-US" altLang="en-US" i="1" dirty="0"/>
              <a:t>logical</a:t>
            </a:r>
            <a:r>
              <a:rPr lang="en-US" altLang="en-US" dirty="0"/>
              <a:t> data model</a:t>
            </a:r>
          </a:p>
          <a:p>
            <a:pPr marL="857250" lvl="1" indent="-457200">
              <a:buFont typeface="Arial" panose="020B0604020202020204" pitchFamily="34" charset="0"/>
              <a:buChar char="•"/>
            </a:pPr>
            <a:r>
              <a:rPr lang="en-US" altLang="en-US" dirty="0"/>
              <a:t>DFDL uses only a </a:t>
            </a:r>
            <a:r>
              <a:rPr lang="en-US" altLang="en-US" i="1" dirty="0"/>
              <a:t>subset</a:t>
            </a:r>
            <a:r>
              <a:rPr lang="en-US" altLang="en-US" dirty="0"/>
              <a:t> of XML schema </a:t>
            </a:r>
          </a:p>
          <a:p>
            <a:pPr marL="857250" lvl="1" indent="-457200">
              <a:buFont typeface="Arial" panose="020B0604020202020204" pitchFamily="34" charset="0"/>
              <a:buChar char="•"/>
            </a:pPr>
            <a:r>
              <a:rPr lang="en-US" altLang="en-US" dirty="0"/>
              <a:t>Provides standard ways to annotate</a:t>
            </a:r>
          </a:p>
          <a:p>
            <a:pPr marL="457200" indent="-457200">
              <a:buFont typeface="Arial" panose="020B0604020202020204" pitchFamily="34" charset="0"/>
              <a:buChar char="•"/>
            </a:pPr>
            <a:r>
              <a:rPr lang="en-US" altLang="en-US" dirty="0"/>
              <a:t>Add annotations </a:t>
            </a:r>
          </a:p>
          <a:p>
            <a:pPr marL="857250" lvl="1" indent="-457200">
              <a:buFont typeface="Arial" panose="020B0604020202020204" pitchFamily="34" charset="0"/>
              <a:buChar char="•"/>
            </a:pPr>
            <a:r>
              <a:rPr lang="en-US" altLang="en-US" dirty="0"/>
              <a:t>Describe the </a:t>
            </a:r>
            <a:r>
              <a:rPr lang="en-US" altLang="en-US" i="1" dirty="0"/>
              <a:t>physical</a:t>
            </a:r>
            <a:r>
              <a:rPr lang="en-US" altLang="en-US" dirty="0"/>
              <a:t> representation.</a:t>
            </a:r>
          </a:p>
          <a:p>
            <a:pPr marL="457200" indent="-457200">
              <a:buFont typeface="Arial" panose="020B0604020202020204" pitchFamily="34" charset="0"/>
              <a:buChar char="•"/>
            </a:pPr>
            <a:r>
              <a:rPr lang="en-US" altLang="en-US" dirty="0"/>
              <a:t>Read and write from same DFDL Schema</a:t>
            </a:r>
          </a:p>
          <a:p>
            <a:pPr marL="457200" indent="-457200">
              <a:buFont typeface="Arial" panose="020B0604020202020204" pitchFamily="34" charset="0"/>
              <a:buChar char="•"/>
            </a:pPr>
            <a:endParaRPr lang="en-US" altLang="en-US" dirty="0"/>
          </a:p>
          <a:p>
            <a:pPr marL="0" indent="0"/>
            <a:r>
              <a:rPr lang="en-US" altLang="en-US" dirty="0"/>
              <a:t>Because Developers [ Love | Hate ] XML</a:t>
            </a:r>
          </a:p>
          <a:p>
            <a:pPr marL="457200" indent="-457200">
              <a:buFont typeface="Arial" panose="020B0604020202020204" pitchFamily="34" charset="0"/>
              <a:buChar char="•"/>
            </a:pPr>
            <a:r>
              <a:rPr lang="en-US" altLang="en-US" dirty="0"/>
              <a:t>The DFDL Schema is based on XSDL</a:t>
            </a:r>
          </a:p>
          <a:p>
            <a:pPr marL="457200" indent="-457200">
              <a:buFont typeface="Arial" panose="020B0604020202020204" pitchFamily="34" charset="0"/>
              <a:buChar char="•"/>
            </a:pPr>
            <a:r>
              <a:rPr lang="en-US" altLang="en-US" dirty="0"/>
              <a:t>The Infoset created when parsing data does NOT have to be XML</a:t>
            </a:r>
          </a:p>
          <a:p>
            <a:endParaRPr lang="en-US" altLang="en-US" dirty="0"/>
          </a:p>
        </p:txBody>
      </p:sp>
      <p:sp>
        <p:nvSpPr>
          <p:cNvPr id="4" name="Slide Number Placeholder 4">
            <a:extLst>
              <a:ext uri="{FF2B5EF4-FFF2-40B4-BE49-F238E27FC236}">
                <a16:creationId xmlns:a16="http://schemas.microsoft.com/office/drawing/2014/main" id="{E83FECF7-555C-4744-BBFE-9D05CC7A8C3C}"/>
              </a:ext>
            </a:extLst>
          </p:cNvPr>
          <p:cNvSpPr>
            <a:spLocks noGrp="1"/>
          </p:cNvSpPr>
          <p:nvPr>
            <p:ph type="sldNum" idx="10"/>
          </p:nvPr>
        </p:nvSpPr>
        <p:spPr/>
        <p:txBody>
          <a:bodyPr/>
          <a:lstStyle/>
          <a:p>
            <a:fld id="{93086DEF-F718-4E54-AD60-C6A764C03177}" type="slidenum">
              <a:rPr lang="en-US" altLang="en-US" smtClean="0"/>
              <a:pPr/>
              <a:t>12</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dirty="0"/>
              <a:t>Example – Delimited Text Data</a:t>
            </a:r>
          </a:p>
        </p:txBody>
      </p:sp>
      <p:sp>
        <p:nvSpPr>
          <p:cNvPr id="96259" name="Rectangle 3"/>
          <p:cNvSpPr>
            <a:spLocks noChangeArrowheads="1"/>
          </p:cNvSpPr>
          <p:nvPr/>
        </p:nvSpPr>
        <p:spPr bwMode="auto">
          <a:xfrm>
            <a:off x="0" y="-198516"/>
            <a:ext cx="184731"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lnSpc>
                <a:spcPct val="90000"/>
              </a:lnSpc>
              <a:spcBef>
                <a:spcPct val="0"/>
              </a:spcBef>
              <a:spcAft>
                <a:spcPct val="0"/>
              </a:spcAft>
            </a:pPr>
            <a:endParaRPr lang="en-US" sz="2200" dirty="0">
              <a:solidFill>
                <a:srgbClr val="7889FB"/>
              </a:solidFill>
              <a:latin typeface="Noto Sans" panose="020B0502040504020204" pitchFamily="34" charset="0"/>
            </a:endParaRPr>
          </a:p>
        </p:txBody>
      </p:sp>
      <p:sp>
        <p:nvSpPr>
          <p:cNvPr id="96260" name="Rectangle 3"/>
          <p:cNvSpPr>
            <a:spLocks noChangeArrowheads="1"/>
          </p:cNvSpPr>
          <p:nvPr/>
        </p:nvSpPr>
        <p:spPr bwMode="auto">
          <a:xfrm>
            <a:off x="1643063" y="3019460"/>
            <a:ext cx="79724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50000"/>
              </a:spcBef>
              <a:buClr>
                <a:schemeClr val="tx1"/>
              </a:buClr>
              <a:buFont typeface="Wingdings" pitchFamily="2" charset="2"/>
              <a:buChar char="§"/>
              <a:defRPr sz="1600">
                <a:solidFill>
                  <a:schemeClr val="tx1"/>
                </a:solidFill>
                <a:latin typeface="Arial" pitchFamily="34" charset="0"/>
              </a:defRPr>
            </a:lvl1pPr>
            <a:lvl2pPr marL="37931725" indent="-37474525">
              <a:buClr>
                <a:schemeClr val="tx1"/>
              </a:buClr>
              <a:buFont typeface="Arial" pitchFamily="34" charset="0"/>
              <a:buChar char="–"/>
              <a:defRPr sz="1600">
                <a:solidFill>
                  <a:schemeClr val="tx1"/>
                </a:solidFill>
                <a:latin typeface="Arial" pitchFamily="34" charset="0"/>
              </a:defRPr>
            </a:lvl2pPr>
            <a:lvl3pPr>
              <a:defRPr sz="1600">
                <a:solidFill>
                  <a:schemeClr val="tx1"/>
                </a:solidFill>
                <a:latin typeface="Arial" pitchFamily="34" charset="0"/>
              </a:defRPr>
            </a:lvl3pPr>
            <a:lvl4pPr>
              <a:spcBef>
                <a:spcPct val="20000"/>
              </a:spcBef>
              <a:defRPr sz="1600">
                <a:solidFill>
                  <a:schemeClr val="bg1"/>
                </a:solidFill>
                <a:latin typeface="Arial" pitchFamily="34" charset="0"/>
              </a:defRPr>
            </a:lvl4pPr>
            <a:lvl5pPr>
              <a:spcBef>
                <a:spcPct val="20000"/>
              </a:spcBef>
              <a:defRPr sz="1600">
                <a:solidFill>
                  <a:schemeClr val="bg1"/>
                </a:solidFill>
                <a:latin typeface="Arial" pitchFamily="34" charset="0"/>
              </a:defRPr>
            </a:lvl5pPr>
            <a:lvl6pPr marL="457200" fontAlgn="base">
              <a:spcBef>
                <a:spcPct val="20000"/>
              </a:spcBef>
              <a:spcAft>
                <a:spcPct val="0"/>
              </a:spcAft>
              <a:defRPr sz="1600">
                <a:solidFill>
                  <a:schemeClr val="bg1"/>
                </a:solidFill>
                <a:latin typeface="Arial" pitchFamily="34" charset="0"/>
              </a:defRPr>
            </a:lvl6pPr>
            <a:lvl7pPr marL="914400" fontAlgn="base">
              <a:spcBef>
                <a:spcPct val="20000"/>
              </a:spcBef>
              <a:spcAft>
                <a:spcPct val="0"/>
              </a:spcAft>
              <a:defRPr sz="1600">
                <a:solidFill>
                  <a:schemeClr val="bg1"/>
                </a:solidFill>
                <a:latin typeface="Arial" pitchFamily="34" charset="0"/>
              </a:defRPr>
            </a:lvl7pPr>
            <a:lvl8pPr marL="1371600" fontAlgn="base">
              <a:spcBef>
                <a:spcPct val="20000"/>
              </a:spcBef>
              <a:spcAft>
                <a:spcPct val="0"/>
              </a:spcAft>
              <a:defRPr sz="1600">
                <a:solidFill>
                  <a:schemeClr val="bg1"/>
                </a:solidFill>
                <a:latin typeface="Arial" pitchFamily="34" charset="0"/>
              </a:defRPr>
            </a:lvl8pPr>
            <a:lvl9pPr marL="1828800" fontAlgn="base">
              <a:spcBef>
                <a:spcPct val="20000"/>
              </a:spcBef>
              <a:spcAft>
                <a:spcPct val="0"/>
              </a:spcAft>
              <a:defRPr sz="1600">
                <a:solidFill>
                  <a:schemeClr val="bg1"/>
                </a:solidFill>
                <a:latin typeface="Arial" pitchFamily="34" charset="0"/>
              </a:defRPr>
            </a:lvl9pPr>
          </a:lstStyle>
          <a:p>
            <a:pPr fontAlgn="base">
              <a:spcAft>
                <a:spcPct val="0"/>
              </a:spcAft>
              <a:buClr>
                <a:srgbClr val="000000"/>
              </a:buClr>
              <a:buFont typeface="Wingdings" pitchFamily="2" charset="2"/>
              <a:buNone/>
            </a:pPr>
            <a:r>
              <a:rPr lang="en-GB" altLang="en-US" sz="3200" b="1" dirty="0">
                <a:solidFill>
                  <a:srgbClr val="FF0000"/>
                </a:solidFill>
                <a:latin typeface="Noto Mono" panose="020B0609030804020204" pitchFamily="49" charset="0"/>
                <a:ea typeface="Noto Mono" panose="020B0609030804020204" pitchFamily="49" charset="0"/>
                <a:cs typeface="Noto Mono" panose="020B0609030804020204" pitchFamily="49" charset="0"/>
              </a:rPr>
              <a:t>rlimit=</a:t>
            </a:r>
            <a:r>
              <a:rPr lang="en-GB" altLang="en-US" sz="3200" b="1" dirty="0">
                <a:solidFill>
                  <a:srgbClr val="000000"/>
                </a:solidFill>
                <a:latin typeface="Noto Mono" panose="020B0609030804020204" pitchFamily="49" charset="0"/>
                <a:ea typeface="Noto Mono" panose="020B0609030804020204" pitchFamily="49" charset="0"/>
                <a:cs typeface="Noto Mono" panose="020B0609030804020204" pitchFamily="49" charset="0"/>
              </a:rPr>
              <a:t>5</a:t>
            </a:r>
            <a:r>
              <a:rPr lang="en-GB" altLang="en-US" sz="3200" b="1" dirty="0">
                <a:solidFill>
                  <a:srgbClr val="FF0000"/>
                </a:solidFill>
                <a:latin typeface="Noto Mono" panose="020B0609030804020204" pitchFamily="49" charset="0"/>
                <a:ea typeface="Noto Mono" panose="020B0609030804020204" pitchFamily="49" charset="0"/>
                <a:cs typeface="Noto Mono" panose="020B0609030804020204" pitchFamily="49" charset="0"/>
              </a:rPr>
              <a:t>;rpngx=</a:t>
            </a:r>
            <a:r>
              <a:rPr lang="en-GB" altLang="en-US" sz="3200" b="1" dirty="0">
                <a:solidFill>
                  <a:srgbClr val="000000"/>
                </a:solidFill>
                <a:latin typeface="Noto Mono" panose="020B0609030804020204" pitchFamily="49" charset="0"/>
                <a:ea typeface="Noto Mono" panose="020B0609030804020204" pitchFamily="49" charset="0"/>
                <a:cs typeface="Noto Mono" panose="020B0609030804020204" pitchFamily="49" charset="0"/>
              </a:rPr>
              <a:t>-7.1E8</a:t>
            </a:r>
            <a:endParaRPr lang="en-GB" altLang="en-US" sz="3200" dirty="0">
              <a:solidFill>
                <a:srgbClr val="FF0000"/>
              </a:solidFill>
              <a:latin typeface="Noto Mono" panose="020B0609030804020204" pitchFamily="49" charset="0"/>
              <a:ea typeface="Noto Mono" panose="020B0609030804020204" pitchFamily="49" charset="0"/>
              <a:cs typeface="Noto Mono" panose="020B0609030804020204" pitchFamily="49" charset="0"/>
            </a:endParaRPr>
          </a:p>
          <a:p>
            <a:pPr fontAlgn="base">
              <a:spcAft>
                <a:spcPct val="0"/>
              </a:spcAft>
              <a:buClr>
                <a:srgbClr val="000000"/>
              </a:buClr>
              <a:buFont typeface="Wingdings" pitchFamily="2" charset="2"/>
              <a:buNone/>
            </a:pPr>
            <a:endParaRPr lang="en-GB" altLang="en-US" sz="3200" dirty="0">
              <a:solidFill>
                <a:srgbClr val="000000"/>
              </a:solidFill>
              <a:latin typeface="Noto Sans" panose="020B0502040504020204" pitchFamily="34" charset="0"/>
            </a:endParaRPr>
          </a:p>
        </p:txBody>
      </p:sp>
      <p:sp>
        <p:nvSpPr>
          <p:cNvPr id="96264" name="Rectangle 9"/>
          <p:cNvSpPr>
            <a:spLocks noChangeArrowheads="1"/>
          </p:cNvSpPr>
          <p:nvPr/>
        </p:nvSpPr>
        <p:spPr bwMode="auto">
          <a:xfrm>
            <a:off x="523875" y="5581650"/>
            <a:ext cx="79724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fontAlgn="base">
              <a:spcBef>
                <a:spcPct val="20000"/>
              </a:spcBef>
              <a:spcAft>
                <a:spcPct val="0"/>
              </a:spcAft>
              <a:buClr>
                <a:srgbClr val="009999"/>
              </a:buClr>
              <a:buFont typeface="Times" pitchFamily="18" charset="0"/>
              <a:buNone/>
            </a:pPr>
            <a:endParaRPr lang="en-GB" altLang="en-US" sz="3200" dirty="0">
              <a:solidFill>
                <a:srgbClr val="FF0000"/>
              </a:solidFill>
              <a:latin typeface="Noto Sans" panose="020B0502040504020204" pitchFamily="34" charset="0"/>
              <a:ea typeface="MS PGothic" pitchFamily="34" charset="-128"/>
              <a:cs typeface="Arial" pitchFamily="34" charset="0"/>
            </a:endParaRPr>
          </a:p>
          <a:p>
            <a:pPr fontAlgn="base">
              <a:spcBef>
                <a:spcPct val="20000"/>
              </a:spcBef>
              <a:spcAft>
                <a:spcPct val="0"/>
              </a:spcAft>
              <a:buClr>
                <a:srgbClr val="009999"/>
              </a:buClr>
              <a:buFont typeface="Times" pitchFamily="18" charset="0"/>
              <a:buNone/>
            </a:pPr>
            <a:endParaRPr lang="en-GB" altLang="en-US" sz="3200" dirty="0">
              <a:solidFill>
                <a:srgbClr val="000000"/>
              </a:solidFill>
              <a:latin typeface="Noto Sans" panose="020B0502040504020204" pitchFamily="34" charset="0"/>
              <a:ea typeface="MS PGothic" pitchFamily="34" charset="-128"/>
              <a:cs typeface="Arial" pitchFamily="34" charset="0"/>
            </a:endParaRPr>
          </a:p>
        </p:txBody>
      </p:sp>
      <p:sp>
        <p:nvSpPr>
          <p:cNvPr id="13" name="Slide Number Placeholder 12">
            <a:extLst>
              <a:ext uri="{FF2B5EF4-FFF2-40B4-BE49-F238E27FC236}">
                <a16:creationId xmlns:a16="http://schemas.microsoft.com/office/drawing/2014/main" id="{736CF68D-45F9-486E-92E2-2265287021A9}"/>
              </a:ext>
            </a:extLst>
          </p:cNvPr>
          <p:cNvSpPr>
            <a:spLocks noGrp="1"/>
          </p:cNvSpPr>
          <p:nvPr>
            <p:ph type="sldNum" idx="10"/>
          </p:nvPr>
        </p:nvSpPr>
        <p:spPr/>
        <p:txBody>
          <a:bodyPr/>
          <a:lstStyle/>
          <a:p>
            <a:fld id="{4AEDC8E8-D7A9-4C10-BDEB-6A96B4B4661F}" type="slidenum">
              <a:rPr lang="en-US" altLang="en-US" smtClean="0"/>
              <a:pPr/>
              <a:t>13</a:t>
            </a:fld>
            <a:endParaRPr lang="en-US" altLang="en-US" dirty="0"/>
          </a:p>
        </p:txBody>
      </p:sp>
    </p:spTree>
    <p:extLst>
      <p:ext uri="{BB962C8B-B14F-4D97-AF65-F5344CB8AC3E}">
        <p14:creationId xmlns:p14="http://schemas.microsoft.com/office/powerpoint/2010/main" val="141756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dirty="0"/>
              <a:t>Example – Delimited Text Data</a:t>
            </a:r>
          </a:p>
        </p:txBody>
      </p:sp>
      <p:sp>
        <p:nvSpPr>
          <p:cNvPr id="4" name="Slide Number Placeholder 3">
            <a:extLst>
              <a:ext uri="{FF2B5EF4-FFF2-40B4-BE49-F238E27FC236}">
                <a16:creationId xmlns:a16="http://schemas.microsoft.com/office/drawing/2014/main" id="{6BE10C48-5AF1-46A8-A118-5A690EEF200B}"/>
              </a:ext>
            </a:extLst>
          </p:cNvPr>
          <p:cNvSpPr>
            <a:spLocks noGrp="1"/>
          </p:cNvSpPr>
          <p:nvPr>
            <p:ph type="sldNum" idx="10"/>
          </p:nvPr>
        </p:nvSpPr>
        <p:spPr/>
        <p:txBody>
          <a:bodyPr/>
          <a:lstStyle/>
          <a:p>
            <a:fld id="{E87A9C04-9BE2-4A9F-A3FE-72B96988022F}" type="slidenum">
              <a:rPr lang="en-US" smtClean="0"/>
              <a:pPr/>
              <a:t>14</a:t>
            </a:fld>
            <a:endParaRPr lang="en-US" dirty="0"/>
          </a:p>
        </p:txBody>
      </p:sp>
      <p:sp>
        <p:nvSpPr>
          <p:cNvPr id="96259" name="Rectangle 3"/>
          <p:cNvSpPr>
            <a:spLocks noChangeArrowheads="1"/>
          </p:cNvSpPr>
          <p:nvPr/>
        </p:nvSpPr>
        <p:spPr bwMode="auto">
          <a:xfrm>
            <a:off x="0" y="-198516"/>
            <a:ext cx="184731"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lnSpc>
                <a:spcPct val="90000"/>
              </a:lnSpc>
              <a:spcBef>
                <a:spcPct val="0"/>
              </a:spcBef>
              <a:spcAft>
                <a:spcPct val="0"/>
              </a:spcAft>
            </a:pPr>
            <a:endParaRPr lang="en-US" sz="2200" dirty="0">
              <a:solidFill>
                <a:srgbClr val="7889FB"/>
              </a:solidFill>
              <a:latin typeface="Noto Sans" panose="020B0502040504020204" pitchFamily="34" charset="0"/>
            </a:endParaRPr>
          </a:p>
        </p:txBody>
      </p:sp>
      <p:sp>
        <p:nvSpPr>
          <p:cNvPr id="96260" name="Rectangle 3"/>
          <p:cNvSpPr>
            <a:spLocks noChangeArrowheads="1"/>
          </p:cNvSpPr>
          <p:nvPr/>
        </p:nvSpPr>
        <p:spPr bwMode="auto">
          <a:xfrm>
            <a:off x="1643063" y="3019460"/>
            <a:ext cx="79724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50000"/>
              </a:spcBef>
              <a:buClr>
                <a:schemeClr val="tx1"/>
              </a:buClr>
              <a:buFont typeface="Wingdings" pitchFamily="2" charset="2"/>
              <a:buChar char="§"/>
              <a:defRPr sz="1600">
                <a:solidFill>
                  <a:schemeClr val="tx1"/>
                </a:solidFill>
                <a:latin typeface="Arial" pitchFamily="34" charset="0"/>
              </a:defRPr>
            </a:lvl1pPr>
            <a:lvl2pPr marL="37931725" indent="-37474525">
              <a:buClr>
                <a:schemeClr val="tx1"/>
              </a:buClr>
              <a:buFont typeface="Arial" pitchFamily="34" charset="0"/>
              <a:buChar char="–"/>
              <a:defRPr sz="1600">
                <a:solidFill>
                  <a:schemeClr val="tx1"/>
                </a:solidFill>
                <a:latin typeface="Arial" pitchFamily="34" charset="0"/>
              </a:defRPr>
            </a:lvl2pPr>
            <a:lvl3pPr>
              <a:defRPr sz="1600">
                <a:solidFill>
                  <a:schemeClr val="tx1"/>
                </a:solidFill>
                <a:latin typeface="Arial" pitchFamily="34" charset="0"/>
              </a:defRPr>
            </a:lvl3pPr>
            <a:lvl4pPr>
              <a:spcBef>
                <a:spcPct val="20000"/>
              </a:spcBef>
              <a:defRPr sz="1600">
                <a:solidFill>
                  <a:schemeClr val="bg1"/>
                </a:solidFill>
                <a:latin typeface="Arial" pitchFamily="34" charset="0"/>
              </a:defRPr>
            </a:lvl4pPr>
            <a:lvl5pPr>
              <a:spcBef>
                <a:spcPct val="20000"/>
              </a:spcBef>
              <a:defRPr sz="1600">
                <a:solidFill>
                  <a:schemeClr val="bg1"/>
                </a:solidFill>
                <a:latin typeface="Arial" pitchFamily="34" charset="0"/>
              </a:defRPr>
            </a:lvl5pPr>
            <a:lvl6pPr marL="457200" fontAlgn="base">
              <a:spcBef>
                <a:spcPct val="20000"/>
              </a:spcBef>
              <a:spcAft>
                <a:spcPct val="0"/>
              </a:spcAft>
              <a:defRPr sz="1600">
                <a:solidFill>
                  <a:schemeClr val="bg1"/>
                </a:solidFill>
                <a:latin typeface="Arial" pitchFamily="34" charset="0"/>
              </a:defRPr>
            </a:lvl6pPr>
            <a:lvl7pPr marL="914400" fontAlgn="base">
              <a:spcBef>
                <a:spcPct val="20000"/>
              </a:spcBef>
              <a:spcAft>
                <a:spcPct val="0"/>
              </a:spcAft>
              <a:defRPr sz="1600">
                <a:solidFill>
                  <a:schemeClr val="bg1"/>
                </a:solidFill>
                <a:latin typeface="Arial" pitchFamily="34" charset="0"/>
              </a:defRPr>
            </a:lvl7pPr>
            <a:lvl8pPr marL="1371600" fontAlgn="base">
              <a:spcBef>
                <a:spcPct val="20000"/>
              </a:spcBef>
              <a:spcAft>
                <a:spcPct val="0"/>
              </a:spcAft>
              <a:defRPr sz="1600">
                <a:solidFill>
                  <a:schemeClr val="bg1"/>
                </a:solidFill>
                <a:latin typeface="Arial" pitchFamily="34" charset="0"/>
              </a:defRPr>
            </a:lvl8pPr>
            <a:lvl9pPr marL="1828800" fontAlgn="base">
              <a:spcBef>
                <a:spcPct val="20000"/>
              </a:spcBef>
              <a:spcAft>
                <a:spcPct val="0"/>
              </a:spcAft>
              <a:defRPr sz="1600">
                <a:solidFill>
                  <a:schemeClr val="bg1"/>
                </a:solidFill>
                <a:latin typeface="Arial" pitchFamily="34" charset="0"/>
              </a:defRPr>
            </a:lvl9pPr>
          </a:lstStyle>
          <a:p>
            <a:pPr fontAlgn="base">
              <a:spcAft>
                <a:spcPct val="0"/>
              </a:spcAft>
              <a:buClr>
                <a:srgbClr val="000000"/>
              </a:buClr>
              <a:buFont typeface="Wingdings" pitchFamily="2" charset="2"/>
              <a:buNone/>
            </a:pPr>
            <a:r>
              <a:rPr lang="en-GB" altLang="en-US" sz="3200" b="1" dirty="0">
                <a:solidFill>
                  <a:srgbClr val="FF0000"/>
                </a:solidFill>
                <a:latin typeface="Noto Mono" panose="020B0609030804020204" pitchFamily="49" charset="0"/>
                <a:ea typeface="Noto Mono" panose="020B0609030804020204" pitchFamily="49" charset="0"/>
                <a:cs typeface="Noto Mono" panose="020B0609030804020204" pitchFamily="49" charset="0"/>
              </a:rPr>
              <a:t>rlimit=</a:t>
            </a:r>
            <a:r>
              <a:rPr lang="en-GB" altLang="en-US" sz="3200" b="1" dirty="0">
                <a:solidFill>
                  <a:srgbClr val="000000"/>
                </a:solidFill>
                <a:latin typeface="Noto Mono" panose="020B0609030804020204" pitchFamily="49" charset="0"/>
                <a:ea typeface="Noto Mono" panose="020B0609030804020204" pitchFamily="49" charset="0"/>
                <a:cs typeface="Noto Mono" panose="020B0609030804020204" pitchFamily="49" charset="0"/>
              </a:rPr>
              <a:t>5</a:t>
            </a:r>
            <a:r>
              <a:rPr lang="en-GB" altLang="en-US" sz="3200" b="1" dirty="0">
                <a:solidFill>
                  <a:srgbClr val="FF0000"/>
                </a:solidFill>
                <a:latin typeface="Noto Mono" panose="020B0609030804020204" pitchFamily="49" charset="0"/>
                <a:ea typeface="Noto Mono" panose="020B0609030804020204" pitchFamily="49" charset="0"/>
                <a:cs typeface="Noto Mono" panose="020B0609030804020204" pitchFamily="49" charset="0"/>
              </a:rPr>
              <a:t>;rpngx=</a:t>
            </a:r>
            <a:r>
              <a:rPr lang="en-GB" altLang="en-US" sz="3200" b="1" dirty="0">
                <a:solidFill>
                  <a:srgbClr val="000000"/>
                </a:solidFill>
                <a:latin typeface="Noto Mono" panose="020B0609030804020204" pitchFamily="49" charset="0"/>
                <a:ea typeface="Noto Mono" panose="020B0609030804020204" pitchFamily="49" charset="0"/>
                <a:cs typeface="Noto Mono" panose="020B0609030804020204" pitchFamily="49" charset="0"/>
              </a:rPr>
              <a:t>-7.1E8</a:t>
            </a:r>
            <a:endParaRPr lang="en-GB" altLang="en-US" sz="3200" dirty="0">
              <a:solidFill>
                <a:srgbClr val="FF0000"/>
              </a:solidFill>
              <a:latin typeface="Noto Mono" panose="020B0609030804020204" pitchFamily="49" charset="0"/>
              <a:ea typeface="Noto Mono" panose="020B0609030804020204" pitchFamily="49" charset="0"/>
              <a:cs typeface="Noto Mono" panose="020B0609030804020204" pitchFamily="49" charset="0"/>
            </a:endParaRPr>
          </a:p>
          <a:p>
            <a:pPr fontAlgn="base">
              <a:spcAft>
                <a:spcPct val="0"/>
              </a:spcAft>
              <a:buClr>
                <a:srgbClr val="000000"/>
              </a:buClr>
              <a:buFont typeface="Wingdings" pitchFamily="2" charset="2"/>
              <a:buNone/>
            </a:pPr>
            <a:endParaRPr lang="en-GB" altLang="en-US" sz="3200" dirty="0">
              <a:solidFill>
                <a:srgbClr val="000000"/>
              </a:solidFill>
              <a:latin typeface="Noto Sans" panose="020B0502040504020204" pitchFamily="34" charset="0"/>
            </a:endParaRPr>
          </a:p>
        </p:txBody>
      </p:sp>
      <p:sp>
        <p:nvSpPr>
          <p:cNvPr id="533509" name="AutoShape 5"/>
          <p:cNvSpPr>
            <a:spLocks noChangeArrowheads="1"/>
          </p:cNvSpPr>
          <p:nvPr/>
        </p:nvSpPr>
        <p:spPr bwMode="auto">
          <a:xfrm>
            <a:off x="2025651" y="3841785"/>
            <a:ext cx="1906587" cy="1054100"/>
          </a:xfrm>
          <a:prstGeom prst="wedgeEllipseCallout">
            <a:avLst>
              <a:gd name="adj1" fmla="val 27852"/>
              <a:gd name="adj2" fmla="val -84639"/>
            </a:avLst>
          </a:prstGeom>
          <a:solidFill>
            <a:srgbClr val="FFFF99"/>
          </a:solidFill>
          <a:ln w="12700">
            <a:solidFill>
              <a:schemeClr val="tx1"/>
            </a:solidFill>
            <a:miter lim="800000"/>
            <a:headEnd/>
            <a:tailEnd/>
          </a:ln>
        </p:spPr>
        <p:txBody>
          <a:bodyPr anchor="ct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fontAlgn="base">
              <a:lnSpc>
                <a:spcPct val="90000"/>
              </a:lnSpc>
              <a:spcBef>
                <a:spcPct val="0"/>
              </a:spcBef>
              <a:spcAft>
                <a:spcPct val="0"/>
              </a:spcAft>
              <a:buClr>
                <a:srgbClr val="009999"/>
              </a:buClr>
              <a:buFont typeface="Wingdings" pitchFamily="2" charset="2"/>
              <a:buNone/>
            </a:pPr>
            <a:r>
              <a:rPr lang="en-US" altLang="en-US" dirty="0">
                <a:solidFill>
                  <a:srgbClr val="000000"/>
                </a:solidFill>
                <a:latin typeface="Noto Sans" panose="020B0502040504020204" pitchFamily="34" charset="0"/>
                <a:ea typeface="MS PGothic" pitchFamily="34" charset="-128"/>
                <a:cs typeface="Arial" pitchFamily="34" charset="0"/>
              </a:rPr>
              <a:t>ASCII text integer</a:t>
            </a:r>
            <a:endParaRPr lang="en-US" altLang="en-US" i="1" dirty="0">
              <a:solidFill>
                <a:srgbClr val="000000"/>
              </a:solidFill>
              <a:latin typeface="Noto Sans" panose="020B0502040504020204" pitchFamily="34" charset="0"/>
              <a:ea typeface="MS PGothic" pitchFamily="34" charset="-128"/>
              <a:cs typeface="Arial" pitchFamily="34" charset="0"/>
            </a:endParaRPr>
          </a:p>
        </p:txBody>
      </p:sp>
      <p:sp>
        <p:nvSpPr>
          <p:cNvPr id="533511" name="AutoShape 7"/>
          <p:cNvSpPr>
            <a:spLocks noChangeArrowheads="1"/>
          </p:cNvSpPr>
          <p:nvPr/>
        </p:nvSpPr>
        <p:spPr bwMode="auto">
          <a:xfrm>
            <a:off x="5592763" y="3925923"/>
            <a:ext cx="2790825" cy="873125"/>
          </a:xfrm>
          <a:prstGeom prst="wedgeEllipseCallout">
            <a:avLst>
              <a:gd name="adj1" fmla="val -19171"/>
              <a:gd name="adj2" fmla="val -94181"/>
            </a:avLst>
          </a:prstGeom>
          <a:solidFill>
            <a:srgbClr val="FFFF99"/>
          </a:solidFill>
          <a:ln w="12700">
            <a:solidFill>
              <a:schemeClr val="tx1"/>
            </a:solidFill>
            <a:miter lim="800000"/>
            <a:headEnd/>
            <a:tailEnd/>
          </a:ln>
        </p:spPr>
        <p:txBody>
          <a:bodyPr anchor="ct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fontAlgn="base">
              <a:lnSpc>
                <a:spcPct val="90000"/>
              </a:lnSpc>
              <a:spcBef>
                <a:spcPct val="0"/>
              </a:spcBef>
              <a:spcAft>
                <a:spcPct val="0"/>
              </a:spcAft>
              <a:buClr>
                <a:srgbClr val="009999"/>
              </a:buClr>
              <a:buFont typeface="Wingdings" pitchFamily="2" charset="2"/>
              <a:buNone/>
            </a:pPr>
            <a:r>
              <a:rPr lang="en-US" altLang="en-US" dirty="0">
                <a:solidFill>
                  <a:srgbClr val="000000"/>
                </a:solidFill>
                <a:latin typeface="Noto Sans" panose="020B0502040504020204" pitchFamily="34" charset="0"/>
                <a:ea typeface="MS PGothic" pitchFamily="34" charset="-128"/>
                <a:cs typeface="Arial" pitchFamily="34" charset="0"/>
              </a:rPr>
              <a:t>ASCII text floating point</a:t>
            </a:r>
            <a:endParaRPr lang="en-US" altLang="en-US" i="1" dirty="0">
              <a:solidFill>
                <a:srgbClr val="000000"/>
              </a:solidFill>
              <a:latin typeface="Noto Sans" panose="020B0502040504020204" pitchFamily="34" charset="0"/>
              <a:ea typeface="MS PGothic" pitchFamily="34" charset="-128"/>
              <a:cs typeface="Arial" pitchFamily="34" charset="0"/>
            </a:endParaRPr>
          </a:p>
        </p:txBody>
      </p:sp>
      <p:sp>
        <p:nvSpPr>
          <p:cNvPr id="533512" name="AutoShape 8"/>
          <p:cNvSpPr>
            <a:spLocks noChangeArrowheads="1"/>
          </p:cNvSpPr>
          <p:nvPr/>
        </p:nvSpPr>
        <p:spPr bwMode="auto">
          <a:xfrm>
            <a:off x="2852738" y="1744698"/>
            <a:ext cx="2078038" cy="661987"/>
          </a:xfrm>
          <a:prstGeom prst="wedgeEllipseCallout">
            <a:avLst>
              <a:gd name="adj1" fmla="val -3935"/>
              <a:gd name="adj2" fmla="val 160551"/>
            </a:avLst>
          </a:prstGeom>
          <a:solidFill>
            <a:schemeClr val="accent1">
              <a:lumMod val="40000"/>
              <a:lumOff val="60000"/>
            </a:schemeClr>
          </a:solidFill>
          <a:ln w="12700">
            <a:solidFill>
              <a:schemeClr val="tx1"/>
            </a:solidFill>
            <a:miter lim="800000"/>
            <a:headEnd/>
            <a:tailEnd/>
          </a:ln>
        </p:spPr>
        <p:txBody>
          <a:bodyPr anchor="ct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fontAlgn="base">
              <a:lnSpc>
                <a:spcPct val="90000"/>
              </a:lnSpc>
              <a:spcBef>
                <a:spcPct val="0"/>
              </a:spcBef>
              <a:spcAft>
                <a:spcPct val="0"/>
              </a:spcAft>
              <a:buClr>
                <a:srgbClr val="009999"/>
              </a:buClr>
              <a:buFont typeface="Wingdings" pitchFamily="2" charset="2"/>
              <a:buNone/>
            </a:pPr>
            <a:r>
              <a:rPr lang="en-US" altLang="en-US" dirty="0">
                <a:latin typeface="Noto Sans" panose="020B0502040504020204" pitchFamily="34" charset="0"/>
                <a:ea typeface="MS PGothic" pitchFamily="34" charset="-128"/>
                <a:cs typeface="Arial" pitchFamily="34" charset="0"/>
              </a:rPr>
              <a:t>Separator </a:t>
            </a:r>
          </a:p>
        </p:txBody>
      </p:sp>
      <p:sp>
        <p:nvSpPr>
          <p:cNvPr id="96264" name="Rectangle 9"/>
          <p:cNvSpPr>
            <a:spLocks noChangeArrowheads="1"/>
          </p:cNvSpPr>
          <p:nvPr/>
        </p:nvSpPr>
        <p:spPr bwMode="auto">
          <a:xfrm>
            <a:off x="523875" y="5581650"/>
            <a:ext cx="79724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fontAlgn="base">
              <a:spcBef>
                <a:spcPct val="20000"/>
              </a:spcBef>
              <a:spcAft>
                <a:spcPct val="0"/>
              </a:spcAft>
              <a:buClr>
                <a:srgbClr val="009999"/>
              </a:buClr>
              <a:buFont typeface="Times" pitchFamily="18" charset="0"/>
              <a:buNone/>
            </a:pPr>
            <a:endParaRPr lang="en-GB" altLang="en-US" sz="3200" dirty="0">
              <a:solidFill>
                <a:srgbClr val="FF0000"/>
              </a:solidFill>
              <a:latin typeface="Noto Sans" panose="020B0502040504020204" pitchFamily="34" charset="0"/>
              <a:ea typeface="MS PGothic" pitchFamily="34" charset="-128"/>
              <a:cs typeface="Arial" pitchFamily="34" charset="0"/>
            </a:endParaRPr>
          </a:p>
          <a:p>
            <a:pPr fontAlgn="base">
              <a:spcBef>
                <a:spcPct val="20000"/>
              </a:spcBef>
              <a:spcAft>
                <a:spcPct val="0"/>
              </a:spcAft>
              <a:buClr>
                <a:srgbClr val="009999"/>
              </a:buClr>
              <a:buFont typeface="Times" pitchFamily="18" charset="0"/>
              <a:buNone/>
            </a:pPr>
            <a:endParaRPr lang="en-GB" altLang="en-US" sz="3200" dirty="0">
              <a:solidFill>
                <a:srgbClr val="000000"/>
              </a:solidFill>
              <a:latin typeface="Noto Sans" panose="020B0502040504020204" pitchFamily="34" charset="0"/>
              <a:ea typeface="MS PGothic" pitchFamily="34" charset="-128"/>
              <a:cs typeface="Arial" pitchFamily="34" charset="0"/>
            </a:endParaRPr>
          </a:p>
        </p:txBody>
      </p:sp>
      <p:sp>
        <p:nvSpPr>
          <p:cNvPr id="533514" name="Rectangle 10"/>
          <p:cNvSpPr>
            <a:spLocks noChangeArrowheads="1"/>
          </p:cNvSpPr>
          <p:nvPr/>
        </p:nvSpPr>
        <p:spPr bwMode="auto">
          <a:xfrm>
            <a:off x="762000" y="5189347"/>
            <a:ext cx="699207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fontAlgn="base">
              <a:lnSpc>
                <a:spcPct val="90000"/>
              </a:lnSpc>
              <a:spcBef>
                <a:spcPct val="0"/>
              </a:spcBef>
              <a:spcAft>
                <a:spcPct val="0"/>
              </a:spcAft>
              <a:buClr>
                <a:srgbClr val="009999"/>
              </a:buClr>
              <a:buFont typeface="Wingdings" pitchFamily="2" charset="2"/>
              <a:buNone/>
            </a:pPr>
            <a:r>
              <a:rPr lang="en-US" altLang="en-US" dirty="0">
                <a:solidFill>
                  <a:srgbClr val="000000"/>
                </a:solidFill>
                <a:latin typeface="Noto Sans" panose="020B0502040504020204" pitchFamily="34" charset="0"/>
                <a:ea typeface="MS PGothic" pitchFamily="34" charset="-128"/>
                <a:cs typeface="Arial" pitchFamily="34" charset="0"/>
              </a:rPr>
              <a:t>Separators, initiators (aka tags), &amp; terminators are all examples in DFDL of </a:t>
            </a:r>
            <a:r>
              <a:rPr lang="en-US" altLang="en-US" i="1" dirty="0">
                <a:solidFill>
                  <a:srgbClr val="000000"/>
                </a:solidFill>
                <a:latin typeface="Noto Sans" panose="020B0502040504020204" pitchFamily="34" charset="0"/>
                <a:ea typeface="MS PGothic" pitchFamily="34" charset="-128"/>
                <a:cs typeface="Arial" pitchFamily="34" charset="0"/>
              </a:rPr>
              <a:t>delimiters</a:t>
            </a:r>
          </a:p>
        </p:txBody>
      </p:sp>
      <p:sp>
        <p:nvSpPr>
          <p:cNvPr id="533515" name="AutoShape 11"/>
          <p:cNvSpPr>
            <a:spLocks noChangeArrowheads="1"/>
          </p:cNvSpPr>
          <p:nvPr/>
        </p:nvSpPr>
        <p:spPr bwMode="auto">
          <a:xfrm>
            <a:off x="5594351" y="1751048"/>
            <a:ext cx="2078037" cy="661987"/>
          </a:xfrm>
          <a:prstGeom prst="wedgeEllipseCallout">
            <a:avLst>
              <a:gd name="adj1" fmla="val -108134"/>
              <a:gd name="adj2" fmla="val 156954"/>
            </a:avLst>
          </a:prstGeom>
          <a:solidFill>
            <a:schemeClr val="accent1">
              <a:lumMod val="40000"/>
              <a:lumOff val="60000"/>
            </a:schemeClr>
          </a:solidFill>
          <a:ln w="12700">
            <a:solidFill>
              <a:schemeClr val="tx1"/>
            </a:solidFill>
            <a:miter lim="800000"/>
            <a:headEnd/>
            <a:tailEnd/>
          </a:ln>
        </p:spPr>
        <p:txBody>
          <a:bodyPr anchor="ct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fontAlgn="base">
              <a:lnSpc>
                <a:spcPct val="90000"/>
              </a:lnSpc>
              <a:spcBef>
                <a:spcPct val="0"/>
              </a:spcBef>
              <a:spcAft>
                <a:spcPct val="0"/>
              </a:spcAft>
              <a:buClr>
                <a:srgbClr val="009999"/>
              </a:buClr>
              <a:buFont typeface="Wingdings" pitchFamily="2" charset="2"/>
              <a:buNone/>
            </a:pPr>
            <a:r>
              <a:rPr lang="en-US" altLang="en-US" dirty="0">
                <a:latin typeface="Noto Sans" panose="020B0502040504020204" pitchFamily="34" charset="0"/>
                <a:ea typeface="MS PGothic" pitchFamily="34" charset="-128"/>
                <a:cs typeface="Arial" pitchFamily="34" charset="0"/>
              </a:rPr>
              <a:t>Initiator </a:t>
            </a:r>
          </a:p>
        </p:txBody>
      </p:sp>
      <p:sp>
        <p:nvSpPr>
          <p:cNvPr id="533516" name="AutoShape 12"/>
          <p:cNvSpPr>
            <a:spLocks noChangeArrowheads="1"/>
          </p:cNvSpPr>
          <p:nvPr/>
        </p:nvSpPr>
        <p:spPr bwMode="auto">
          <a:xfrm>
            <a:off x="182563" y="1817723"/>
            <a:ext cx="2078038" cy="661987"/>
          </a:xfrm>
          <a:prstGeom prst="wedgeEllipseCallout">
            <a:avLst>
              <a:gd name="adj1" fmla="val 31819"/>
              <a:gd name="adj2" fmla="val 131296"/>
            </a:avLst>
          </a:prstGeom>
          <a:solidFill>
            <a:schemeClr val="accent1">
              <a:lumMod val="40000"/>
              <a:lumOff val="60000"/>
            </a:schemeClr>
          </a:solidFill>
          <a:ln w="12700">
            <a:solidFill>
              <a:schemeClr val="tx1"/>
            </a:solidFill>
            <a:miter lim="800000"/>
            <a:headEnd/>
            <a:tailEnd/>
          </a:ln>
        </p:spPr>
        <p:txBody>
          <a:bodyPr anchor="ct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fontAlgn="base">
              <a:lnSpc>
                <a:spcPct val="90000"/>
              </a:lnSpc>
              <a:spcBef>
                <a:spcPct val="0"/>
              </a:spcBef>
              <a:spcAft>
                <a:spcPct val="0"/>
              </a:spcAft>
              <a:buClr>
                <a:srgbClr val="009999"/>
              </a:buClr>
              <a:buFont typeface="Wingdings" pitchFamily="2" charset="2"/>
              <a:buNone/>
            </a:pPr>
            <a:r>
              <a:rPr lang="en-US" altLang="en-US" dirty="0">
                <a:latin typeface="Noto Sans" panose="020B0502040504020204" pitchFamily="34" charset="0"/>
                <a:ea typeface="MS PGothic" pitchFamily="34" charset="-128"/>
                <a:cs typeface="Arial" pitchFamily="34" charset="0"/>
              </a:rPr>
              <a:t>Initiator </a:t>
            </a:r>
          </a:p>
        </p:txBody>
      </p:sp>
    </p:spTree>
    <p:extLst>
      <p:ext uri="{BB962C8B-B14F-4D97-AF65-F5344CB8AC3E}">
        <p14:creationId xmlns:p14="http://schemas.microsoft.com/office/powerpoint/2010/main" val="718717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35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35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35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35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35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33514"/>
                                        </p:tgtEl>
                                        <p:attrNameLst>
                                          <p:attrName>style.visibility</p:attrName>
                                        </p:attrNameLst>
                                      </p:cBhvr>
                                      <p:to>
                                        <p:strVal val="visible"/>
                                      </p:to>
                                    </p:set>
                                    <p:animEffect transition="in" filter="dissolve">
                                      <p:cBhvr>
                                        <p:cTn id="23" dur="500"/>
                                        <p:tgtEl>
                                          <p:spTgt spid="533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9" grpId="0" animBg="1"/>
      <p:bldP spid="533511" grpId="0" animBg="1"/>
      <p:bldP spid="533512" grpId="0" animBg="1"/>
      <p:bldP spid="533514" grpId="0"/>
      <p:bldP spid="533515" grpId="0" animBg="1"/>
      <p:bldP spid="5335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dirty="0"/>
              <a:t>DFDL Schema</a:t>
            </a:r>
          </a:p>
        </p:txBody>
      </p:sp>
      <p:sp>
        <p:nvSpPr>
          <p:cNvPr id="4" name="Slide Number Placeholder 3">
            <a:extLst>
              <a:ext uri="{FF2B5EF4-FFF2-40B4-BE49-F238E27FC236}">
                <a16:creationId xmlns:a16="http://schemas.microsoft.com/office/drawing/2014/main" id="{E1AF9B39-3162-4DB8-8EF8-BD3F09A6C406}"/>
              </a:ext>
            </a:extLst>
          </p:cNvPr>
          <p:cNvSpPr>
            <a:spLocks noGrp="1"/>
          </p:cNvSpPr>
          <p:nvPr>
            <p:ph type="sldNum" idx="10"/>
          </p:nvPr>
        </p:nvSpPr>
        <p:spPr/>
        <p:txBody>
          <a:bodyPr/>
          <a:lstStyle/>
          <a:p>
            <a:fld id="{E87A9C04-9BE2-4A9F-A3FE-72B96988022F}" type="slidenum">
              <a:rPr lang="en-US" smtClean="0"/>
              <a:pPr/>
              <a:t>15</a:t>
            </a:fld>
            <a:endParaRPr lang="en-US" dirty="0"/>
          </a:p>
        </p:txBody>
      </p:sp>
      <p:sp>
        <p:nvSpPr>
          <p:cNvPr id="100355" name="Rectangle 3"/>
          <p:cNvSpPr>
            <a:spLocks noChangeArrowheads="1"/>
          </p:cNvSpPr>
          <p:nvPr/>
        </p:nvSpPr>
        <p:spPr bwMode="auto">
          <a:xfrm>
            <a:off x="0" y="-198516"/>
            <a:ext cx="184731"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lnSpc>
                <a:spcPct val="90000"/>
              </a:lnSpc>
              <a:spcBef>
                <a:spcPct val="0"/>
              </a:spcBef>
              <a:spcAft>
                <a:spcPct val="0"/>
              </a:spcAft>
            </a:pPr>
            <a:endParaRPr lang="en-US" sz="2200" dirty="0">
              <a:solidFill>
                <a:srgbClr val="7889FB"/>
              </a:solidFill>
              <a:latin typeface="Noto Sans" panose="020B0502040504020204" pitchFamily="34" charset="0"/>
            </a:endParaRPr>
          </a:p>
        </p:txBody>
      </p:sp>
      <p:sp>
        <p:nvSpPr>
          <p:cNvPr id="100356" name="Rectangle 4"/>
          <p:cNvSpPr>
            <a:spLocks noChangeArrowheads="1"/>
          </p:cNvSpPr>
          <p:nvPr/>
        </p:nvSpPr>
        <p:spPr bwMode="auto">
          <a:xfrm>
            <a:off x="228600" y="1244600"/>
            <a:ext cx="9223375"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3038" indent="-173038">
              <a:spcBef>
                <a:spcPct val="50000"/>
              </a:spcBef>
              <a:buClr>
                <a:schemeClr val="tx1"/>
              </a:buClr>
              <a:buFont typeface="Wingdings" pitchFamily="2" charset="2"/>
              <a:buChar char="§"/>
              <a:defRPr sz="1600">
                <a:solidFill>
                  <a:schemeClr val="tx1"/>
                </a:solidFill>
                <a:latin typeface="Arial" pitchFamily="34" charset="0"/>
              </a:defRPr>
            </a:lvl1pPr>
            <a:lvl2pPr marL="509588" indent="-163513">
              <a:buClr>
                <a:schemeClr val="tx1"/>
              </a:buClr>
              <a:buFont typeface="Arial" pitchFamily="34" charset="0"/>
              <a:buChar char="–"/>
              <a:defRPr sz="1600">
                <a:solidFill>
                  <a:schemeClr val="tx1"/>
                </a:solidFill>
                <a:latin typeface="Arial" pitchFamily="34" charset="0"/>
              </a:defRPr>
            </a:lvl2pPr>
            <a:lvl3pPr marL="855663" indent="-173038">
              <a:buClr>
                <a:schemeClr val="tx1"/>
              </a:buClr>
              <a:buChar char="•"/>
              <a:defRPr sz="1600">
                <a:solidFill>
                  <a:schemeClr val="tx1"/>
                </a:solidFill>
                <a:latin typeface="Arial" pitchFamily="34" charset="0"/>
              </a:defRPr>
            </a:lvl3pPr>
            <a:lvl4pPr marL="1203325" indent="-173038">
              <a:spcBef>
                <a:spcPct val="20000"/>
              </a:spcBef>
              <a:buClr>
                <a:schemeClr val="bg1"/>
              </a:buClr>
              <a:defRPr sz="1600">
                <a:solidFill>
                  <a:schemeClr val="bg1"/>
                </a:solidFill>
                <a:latin typeface="Arial" pitchFamily="34" charset="0"/>
              </a:defRPr>
            </a:lvl4pPr>
            <a:lvl5pPr marL="1539875" indent="-163513">
              <a:spcBef>
                <a:spcPct val="20000"/>
              </a:spcBef>
              <a:buClr>
                <a:schemeClr val="bg1"/>
              </a:buClr>
              <a:buChar char="»"/>
              <a:defRPr sz="1600">
                <a:solidFill>
                  <a:schemeClr val="bg1"/>
                </a:solidFill>
                <a:latin typeface="Arial" pitchFamily="34" charset="0"/>
              </a:defRPr>
            </a:lvl5pPr>
            <a:lvl6pPr marL="1997075" indent="-163513" fontAlgn="base">
              <a:spcBef>
                <a:spcPct val="20000"/>
              </a:spcBef>
              <a:spcAft>
                <a:spcPct val="0"/>
              </a:spcAft>
              <a:buClr>
                <a:schemeClr val="bg1"/>
              </a:buClr>
              <a:buChar char="»"/>
              <a:defRPr sz="1600">
                <a:solidFill>
                  <a:schemeClr val="bg1"/>
                </a:solidFill>
                <a:latin typeface="Arial" pitchFamily="34" charset="0"/>
              </a:defRPr>
            </a:lvl6pPr>
            <a:lvl7pPr marL="2454275" indent="-163513" fontAlgn="base">
              <a:spcBef>
                <a:spcPct val="20000"/>
              </a:spcBef>
              <a:spcAft>
                <a:spcPct val="0"/>
              </a:spcAft>
              <a:buClr>
                <a:schemeClr val="bg1"/>
              </a:buClr>
              <a:buChar char="»"/>
              <a:defRPr sz="1600">
                <a:solidFill>
                  <a:schemeClr val="bg1"/>
                </a:solidFill>
                <a:latin typeface="Arial" pitchFamily="34" charset="0"/>
              </a:defRPr>
            </a:lvl7pPr>
            <a:lvl8pPr marL="2911475" indent="-163513" fontAlgn="base">
              <a:spcBef>
                <a:spcPct val="20000"/>
              </a:spcBef>
              <a:spcAft>
                <a:spcPct val="0"/>
              </a:spcAft>
              <a:buClr>
                <a:schemeClr val="bg1"/>
              </a:buClr>
              <a:buChar char="»"/>
              <a:defRPr sz="1600">
                <a:solidFill>
                  <a:schemeClr val="bg1"/>
                </a:solidFill>
                <a:latin typeface="Arial" pitchFamily="34" charset="0"/>
              </a:defRPr>
            </a:lvl8pPr>
            <a:lvl9pPr marL="3368675" indent="-163513" fontAlgn="base">
              <a:spcBef>
                <a:spcPct val="20000"/>
              </a:spcBef>
              <a:spcAft>
                <a:spcPct val="0"/>
              </a:spcAft>
              <a:buClr>
                <a:schemeClr val="bg1"/>
              </a:buClr>
              <a:buChar char="»"/>
              <a:defRPr sz="1600">
                <a:solidFill>
                  <a:schemeClr val="bg1"/>
                </a:solidFill>
                <a:latin typeface="Arial" pitchFamily="34" charset="0"/>
              </a:defRPr>
            </a:lvl9pPr>
          </a:lstStyle>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&lt;xs:complexType name=“rValues"&gt;</a:t>
            </a: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  &lt;xs:sequence&gt;</a:t>
            </a:r>
            <a:r>
              <a:rPr lang="en-GB" altLang="en-US" sz="1400" dirty="0">
                <a:solidFill>
                  <a:schemeClr val="accent1">
                    <a:lumMod val="50000"/>
                  </a:schemeClr>
                </a:solidFill>
                <a:latin typeface="Noto Mono" panose="020B0609030804020204" pitchFamily="49" charset="0"/>
                <a:cs typeface="Noto Mono" panose="020B0609030804020204" pitchFamily="49" charset="0"/>
              </a:rPr>
              <a:t> </a:t>
            </a:r>
            <a:endParaRPr lang="en-US" altLang="en-US" sz="1400" b="1" dirty="0">
              <a:solidFill>
                <a:schemeClr val="accent1">
                  <a:lumMod val="50000"/>
                </a:schemeClr>
              </a:solidFill>
              <a:latin typeface="Noto Mono" panose="020B0609030804020204" pitchFamily="49" charset="0"/>
              <a:cs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    &lt;xs:element name=“rlim" type="xs:int"</a:t>
            </a:r>
            <a:r>
              <a:rPr lang="en-GB" altLang="en-US" sz="1400" b="1" dirty="0">
                <a:solidFill>
                  <a:schemeClr val="accent1">
                    <a:lumMod val="50000"/>
                  </a:schemeClr>
                </a:solidFill>
                <a:latin typeface="Noto Mono" panose="020B0609030804020204" pitchFamily="49" charset="0"/>
                <a:cs typeface="Noto Mono" panose="020B0609030804020204" pitchFamily="49" charset="0"/>
              </a:rPr>
              <a:t>/</a:t>
            </a:r>
            <a:r>
              <a:rPr lang="en-US" altLang="en-US" sz="1400" b="1" dirty="0">
                <a:solidFill>
                  <a:schemeClr val="accent1">
                    <a:lumMod val="50000"/>
                  </a:schemeClr>
                </a:solidFill>
                <a:latin typeface="Noto Mono" panose="020B0609030804020204" pitchFamily="49" charset="0"/>
              </a:rPr>
              <a:t>&gt;</a:t>
            </a:r>
            <a:r>
              <a:rPr lang="en-GB" altLang="en-US" sz="1400" dirty="0">
                <a:solidFill>
                  <a:schemeClr val="accent1">
                    <a:lumMod val="50000"/>
                  </a:schemeClr>
                </a:solidFill>
                <a:latin typeface="Noto Mono" panose="020B0609030804020204" pitchFamily="49" charset="0"/>
                <a:cs typeface="Noto Mono" panose="020B0609030804020204" pitchFamily="49" charset="0"/>
              </a:rPr>
              <a:t> </a:t>
            </a:r>
          </a:p>
          <a:p>
            <a:pPr fontAlgn="base">
              <a:lnSpc>
                <a:spcPct val="90000"/>
              </a:lnSpc>
              <a:spcBef>
                <a:spcPct val="0"/>
              </a:spcBef>
              <a:spcAft>
                <a:spcPct val="0"/>
              </a:spcAft>
              <a:buClr>
                <a:srgbClr val="000000"/>
              </a:buClr>
              <a:buFont typeface="Wingdings" pitchFamily="2" charset="2"/>
              <a:buNone/>
            </a:pPr>
            <a:endParaRPr lang="en-US" altLang="en-US" sz="1400" b="1" dirty="0">
              <a:solidFill>
                <a:schemeClr val="accent1">
                  <a:lumMod val="50000"/>
                </a:schemeClr>
              </a:solidFill>
              <a:latin typeface="Noto Mono" panose="020B0609030804020204" pitchFamily="49" charset="0"/>
              <a:cs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	   &lt;xs:element name=“rpng" type="xs:float"</a:t>
            </a:r>
            <a:r>
              <a:rPr lang="en-GB" altLang="en-US" sz="1400" b="1" dirty="0">
                <a:solidFill>
                  <a:schemeClr val="accent1">
                    <a:lumMod val="50000"/>
                  </a:schemeClr>
                </a:solidFill>
                <a:latin typeface="Noto Mono" panose="020B0609030804020204" pitchFamily="49" charset="0"/>
                <a:cs typeface="Noto Mono" panose="020B0609030804020204" pitchFamily="49" charset="0"/>
              </a:rPr>
              <a:t>/</a:t>
            </a:r>
            <a:r>
              <a:rPr lang="en-US" altLang="en-US" sz="1400" b="1" dirty="0">
                <a:solidFill>
                  <a:schemeClr val="accent1">
                    <a:lumMod val="50000"/>
                  </a:schemeClr>
                </a:solidFill>
                <a:latin typeface="Noto Mono" panose="020B0609030804020204" pitchFamily="49" charset="0"/>
              </a:rPr>
              <a:t>&gt;</a:t>
            </a:r>
          </a:p>
          <a:p>
            <a:pPr fontAlgn="base">
              <a:lnSpc>
                <a:spcPct val="90000"/>
              </a:lnSpc>
              <a:spcBef>
                <a:spcPct val="0"/>
              </a:spcBef>
              <a:spcAft>
                <a:spcPct val="0"/>
              </a:spcAft>
              <a:buClr>
                <a:srgbClr val="000000"/>
              </a:buClr>
              <a:buFont typeface="Wingdings" pitchFamily="2" charset="2"/>
              <a:buNone/>
            </a:pPr>
            <a:r>
              <a:rPr lang="en-GB" altLang="en-US" sz="1400" dirty="0">
                <a:solidFill>
                  <a:schemeClr val="accent1">
                    <a:lumMod val="50000"/>
                  </a:schemeClr>
                </a:solidFill>
                <a:latin typeface="Noto Mono" panose="020B0609030804020204" pitchFamily="49" charset="0"/>
                <a:cs typeface="Noto Mono" panose="020B0609030804020204" pitchFamily="49" charset="0"/>
              </a:rPr>
              <a:t> </a:t>
            </a:r>
            <a:endParaRPr lang="en-US" altLang="en-US" sz="1400" b="1" dirty="0">
              <a:solidFill>
                <a:schemeClr val="accent1">
                  <a:lumMod val="50000"/>
                </a:schemeClr>
              </a:solidFill>
              <a:latin typeface="Noto Mono" panose="020B0609030804020204" pitchFamily="49" charset="0"/>
              <a:cs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  &lt;/xs:sequence&gt;</a:t>
            </a: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&lt;/xs:complexType&gt;</a:t>
            </a:r>
          </a:p>
        </p:txBody>
      </p:sp>
      <p:sp>
        <p:nvSpPr>
          <p:cNvPr id="7" name="AutoShape 4"/>
          <p:cNvSpPr>
            <a:spLocks noChangeArrowheads="1"/>
          </p:cNvSpPr>
          <p:nvPr/>
        </p:nvSpPr>
        <p:spPr bwMode="auto">
          <a:xfrm>
            <a:off x="6934200" y="2976563"/>
            <a:ext cx="1646238" cy="731837"/>
          </a:xfrm>
          <a:prstGeom prst="wedgeEllipseCallout">
            <a:avLst>
              <a:gd name="adj1" fmla="val -162366"/>
              <a:gd name="adj2" fmla="val -8151"/>
            </a:avLst>
          </a:prstGeom>
          <a:solidFill>
            <a:schemeClr val="accent3"/>
          </a:solidFill>
          <a:ln w="9525">
            <a:solidFill>
              <a:schemeClr val="tx1"/>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lnSpc>
                <a:spcPct val="80000"/>
              </a:lnSpc>
              <a:spcBef>
                <a:spcPct val="0"/>
              </a:spcBef>
              <a:spcAft>
                <a:spcPct val="0"/>
              </a:spcAft>
            </a:pPr>
            <a:r>
              <a:rPr lang="en-US" altLang="en-US" sz="1600" dirty="0">
                <a:solidFill>
                  <a:srgbClr val="000000"/>
                </a:solidFill>
                <a:latin typeface="Noto Sans" panose="020B0502040504020204" pitchFamily="34" charset="0"/>
                <a:cs typeface="Arial" pitchFamily="34" charset="0"/>
              </a:rPr>
              <a:t>Logical </a:t>
            </a:r>
          </a:p>
          <a:p>
            <a:pPr algn="ctr" fontAlgn="base">
              <a:lnSpc>
                <a:spcPct val="80000"/>
              </a:lnSpc>
              <a:spcBef>
                <a:spcPct val="0"/>
              </a:spcBef>
              <a:spcAft>
                <a:spcPct val="0"/>
              </a:spcAft>
            </a:pPr>
            <a:r>
              <a:rPr lang="en-US" altLang="en-US" sz="1600" dirty="0">
                <a:solidFill>
                  <a:srgbClr val="000000"/>
                </a:solidFill>
                <a:latin typeface="Noto Sans" panose="020B0502040504020204" pitchFamily="34" charset="0"/>
                <a:cs typeface="Arial" pitchFamily="34" charset="0"/>
              </a:rPr>
              <a:t>Elements</a:t>
            </a:r>
          </a:p>
        </p:txBody>
      </p:sp>
    </p:spTree>
    <p:extLst>
      <p:ext uri="{BB962C8B-B14F-4D97-AF65-F5344CB8AC3E}">
        <p14:creationId xmlns:p14="http://schemas.microsoft.com/office/powerpoint/2010/main" val="1073451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dirty="0"/>
              <a:t>DFDL schema</a:t>
            </a:r>
          </a:p>
        </p:txBody>
      </p:sp>
      <p:sp>
        <p:nvSpPr>
          <p:cNvPr id="4" name="Slide Number Placeholder 3">
            <a:extLst>
              <a:ext uri="{FF2B5EF4-FFF2-40B4-BE49-F238E27FC236}">
                <a16:creationId xmlns:a16="http://schemas.microsoft.com/office/drawing/2014/main" id="{EB4F4607-2F57-434F-9CB2-5FDD6985A641}"/>
              </a:ext>
            </a:extLst>
          </p:cNvPr>
          <p:cNvSpPr>
            <a:spLocks noGrp="1"/>
          </p:cNvSpPr>
          <p:nvPr>
            <p:ph type="sldNum" idx="10"/>
          </p:nvPr>
        </p:nvSpPr>
        <p:spPr/>
        <p:txBody>
          <a:bodyPr/>
          <a:lstStyle/>
          <a:p>
            <a:fld id="{E87A9C04-9BE2-4A9F-A3FE-72B96988022F}" type="slidenum">
              <a:rPr lang="en-US" smtClean="0"/>
              <a:pPr/>
              <a:t>16</a:t>
            </a:fld>
            <a:endParaRPr lang="en-US" dirty="0"/>
          </a:p>
        </p:txBody>
      </p:sp>
      <p:sp>
        <p:nvSpPr>
          <p:cNvPr id="100355" name="Rectangle 3"/>
          <p:cNvSpPr>
            <a:spLocks noChangeArrowheads="1"/>
          </p:cNvSpPr>
          <p:nvPr/>
        </p:nvSpPr>
        <p:spPr bwMode="auto">
          <a:xfrm>
            <a:off x="0" y="-198516"/>
            <a:ext cx="184731"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lnSpc>
                <a:spcPct val="90000"/>
              </a:lnSpc>
              <a:spcBef>
                <a:spcPct val="0"/>
              </a:spcBef>
              <a:spcAft>
                <a:spcPct val="0"/>
              </a:spcAft>
            </a:pPr>
            <a:endParaRPr lang="en-US" sz="2200" dirty="0">
              <a:solidFill>
                <a:srgbClr val="7889FB"/>
              </a:solidFill>
              <a:latin typeface="Noto Sans" panose="020B0502040504020204" pitchFamily="34" charset="0"/>
            </a:endParaRPr>
          </a:p>
        </p:txBody>
      </p:sp>
      <p:sp>
        <p:nvSpPr>
          <p:cNvPr id="100356" name="Rectangle 4"/>
          <p:cNvSpPr>
            <a:spLocks noChangeArrowheads="1"/>
          </p:cNvSpPr>
          <p:nvPr/>
        </p:nvSpPr>
        <p:spPr bwMode="auto">
          <a:xfrm>
            <a:off x="228600" y="1244600"/>
            <a:ext cx="9223375"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3038" indent="-173038">
              <a:spcBef>
                <a:spcPct val="50000"/>
              </a:spcBef>
              <a:buClr>
                <a:schemeClr val="tx1"/>
              </a:buClr>
              <a:buFont typeface="Wingdings" pitchFamily="2" charset="2"/>
              <a:buChar char="§"/>
              <a:defRPr sz="1600">
                <a:solidFill>
                  <a:schemeClr val="tx1"/>
                </a:solidFill>
                <a:latin typeface="Arial" pitchFamily="34" charset="0"/>
              </a:defRPr>
            </a:lvl1pPr>
            <a:lvl2pPr marL="509588" indent="-163513">
              <a:buClr>
                <a:schemeClr val="tx1"/>
              </a:buClr>
              <a:buFont typeface="Arial" pitchFamily="34" charset="0"/>
              <a:buChar char="–"/>
              <a:defRPr sz="1600">
                <a:solidFill>
                  <a:schemeClr val="tx1"/>
                </a:solidFill>
                <a:latin typeface="Arial" pitchFamily="34" charset="0"/>
              </a:defRPr>
            </a:lvl2pPr>
            <a:lvl3pPr marL="855663" indent="-173038">
              <a:buClr>
                <a:schemeClr val="tx1"/>
              </a:buClr>
              <a:buChar char="•"/>
              <a:defRPr sz="1600">
                <a:solidFill>
                  <a:schemeClr val="tx1"/>
                </a:solidFill>
                <a:latin typeface="Arial" pitchFamily="34" charset="0"/>
              </a:defRPr>
            </a:lvl3pPr>
            <a:lvl4pPr marL="1203325" indent="-173038">
              <a:spcBef>
                <a:spcPct val="20000"/>
              </a:spcBef>
              <a:buClr>
                <a:schemeClr val="bg1"/>
              </a:buClr>
              <a:defRPr sz="1600">
                <a:solidFill>
                  <a:schemeClr val="bg1"/>
                </a:solidFill>
                <a:latin typeface="Arial" pitchFamily="34" charset="0"/>
              </a:defRPr>
            </a:lvl4pPr>
            <a:lvl5pPr marL="1539875" indent="-163513">
              <a:spcBef>
                <a:spcPct val="20000"/>
              </a:spcBef>
              <a:buClr>
                <a:schemeClr val="bg1"/>
              </a:buClr>
              <a:buChar char="»"/>
              <a:defRPr sz="1600">
                <a:solidFill>
                  <a:schemeClr val="bg1"/>
                </a:solidFill>
                <a:latin typeface="Arial" pitchFamily="34" charset="0"/>
              </a:defRPr>
            </a:lvl5pPr>
            <a:lvl6pPr marL="1997075" indent="-163513" fontAlgn="base">
              <a:spcBef>
                <a:spcPct val="20000"/>
              </a:spcBef>
              <a:spcAft>
                <a:spcPct val="0"/>
              </a:spcAft>
              <a:buClr>
                <a:schemeClr val="bg1"/>
              </a:buClr>
              <a:buChar char="»"/>
              <a:defRPr sz="1600">
                <a:solidFill>
                  <a:schemeClr val="bg1"/>
                </a:solidFill>
                <a:latin typeface="Arial" pitchFamily="34" charset="0"/>
              </a:defRPr>
            </a:lvl6pPr>
            <a:lvl7pPr marL="2454275" indent="-163513" fontAlgn="base">
              <a:spcBef>
                <a:spcPct val="20000"/>
              </a:spcBef>
              <a:spcAft>
                <a:spcPct val="0"/>
              </a:spcAft>
              <a:buClr>
                <a:schemeClr val="bg1"/>
              </a:buClr>
              <a:buChar char="»"/>
              <a:defRPr sz="1600">
                <a:solidFill>
                  <a:schemeClr val="bg1"/>
                </a:solidFill>
                <a:latin typeface="Arial" pitchFamily="34" charset="0"/>
              </a:defRPr>
            </a:lvl7pPr>
            <a:lvl8pPr marL="2911475" indent="-163513" fontAlgn="base">
              <a:spcBef>
                <a:spcPct val="20000"/>
              </a:spcBef>
              <a:spcAft>
                <a:spcPct val="0"/>
              </a:spcAft>
              <a:buClr>
                <a:schemeClr val="bg1"/>
              </a:buClr>
              <a:buChar char="»"/>
              <a:defRPr sz="1600">
                <a:solidFill>
                  <a:schemeClr val="bg1"/>
                </a:solidFill>
                <a:latin typeface="Arial" pitchFamily="34" charset="0"/>
              </a:defRPr>
            </a:lvl8pPr>
            <a:lvl9pPr marL="3368675" indent="-163513" fontAlgn="base">
              <a:spcBef>
                <a:spcPct val="20000"/>
              </a:spcBef>
              <a:spcAft>
                <a:spcPct val="0"/>
              </a:spcAft>
              <a:buClr>
                <a:schemeClr val="bg1"/>
              </a:buClr>
              <a:buChar char="»"/>
              <a:defRPr sz="1600">
                <a:solidFill>
                  <a:schemeClr val="bg1"/>
                </a:solidFill>
                <a:latin typeface="Arial" pitchFamily="34" charset="0"/>
              </a:defRPr>
            </a:lvl9pPr>
          </a:lstStyle>
          <a:p>
            <a:pPr fontAlgn="base">
              <a:lnSpc>
                <a:spcPct val="90000"/>
              </a:lnSpc>
              <a:spcBef>
                <a:spcPct val="0"/>
              </a:spcBef>
              <a:spcAft>
                <a:spcPct val="0"/>
              </a:spcAft>
              <a:buClr>
                <a:srgbClr val="000000"/>
              </a:buClr>
              <a:buNone/>
            </a:pPr>
            <a:r>
              <a:rPr lang="en-US" altLang="en-US" sz="1400" b="1" dirty="0">
                <a:solidFill>
                  <a:srgbClr val="0000FF"/>
                </a:solidFill>
                <a:latin typeface="Noto Mono" panose="020B0609030804020204" pitchFamily="49" charset="0"/>
              </a:rPr>
              <a:t>&lt;xs:annotation&gt;</a:t>
            </a:r>
          </a:p>
          <a:p>
            <a:pPr fontAlgn="base">
              <a:lnSpc>
                <a:spcPct val="90000"/>
              </a:lnSpc>
              <a:spcBef>
                <a:spcPct val="0"/>
              </a:spcBef>
              <a:spcAft>
                <a:spcPct val="0"/>
              </a:spcAft>
              <a:buClr>
                <a:srgbClr val="000000"/>
              </a:buClr>
              <a:buNone/>
            </a:pPr>
            <a:r>
              <a:rPr lang="en-US" altLang="en-US" sz="1400" b="1" dirty="0">
                <a:solidFill>
                  <a:srgbClr val="0000FF"/>
                </a:solidFill>
                <a:latin typeface="Noto Mono" panose="020B0609030804020204" pitchFamily="49" charset="0"/>
              </a:rPr>
              <a:t>  &lt;xs:appinfo source="http://www.ogf.org/dfdl/v1.0"&gt; </a:t>
            </a:r>
          </a:p>
          <a:p>
            <a:pPr fontAlgn="base">
              <a:lnSpc>
                <a:spcPct val="90000"/>
              </a:lnSpc>
              <a:spcBef>
                <a:spcPct val="0"/>
              </a:spcBef>
              <a:spcAft>
                <a:spcPct val="0"/>
              </a:spcAft>
              <a:buClr>
                <a:srgbClr val="000000"/>
              </a:buClr>
              <a:buNone/>
            </a:pPr>
            <a:r>
              <a:rPr lang="en-US" altLang="en-US" sz="1400" b="1" dirty="0">
                <a:solidFill>
                  <a:srgbClr val="000000"/>
                </a:solidFill>
                <a:latin typeface="Noto Mono" panose="020B0609030804020204" pitchFamily="49" charset="0"/>
              </a:rPr>
              <a:t>     </a:t>
            </a:r>
            <a:r>
              <a:rPr lang="en-GB" altLang="en-US" sz="1400" b="1" dirty="0">
                <a:solidFill>
                  <a:srgbClr val="000000"/>
                </a:solidFill>
                <a:latin typeface="Noto Mono" panose="020B0609030804020204" pitchFamily="49" charset="0"/>
                <a:cs typeface="Noto Mono" panose="020B0609030804020204" pitchFamily="49" charset="0"/>
              </a:rPr>
              <a:t>&lt;dfdl:format representation="text" </a:t>
            </a:r>
          </a:p>
          <a:p>
            <a:pPr fontAlgn="base">
              <a:lnSpc>
                <a:spcPct val="90000"/>
              </a:lnSpc>
              <a:spcBef>
                <a:spcPct val="0"/>
              </a:spcBef>
              <a:spcAft>
                <a:spcPct val="0"/>
              </a:spcAft>
              <a:buClr>
                <a:srgbClr val="000000"/>
              </a:buClr>
              <a:buNone/>
            </a:pPr>
            <a:r>
              <a:rPr lang="en-GB" altLang="en-US" sz="1400" b="1" dirty="0">
                <a:solidFill>
                  <a:srgbClr val="000000"/>
                </a:solidFill>
                <a:latin typeface="Noto Mono" panose="020B0609030804020204" pitchFamily="49" charset="0"/>
                <a:cs typeface="Noto Mono" panose="020B0609030804020204" pitchFamily="49" charset="0"/>
              </a:rPr>
              <a:t>             textNumberRep="standard" encoding="ascii" </a:t>
            </a:r>
          </a:p>
          <a:p>
            <a:pPr fontAlgn="base">
              <a:lnSpc>
                <a:spcPct val="90000"/>
              </a:lnSpc>
              <a:spcBef>
                <a:spcPct val="0"/>
              </a:spcBef>
              <a:spcAft>
                <a:spcPct val="0"/>
              </a:spcAft>
              <a:buClr>
                <a:srgbClr val="000000"/>
              </a:buClr>
              <a:buNone/>
            </a:pPr>
            <a:r>
              <a:rPr lang="en-GB" altLang="en-US" sz="1400" b="1" dirty="0">
                <a:solidFill>
                  <a:srgbClr val="000000"/>
                </a:solidFill>
                <a:latin typeface="Noto Mono" panose="020B0609030804020204" pitchFamily="49" charset="0"/>
                <a:cs typeface="Noto Mono" panose="020B0609030804020204" pitchFamily="49" charset="0"/>
              </a:rPr>
              <a:t>             lengthKind="delimited“ .../&gt;</a:t>
            </a:r>
            <a:r>
              <a:rPr lang="en-GB" altLang="en-US" sz="1400" dirty="0">
                <a:solidFill>
                  <a:srgbClr val="000000"/>
                </a:solidFill>
                <a:latin typeface="Noto Mono" panose="020B0609030804020204" pitchFamily="49" charset="0"/>
                <a:cs typeface="Noto Mono" panose="020B0609030804020204" pitchFamily="49" charset="0"/>
              </a:rPr>
              <a:t> </a:t>
            </a:r>
            <a:endParaRPr lang="en-US" altLang="en-US" sz="1400" b="1" dirty="0">
              <a:solidFill>
                <a:srgbClr val="000000"/>
              </a:solidFill>
              <a:latin typeface="Noto Mono" panose="020B0609030804020204" pitchFamily="49" charset="0"/>
              <a:cs typeface="Noto Mono" panose="020B0609030804020204" pitchFamily="49" charset="0"/>
            </a:endParaRPr>
          </a:p>
          <a:p>
            <a:pPr fontAlgn="base">
              <a:lnSpc>
                <a:spcPct val="90000"/>
              </a:lnSpc>
              <a:spcBef>
                <a:spcPct val="0"/>
              </a:spcBef>
              <a:spcAft>
                <a:spcPct val="0"/>
              </a:spcAft>
              <a:buClr>
                <a:srgbClr val="000000"/>
              </a:buClr>
              <a:buNone/>
            </a:pPr>
            <a:r>
              <a:rPr lang="en-US" altLang="en-US" sz="1400" b="1" dirty="0">
                <a:solidFill>
                  <a:srgbClr val="0000FF"/>
                </a:solidFill>
                <a:latin typeface="Noto Mono" panose="020B0609030804020204" pitchFamily="49" charset="0"/>
              </a:rPr>
              <a:t>	 &lt;/xs:appinfo&gt;</a:t>
            </a:r>
          </a:p>
          <a:p>
            <a:pPr fontAlgn="base">
              <a:lnSpc>
                <a:spcPct val="90000"/>
              </a:lnSpc>
              <a:spcBef>
                <a:spcPct val="0"/>
              </a:spcBef>
              <a:spcAft>
                <a:spcPct val="0"/>
              </a:spcAft>
              <a:buClr>
                <a:srgbClr val="000000"/>
              </a:buClr>
              <a:buNone/>
            </a:pPr>
            <a:r>
              <a:rPr lang="en-US" altLang="en-US" sz="1400" b="1" dirty="0">
                <a:solidFill>
                  <a:srgbClr val="0000FF"/>
                </a:solidFill>
                <a:latin typeface="Noto Mono" panose="020B0609030804020204" pitchFamily="49" charset="0"/>
              </a:rPr>
              <a:t>&lt;/xs:annotation&gt;</a:t>
            </a: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endParaRPr lang="en-US" altLang="en-US" sz="1400" b="1" dirty="0">
              <a:solidFill>
                <a:srgbClr val="00CC66"/>
              </a:solidFill>
              <a:latin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&lt;xs:complexType name=“rValues"&gt;</a:t>
            </a:r>
          </a:p>
          <a:p>
            <a:pPr fontAlgn="base">
              <a:lnSpc>
                <a:spcPct val="90000"/>
              </a:lnSpc>
              <a:spcBef>
                <a:spcPct val="0"/>
              </a:spcBef>
              <a:spcAft>
                <a:spcPct val="0"/>
              </a:spcAft>
              <a:buClr>
                <a:srgbClr val="000000"/>
              </a:buClr>
              <a:buNone/>
            </a:pPr>
            <a:r>
              <a:rPr lang="en-US" altLang="en-US" sz="1400" b="1" dirty="0">
                <a:solidFill>
                  <a:schemeClr val="accent1">
                    <a:lumMod val="50000"/>
                  </a:schemeClr>
                </a:solidFill>
                <a:latin typeface="Noto Mono" panose="020B0609030804020204" pitchFamily="49" charset="0"/>
              </a:rPr>
              <a:t>  &lt;xs:sequence </a:t>
            </a:r>
            <a:r>
              <a:rPr lang="en-US" altLang="en-US" sz="1400" b="1" dirty="0">
                <a:solidFill>
                  <a:srgbClr val="000000"/>
                </a:solidFill>
                <a:latin typeface="Noto Mono" panose="020B0609030804020204" pitchFamily="49" charset="0"/>
              </a:rPr>
              <a:t>dfdl:</a:t>
            </a:r>
            <a:r>
              <a:rPr lang="en-GB" altLang="en-US" sz="1400" b="1" dirty="0">
                <a:solidFill>
                  <a:srgbClr val="000000"/>
                </a:solidFill>
                <a:latin typeface="Noto Mono" panose="020B0609030804020204" pitchFamily="49" charset="0"/>
                <a:cs typeface="Noto Mono" panose="020B0609030804020204" pitchFamily="49" charset="0"/>
              </a:rPr>
              <a:t>separator=";" ... </a:t>
            </a:r>
            <a:r>
              <a:rPr lang="en-US" altLang="en-US" sz="1400" b="1" dirty="0">
                <a:solidFill>
                  <a:srgbClr val="00CC66"/>
                </a:solidFill>
                <a:latin typeface="Noto Mono" panose="020B0609030804020204" pitchFamily="49" charset="0"/>
              </a:rPr>
              <a:t>&gt;</a:t>
            </a:r>
            <a:r>
              <a:rPr lang="en-GB" altLang="en-US" sz="1400" dirty="0">
                <a:solidFill>
                  <a:srgbClr val="000000"/>
                </a:solidFill>
                <a:latin typeface="Noto Mono" panose="020B0609030804020204" pitchFamily="49" charset="0"/>
                <a:cs typeface="Noto Mono" panose="020B0609030804020204" pitchFamily="49" charset="0"/>
              </a:rPr>
              <a:t> </a:t>
            </a:r>
            <a:endParaRPr lang="en-US" altLang="en-US" sz="1400" b="1" dirty="0">
              <a:solidFill>
                <a:srgbClr val="000000"/>
              </a:solidFill>
              <a:latin typeface="Noto Mono" panose="020B0609030804020204" pitchFamily="49" charset="0"/>
              <a:cs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    &lt;xs:element name="rLim" type="xs:int"</a:t>
            </a:r>
          </a:p>
          <a:p>
            <a:pPr fontAlgn="base">
              <a:lnSpc>
                <a:spcPct val="90000"/>
              </a:lnSpc>
              <a:spcBef>
                <a:spcPct val="0"/>
              </a:spcBef>
              <a:spcAft>
                <a:spcPct val="0"/>
              </a:spcAft>
              <a:buClr>
                <a:srgbClr val="000000"/>
              </a:buClr>
              <a:buFont typeface="Wingdings" pitchFamily="2" charset="2"/>
              <a:buNone/>
            </a:pPr>
            <a:r>
              <a:rPr lang="en-GB" altLang="en-US" sz="1400" b="1" dirty="0">
                <a:solidFill>
                  <a:srgbClr val="000000"/>
                </a:solidFill>
                <a:latin typeface="Noto Mono" panose="020B0609030804020204" pitchFamily="49" charset="0"/>
                <a:cs typeface="Noto Mono" panose="020B0609030804020204" pitchFamily="49" charset="0"/>
              </a:rPr>
              <a:t>                 dfdl:initiator=“rLimit=" ... </a:t>
            </a:r>
            <a:r>
              <a:rPr lang="en-GB" altLang="en-US" sz="1400" b="1" dirty="0">
                <a:solidFill>
                  <a:srgbClr val="00CC00"/>
                </a:solidFill>
                <a:latin typeface="Noto Mono" panose="020B0609030804020204" pitchFamily="49" charset="0"/>
                <a:cs typeface="Noto Mono" panose="020B0609030804020204" pitchFamily="49" charset="0"/>
              </a:rPr>
              <a:t>/</a:t>
            </a:r>
            <a:r>
              <a:rPr lang="en-US" altLang="en-US" sz="1400" b="1" dirty="0">
                <a:solidFill>
                  <a:srgbClr val="00CC66"/>
                </a:solidFill>
                <a:latin typeface="Noto Mono" panose="020B0609030804020204" pitchFamily="49" charset="0"/>
              </a:rPr>
              <a:t>&gt;</a:t>
            </a:r>
            <a:r>
              <a:rPr lang="en-GB" altLang="en-US" sz="1400" dirty="0">
                <a:solidFill>
                  <a:srgbClr val="000000"/>
                </a:solidFill>
                <a:latin typeface="Noto Mono" panose="020B0609030804020204" pitchFamily="49" charset="0"/>
                <a:cs typeface="Noto Mono" panose="020B0609030804020204" pitchFamily="49" charset="0"/>
              </a:rPr>
              <a:t> </a:t>
            </a:r>
            <a:endParaRPr lang="en-US" altLang="en-US" sz="1400" b="1" dirty="0">
              <a:solidFill>
                <a:srgbClr val="000000"/>
              </a:solidFill>
              <a:latin typeface="Noto Mono" panose="020B0609030804020204" pitchFamily="49" charset="0"/>
              <a:cs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	   &lt;xs:element name=“rpng" type="xs:float"</a:t>
            </a:r>
            <a:endParaRPr lang="en-GB" altLang="en-US" sz="1400" b="1" dirty="0">
              <a:solidFill>
                <a:schemeClr val="accent1">
                  <a:lumMod val="50000"/>
                </a:schemeClr>
              </a:solidFill>
              <a:latin typeface="Noto Mono" panose="020B0609030804020204" pitchFamily="49" charset="0"/>
              <a:cs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GB" altLang="en-US" sz="1400" b="1" dirty="0">
                <a:solidFill>
                  <a:srgbClr val="000000"/>
                </a:solidFill>
                <a:latin typeface="Noto Mono" panose="020B0609030804020204" pitchFamily="49" charset="0"/>
                <a:cs typeface="Noto Mono" panose="020B0609030804020204" pitchFamily="49" charset="0"/>
              </a:rPr>
              <a:t>                 dfdl:initiator=“rpngx=" ... </a:t>
            </a:r>
            <a:r>
              <a:rPr lang="en-GB" altLang="en-US" sz="1400" b="1" dirty="0">
                <a:solidFill>
                  <a:srgbClr val="00CC00"/>
                </a:solidFill>
                <a:latin typeface="Noto Mono" panose="020B0609030804020204" pitchFamily="49" charset="0"/>
                <a:cs typeface="Noto Mono" panose="020B0609030804020204" pitchFamily="49" charset="0"/>
              </a:rPr>
              <a:t>/</a:t>
            </a:r>
            <a:r>
              <a:rPr lang="en-US" altLang="en-US" sz="1400" b="1" dirty="0">
                <a:solidFill>
                  <a:srgbClr val="00CC66"/>
                </a:solidFill>
                <a:latin typeface="Noto Mono" panose="020B0609030804020204" pitchFamily="49" charset="0"/>
              </a:rPr>
              <a:t>&gt;</a:t>
            </a:r>
            <a:r>
              <a:rPr lang="en-GB" altLang="en-US" sz="1400" dirty="0">
                <a:solidFill>
                  <a:srgbClr val="000000"/>
                </a:solidFill>
                <a:latin typeface="Noto Mono" panose="020B0609030804020204" pitchFamily="49" charset="0"/>
                <a:cs typeface="Noto Mono" panose="020B0609030804020204" pitchFamily="49" charset="0"/>
              </a:rPr>
              <a:t> </a:t>
            </a:r>
            <a:endParaRPr lang="en-US" altLang="en-US" sz="1400" b="1" dirty="0">
              <a:solidFill>
                <a:srgbClr val="000000"/>
              </a:solidFill>
              <a:latin typeface="Noto Mono" panose="020B0609030804020204" pitchFamily="49" charset="0"/>
              <a:cs typeface="Noto Mono" panose="020B0609030804020204" pitchFamily="49" charset="0"/>
            </a:endParaRPr>
          </a:p>
          <a:p>
            <a:pPr fontAlgn="base">
              <a:lnSpc>
                <a:spcPct val="90000"/>
              </a:lnSpc>
              <a:spcBef>
                <a:spcPct val="0"/>
              </a:spcBef>
              <a:spcAft>
                <a:spcPct val="0"/>
              </a:spcAft>
              <a:buClr>
                <a:srgbClr val="000000"/>
              </a:buClr>
              <a:buFont typeface="Wingdings" pitchFamily="2" charset="2"/>
              <a:buNone/>
            </a:pPr>
            <a:r>
              <a:rPr lang="en-US" altLang="en-US" sz="1400" b="1" dirty="0">
                <a:solidFill>
                  <a:srgbClr val="00CC66"/>
                </a:solidFill>
                <a:latin typeface="Noto Mono" panose="020B0609030804020204" pitchFamily="49" charset="0"/>
              </a:rPr>
              <a:t>  </a:t>
            </a:r>
            <a:r>
              <a:rPr lang="en-US" altLang="en-US" sz="1400" b="1" dirty="0">
                <a:solidFill>
                  <a:schemeClr val="accent1">
                    <a:lumMod val="50000"/>
                  </a:schemeClr>
                </a:solidFill>
                <a:latin typeface="Noto Mono" panose="020B0609030804020204" pitchFamily="49" charset="0"/>
              </a:rPr>
              <a:t>&lt;/xs:sequence&gt;</a:t>
            </a:r>
          </a:p>
          <a:p>
            <a:pPr fontAlgn="base">
              <a:lnSpc>
                <a:spcPct val="90000"/>
              </a:lnSpc>
              <a:spcBef>
                <a:spcPct val="0"/>
              </a:spcBef>
              <a:spcAft>
                <a:spcPct val="0"/>
              </a:spcAft>
              <a:buClr>
                <a:srgbClr val="000000"/>
              </a:buClr>
              <a:buFont typeface="Wingdings" pitchFamily="2" charset="2"/>
              <a:buNone/>
            </a:pPr>
            <a:r>
              <a:rPr lang="en-US" altLang="en-US" sz="1400" b="1" dirty="0">
                <a:solidFill>
                  <a:schemeClr val="accent1">
                    <a:lumMod val="50000"/>
                  </a:schemeClr>
                </a:solidFill>
                <a:latin typeface="Noto Mono" panose="020B0609030804020204" pitchFamily="49" charset="0"/>
              </a:rPr>
              <a:t>&lt;/xs:complexType&gt;</a:t>
            </a:r>
          </a:p>
        </p:txBody>
      </p:sp>
      <p:sp>
        <p:nvSpPr>
          <p:cNvPr id="719876" name="AutoShape 4"/>
          <p:cNvSpPr>
            <a:spLocks noChangeArrowheads="1"/>
          </p:cNvSpPr>
          <p:nvPr/>
        </p:nvSpPr>
        <p:spPr bwMode="auto">
          <a:xfrm>
            <a:off x="1371600" y="4923666"/>
            <a:ext cx="1752600" cy="731837"/>
          </a:xfrm>
          <a:prstGeom prst="wedgeEllipseCallout">
            <a:avLst>
              <a:gd name="adj1" fmla="val 26388"/>
              <a:gd name="adj2" fmla="val -177326"/>
            </a:avLst>
          </a:prstGeom>
          <a:solidFill>
            <a:schemeClr val="accent3"/>
          </a:solidFill>
          <a:ln w="9525">
            <a:solidFill>
              <a:schemeClr val="tx1"/>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lnSpc>
                <a:spcPct val="80000"/>
              </a:lnSpc>
              <a:spcBef>
                <a:spcPct val="0"/>
              </a:spcBef>
              <a:spcAft>
                <a:spcPct val="0"/>
              </a:spcAft>
            </a:pPr>
            <a:r>
              <a:rPr lang="en-US" altLang="en-US" sz="1600" dirty="0">
                <a:solidFill>
                  <a:srgbClr val="000000"/>
                </a:solidFill>
                <a:latin typeface="Noto Sans" panose="020B0502040504020204" pitchFamily="34" charset="0"/>
                <a:cs typeface="Arial" pitchFamily="34" charset="0"/>
              </a:rPr>
              <a:t>DFDL properties</a:t>
            </a:r>
          </a:p>
        </p:txBody>
      </p:sp>
      <p:sp>
        <p:nvSpPr>
          <p:cNvPr id="8" name="AutoShape 5"/>
          <p:cNvSpPr>
            <a:spLocks noChangeArrowheads="1"/>
          </p:cNvSpPr>
          <p:nvPr/>
        </p:nvSpPr>
        <p:spPr bwMode="auto">
          <a:xfrm>
            <a:off x="6585735" y="2944827"/>
            <a:ext cx="2404153" cy="838200"/>
          </a:xfrm>
          <a:prstGeom prst="cloudCallout">
            <a:avLst>
              <a:gd name="adj1" fmla="val -116309"/>
              <a:gd name="adj2" fmla="val 15336"/>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altLang="en-US" sz="2800" b="1" baseline="-25000" dirty="0">
                <a:solidFill>
                  <a:srgbClr val="FF0000"/>
                </a:solidFill>
                <a:latin typeface="Noto Mono" panose="020B0609030804020204" pitchFamily="49" charset="0"/>
                <a:cs typeface="Arial" pitchFamily="34" charset="0"/>
              </a:rPr>
              <a:t>rLimit=</a:t>
            </a:r>
            <a:r>
              <a:rPr lang="en-GB" altLang="en-US" sz="2800" b="1" baseline="-25000" dirty="0">
                <a:solidFill>
                  <a:srgbClr val="000000"/>
                </a:solidFill>
                <a:latin typeface="Noto Mono" panose="020B0609030804020204" pitchFamily="49" charset="0"/>
                <a:cs typeface="Arial" pitchFamily="34" charset="0"/>
              </a:rPr>
              <a:t>5</a:t>
            </a:r>
          </a:p>
          <a:p>
            <a:pPr algn="ctr" fontAlgn="base">
              <a:spcBef>
                <a:spcPct val="0"/>
              </a:spcBef>
              <a:spcAft>
                <a:spcPct val="0"/>
              </a:spcAft>
            </a:pPr>
            <a:endParaRPr lang="en-GB" altLang="en-US" sz="2800" baseline="-25000" dirty="0">
              <a:solidFill>
                <a:srgbClr val="000000"/>
              </a:solidFill>
              <a:latin typeface="Noto Mono" panose="020B0609030804020204" pitchFamily="49" charset="0"/>
              <a:cs typeface="Arial" pitchFamily="34" charset="0"/>
            </a:endParaRPr>
          </a:p>
        </p:txBody>
      </p:sp>
      <p:sp>
        <p:nvSpPr>
          <p:cNvPr id="9" name="AutoShape 8"/>
          <p:cNvSpPr>
            <a:spLocks noChangeArrowheads="1"/>
          </p:cNvSpPr>
          <p:nvPr/>
        </p:nvSpPr>
        <p:spPr bwMode="auto">
          <a:xfrm>
            <a:off x="4495799" y="4495800"/>
            <a:ext cx="3168722" cy="838200"/>
          </a:xfrm>
          <a:prstGeom prst="cloudCallout">
            <a:avLst>
              <a:gd name="adj1" fmla="val -41620"/>
              <a:gd name="adj2" fmla="val -104009"/>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altLang="en-US" sz="2800" b="1" baseline="-25000" dirty="0">
                <a:solidFill>
                  <a:srgbClr val="FF0000"/>
                </a:solidFill>
                <a:latin typeface="Noto Mono" panose="020B0609030804020204" pitchFamily="49" charset="0"/>
                <a:cs typeface="Arial" pitchFamily="34" charset="0"/>
              </a:rPr>
              <a:t>rpngx=</a:t>
            </a:r>
            <a:r>
              <a:rPr lang="en-GB" altLang="en-US" sz="2800" b="1" baseline="-25000" dirty="0">
                <a:solidFill>
                  <a:srgbClr val="000000"/>
                </a:solidFill>
                <a:latin typeface="Noto Mono" panose="020B0609030804020204" pitchFamily="49" charset="0"/>
                <a:cs typeface="Arial" pitchFamily="34" charset="0"/>
              </a:rPr>
              <a:t>-7.1E8</a:t>
            </a:r>
            <a:endParaRPr lang="en-GB" altLang="en-US" sz="2800" baseline="-25000" dirty="0">
              <a:solidFill>
                <a:srgbClr val="000000"/>
              </a:solidFill>
              <a:latin typeface="Noto Mono" panose="020B0609030804020204" pitchFamily="49" charset="0"/>
              <a:cs typeface="Arial" pitchFamily="34" charset="0"/>
            </a:endParaRPr>
          </a:p>
        </p:txBody>
      </p:sp>
      <p:sp>
        <p:nvSpPr>
          <p:cNvPr id="10" name="AutoShape 9"/>
          <p:cNvSpPr>
            <a:spLocks noChangeArrowheads="1"/>
          </p:cNvSpPr>
          <p:nvPr/>
        </p:nvSpPr>
        <p:spPr bwMode="auto">
          <a:xfrm>
            <a:off x="5334000" y="2133600"/>
            <a:ext cx="1600200" cy="838200"/>
          </a:xfrm>
          <a:prstGeom prst="cloudCallout">
            <a:avLst>
              <a:gd name="adj1" fmla="val -100236"/>
              <a:gd name="adj2" fmla="val 5909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GB" altLang="en-US" sz="4400" baseline="-25000" dirty="0">
                <a:solidFill>
                  <a:srgbClr val="FF0000"/>
                </a:solidFill>
                <a:latin typeface="Noto Mono" panose="020B0609030804020204" pitchFamily="49" charset="0"/>
                <a:cs typeface="Arial" pitchFamily="34" charset="0"/>
              </a:rPr>
              <a:t>;</a:t>
            </a:r>
          </a:p>
        </p:txBody>
      </p:sp>
    </p:spTree>
    <p:extLst>
      <p:ext uri="{BB962C8B-B14F-4D97-AF65-F5344CB8AC3E}">
        <p14:creationId xmlns:p14="http://schemas.microsoft.com/office/powerpoint/2010/main" val="78212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DFDL Data and Infoset Lifecycle</a:t>
            </a:r>
          </a:p>
        </p:txBody>
      </p:sp>
      <p:sp>
        <p:nvSpPr>
          <p:cNvPr id="4" name="Slide Number Placeholder 3">
            <a:extLst>
              <a:ext uri="{FF2B5EF4-FFF2-40B4-BE49-F238E27FC236}">
                <a16:creationId xmlns:a16="http://schemas.microsoft.com/office/drawing/2014/main" id="{1BF77CE3-1126-4A4B-B21F-DD2AD21CB813}"/>
              </a:ext>
            </a:extLst>
          </p:cNvPr>
          <p:cNvSpPr>
            <a:spLocks noGrp="1"/>
          </p:cNvSpPr>
          <p:nvPr>
            <p:ph type="sldNum" idx="10"/>
          </p:nvPr>
        </p:nvSpPr>
        <p:spPr/>
        <p:txBody>
          <a:bodyPr/>
          <a:lstStyle/>
          <a:p>
            <a:fld id="{E87A9C04-9BE2-4A9F-A3FE-72B96988022F}" type="slidenum">
              <a:rPr lang="en-US" smtClean="0"/>
              <a:pPr/>
              <a:t>17</a:t>
            </a:fld>
            <a:endParaRPr lang="en-US" dirty="0"/>
          </a:p>
        </p:txBody>
      </p:sp>
      <p:sp>
        <p:nvSpPr>
          <p:cNvPr id="11" name="Rectangle 10"/>
          <p:cNvSpPr/>
          <p:nvPr/>
        </p:nvSpPr>
        <p:spPr>
          <a:xfrm>
            <a:off x="2794000" y="1524000"/>
            <a:ext cx="3502683" cy="364524"/>
          </a:xfrm>
          <a:prstGeom prst="rect">
            <a:avLst/>
          </a:prstGeom>
          <a:solidFill>
            <a:schemeClr val="accent2">
              <a:lumMod val="20000"/>
              <a:lumOff val="80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1600" b="1" dirty="0">
                <a:solidFill>
                  <a:schemeClr val="tx2"/>
                </a:solidFill>
                <a:latin typeface="Noto Mono" panose="020B0609030804020204" pitchFamily="49" charset="0"/>
                <a:cs typeface="Noto Mono" panose="020B0609030804020204" pitchFamily="49" charset="0"/>
              </a:rPr>
              <a:t>rLimit=5;rpngx=-7.1E8</a:t>
            </a:r>
          </a:p>
        </p:txBody>
      </p:sp>
      <p:sp>
        <p:nvSpPr>
          <p:cNvPr id="12" name="Rectangle 11"/>
          <p:cNvSpPr/>
          <p:nvPr/>
        </p:nvSpPr>
        <p:spPr>
          <a:xfrm>
            <a:off x="1066800" y="2658076"/>
            <a:ext cx="1905000" cy="729049"/>
          </a:xfrm>
          <a:prstGeom prst="rect">
            <a:avLst/>
          </a:prstGeom>
          <a:solidFill>
            <a:srgbClr val="D7EAD6"/>
          </a:solidFill>
          <a:ln>
            <a:solidFill>
              <a:schemeClr val="tx2"/>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1428" tIns="45714" rIns="91428" bIns="45714" rtlCol="0" anchor="ctr"/>
          <a:lstStyle/>
          <a:p>
            <a:pPr algn="ctr"/>
            <a:r>
              <a:rPr lang="en-US" sz="1600" b="1" dirty="0">
                <a:solidFill>
                  <a:schemeClr val="tx2"/>
                </a:solidFill>
                <a:latin typeface="Noto Sans" panose="020B0502040504020204" pitchFamily="34" charset="0"/>
                <a:cs typeface="Noto Mono" panose="020B0609030804020204" pitchFamily="49" charset="0"/>
              </a:rPr>
              <a:t>DFDL Implementation</a:t>
            </a:r>
          </a:p>
        </p:txBody>
      </p:sp>
      <p:sp>
        <p:nvSpPr>
          <p:cNvPr id="13" name="Can 12"/>
          <p:cNvSpPr/>
          <p:nvPr/>
        </p:nvSpPr>
        <p:spPr>
          <a:xfrm>
            <a:off x="3818128" y="2461085"/>
            <a:ext cx="1460331" cy="1082527"/>
          </a:xfrm>
          <a:prstGeom prst="can">
            <a:avLst/>
          </a:prstGeom>
          <a:solidFill>
            <a:schemeClr val="accent3">
              <a:lumMod val="40000"/>
              <a:lumOff val="60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1600" b="1" dirty="0">
                <a:solidFill>
                  <a:schemeClr val="tx2"/>
                </a:solidFill>
                <a:latin typeface="Noto Sans" panose="020B0502040504020204" pitchFamily="34" charset="0"/>
              </a:rPr>
              <a:t>DFDL Schema</a:t>
            </a:r>
          </a:p>
        </p:txBody>
      </p:sp>
      <p:sp>
        <p:nvSpPr>
          <p:cNvPr id="14" name="Rectangle 13"/>
          <p:cNvSpPr/>
          <p:nvPr/>
        </p:nvSpPr>
        <p:spPr>
          <a:xfrm>
            <a:off x="6112934" y="2658076"/>
            <a:ext cx="1888066" cy="729049"/>
          </a:xfrm>
          <a:prstGeom prst="rect">
            <a:avLst/>
          </a:prstGeom>
          <a:solidFill>
            <a:srgbClr val="D7EAD6"/>
          </a:solidFill>
          <a:ln>
            <a:solidFill>
              <a:schemeClr val="tx2"/>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1428" tIns="45714" rIns="91428" bIns="45714" rtlCol="0" anchor="ctr"/>
          <a:lstStyle/>
          <a:p>
            <a:pPr algn="ctr"/>
            <a:r>
              <a:rPr lang="en-US" sz="1600" b="1" dirty="0">
                <a:solidFill>
                  <a:schemeClr val="tx2"/>
                </a:solidFill>
                <a:latin typeface="Noto Sans" panose="020B0502040504020204" pitchFamily="34" charset="0"/>
                <a:cs typeface="Noto Mono" panose="020B0609030804020204" pitchFamily="49" charset="0"/>
              </a:rPr>
              <a:t>DFDL Implementation</a:t>
            </a:r>
          </a:p>
        </p:txBody>
      </p:sp>
      <p:sp>
        <p:nvSpPr>
          <p:cNvPr id="15" name="Rectangle 14"/>
          <p:cNvSpPr/>
          <p:nvPr/>
        </p:nvSpPr>
        <p:spPr>
          <a:xfrm>
            <a:off x="3571579" y="4116173"/>
            <a:ext cx="2005584" cy="532027"/>
          </a:xfrm>
          <a:prstGeom prst="rect">
            <a:avLst/>
          </a:prstGeom>
          <a:solidFill>
            <a:schemeClr val="bg1">
              <a:lumMod val="85000"/>
            </a:schemeClr>
          </a:solidFill>
          <a:ln>
            <a:solidFill>
              <a:srgbClr val="000000"/>
            </a:solidFill>
            <a:prstDash val="dash"/>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428" tIns="45714" rIns="91428" bIns="45714" rtlCol="0" anchor="ctr"/>
          <a:lstStyle/>
          <a:p>
            <a:pPr algn="ctr"/>
            <a:r>
              <a:rPr lang="en-US" sz="1600" b="1" i="1" dirty="0">
                <a:solidFill>
                  <a:schemeClr val="tx2"/>
                </a:solidFill>
                <a:latin typeface="Noto Sans" panose="020B0502040504020204" pitchFamily="34" charset="0"/>
                <a:ea typeface="Arial Unicode MS" pitchFamily="34" charset="-128"/>
                <a:cs typeface="Arial Unicode MS" pitchFamily="34" charset="-128"/>
              </a:rPr>
              <a:t>Element</a:t>
            </a:r>
          </a:p>
          <a:p>
            <a:pPr algn="ctr"/>
            <a:r>
              <a:rPr lang="en-US" sz="1600" b="1" dirty="0">
                <a:solidFill>
                  <a:schemeClr val="tx2"/>
                </a:solidFill>
                <a:latin typeface="Noto Sans" panose="020B0502040504020204" pitchFamily="34" charset="0"/>
                <a:ea typeface="Arial Unicode MS" pitchFamily="34" charset="-128"/>
                <a:cs typeface="Arial Unicode MS" pitchFamily="34" charset="-128"/>
              </a:rPr>
              <a:t>Name: </a:t>
            </a:r>
            <a:r>
              <a:rPr lang="en-US" sz="1600" dirty="0">
                <a:solidFill>
                  <a:schemeClr val="tx2"/>
                </a:solidFill>
                <a:latin typeface="Noto Sans" panose="020B0502040504020204" pitchFamily="34" charset="0"/>
                <a:ea typeface="Arial Unicode MS" pitchFamily="34" charset="-128"/>
                <a:cs typeface="Arial Unicode MS" pitchFamily="34" charset="-128"/>
              </a:rPr>
              <a:t>rValues</a:t>
            </a:r>
            <a:endParaRPr lang="en-US" sz="1600" b="1" dirty="0">
              <a:solidFill>
                <a:schemeClr val="tx2"/>
              </a:solidFill>
              <a:latin typeface="Noto Sans" panose="020B0502040504020204" pitchFamily="34" charset="0"/>
              <a:ea typeface="Arial Unicode MS" pitchFamily="34" charset="-128"/>
              <a:cs typeface="Arial Unicode MS" pitchFamily="34" charset="-128"/>
            </a:endParaRPr>
          </a:p>
        </p:txBody>
      </p:sp>
      <p:sp>
        <p:nvSpPr>
          <p:cNvPr id="16" name="Rectangle 15"/>
          <p:cNvSpPr/>
          <p:nvPr/>
        </p:nvSpPr>
        <p:spPr>
          <a:xfrm>
            <a:off x="4691445" y="5029200"/>
            <a:ext cx="2005584" cy="990600"/>
          </a:xfrm>
          <a:prstGeom prst="rect">
            <a:avLst/>
          </a:prstGeom>
          <a:solidFill>
            <a:schemeClr val="bg1">
              <a:lumMod val="85000"/>
            </a:schemeClr>
          </a:solidFill>
          <a:ln>
            <a:solidFill>
              <a:srgbClr val="000000"/>
            </a:solidFill>
            <a:prstDash val="dash"/>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428" tIns="45714" rIns="91428" bIns="45714" rtlCol="0" anchor="ctr"/>
          <a:lstStyle/>
          <a:p>
            <a:pPr algn="ctr"/>
            <a:r>
              <a:rPr lang="en-US" sz="1600" b="1" i="1" dirty="0">
                <a:solidFill>
                  <a:schemeClr val="tx2"/>
                </a:solidFill>
                <a:latin typeface="Noto Sans" panose="020B0502040504020204" pitchFamily="34" charset="0"/>
                <a:ea typeface="Arial Unicode MS" pitchFamily="34" charset="-128"/>
                <a:cs typeface="Arial Unicode MS" pitchFamily="34" charset="-128"/>
              </a:rPr>
              <a:t>Element</a:t>
            </a:r>
          </a:p>
          <a:p>
            <a:pPr algn="ctr"/>
            <a:r>
              <a:rPr lang="en-US" sz="1600" b="1" dirty="0">
                <a:solidFill>
                  <a:schemeClr val="tx2"/>
                </a:solidFill>
                <a:latin typeface="Noto Sans" panose="020B0502040504020204" pitchFamily="34" charset="0"/>
                <a:ea typeface="Arial Unicode MS" pitchFamily="34" charset="-128"/>
                <a:cs typeface="Arial Unicode MS" pitchFamily="34" charset="-128"/>
              </a:rPr>
              <a:t>Name: </a:t>
            </a:r>
            <a:r>
              <a:rPr lang="en-US" sz="1600" dirty="0">
                <a:solidFill>
                  <a:schemeClr val="tx2"/>
                </a:solidFill>
                <a:latin typeface="Noto Sans" panose="020B0502040504020204" pitchFamily="34" charset="0"/>
                <a:ea typeface="Arial Unicode MS" pitchFamily="34" charset="-128"/>
                <a:cs typeface="Arial Unicode MS" pitchFamily="34" charset="-128"/>
              </a:rPr>
              <a:t>rpngx</a:t>
            </a:r>
          </a:p>
          <a:p>
            <a:pPr algn="ctr"/>
            <a:r>
              <a:rPr lang="en-US" sz="1600" b="1" dirty="0">
                <a:solidFill>
                  <a:schemeClr val="tx2"/>
                </a:solidFill>
                <a:latin typeface="Noto Sans" panose="020B0502040504020204" pitchFamily="34" charset="0"/>
                <a:ea typeface="Arial Unicode MS" pitchFamily="34" charset="-128"/>
                <a:cs typeface="Arial Unicode MS" pitchFamily="34" charset="-128"/>
              </a:rPr>
              <a:t>Value:</a:t>
            </a:r>
            <a:r>
              <a:rPr lang="en-US" sz="1600" dirty="0">
                <a:solidFill>
                  <a:schemeClr val="tx2"/>
                </a:solidFill>
                <a:latin typeface="Noto Sans" panose="020B0502040504020204" pitchFamily="34" charset="0"/>
                <a:ea typeface="Arial Unicode MS" pitchFamily="34" charset="-128"/>
                <a:cs typeface="Arial Unicode MS" pitchFamily="34" charset="-128"/>
              </a:rPr>
              <a:t> -7.1E8</a:t>
            </a:r>
          </a:p>
          <a:p>
            <a:pPr algn="ctr"/>
            <a:r>
              <a:rPr lang="en-US" sz="1600" b="1" dirty="0">
                <a:solidFill>
                  <a:schemeClr val="tx2"/>
                </a:solidFill>
                <a:latin typeface="Noto Sans" panose="020B0502040504020204" pitchFamily="34" charset="0"/>
                <a:ea typeface="Arial Unicode MS" pitchFamily="34" charset="-128"/>
                <a:cs typeface="Arial Unicode MS" pitchFamily="34" charset="-128"/>
              </a:rPr>
              <a:t>Type:</a:t>
            </a:r>
            <a:r>
              <a:rPr lang="en-US" sz="1600" dirty="0">
                <a:solidFill>
                  <a:schemeClr val="tx2"/>
                </a:solidFill>
                <a:latin typeface="Noto Sans" panose="020B0502040504020204" pitchFamily="34" charset="0"/>
                <a:ea typeface="Arial Unicode MS" pitchFamily="34" charset="-128"/>
                <a:cs typeface="Arial Unicode MS" pitchFamily="34" charset="-128"/>
              </a:rPr>
              <a:t> Double</a:t>
            </a:r>
          </a:p>
        </p:txBody>
      </p:sp>
      <p:sp>
        <p:nvSpPr>
          <p:cNvPr id="18" name="Rectangle 17"/>
          <p:cNvSpPr/>
          <p:nvPr/>
        </p:nvSpPr>
        <p:spPr>
          <a:xfrm>
            <a:off x="2491466" y="5029200"/>
            <a:ext cx="2005584" cy="990600"/>
          </a:xfrm>
          <a:prstGeom prst="rect">
            <a:avLst/>
          </a:prstGeom>
          <a:solidFill>
            <a:schemeClr val="bg1">
              <a:lumMod val="85000"/>
            </a:schemeClr>
          </a:solidFill>
          <a:ln>
            <a:solidFill>
              <a:srgbClr val="000000"/>
            </a:solidFill>
            <a:prstDash val="dash"/>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428" tIns="45714" rIns="91428" bIns="45714" rtlCol="0" anchor="ctr"/>
          <a:lstStyle/>
          <a:p>
            <a:pPr algn="ctr"/>
            <a:r>
              <a:rPr lang="en-US" sz="1600" b="1" i="1" dirty="0">
                <a:solidFill>
                  <a:schemeClr val="tx2"/>
                </a:solidFill>
                <a:latin typeface="Noto Sans" panose="020B0502040504020204" pitchFamily="34" charset="0"/>
                <a:ea typeface="Arial Unicode MS" pitchFamily="34" charset="-128"/>
                <a:cs typeface="Arial Unicode MS" pitchFamily="34" charset="-128"/>
              </a:rPr>
              <a:t>Element</a:t>
            </a:r>
          </a:p>
          <a:p>
            <a:pPr algn="ctr"/>
            <a:r>
              <a:rPr lang="en-US" sz="1600" b="1" dirty="0">
                <a:solidFill>
                  <a:schemeClr val="tx2"/>
                </a:solidFill>
                <a:latin typeface="Noto Sans" panose="020B0502040504020204" pitchFamily="34" charset="0"/>
                <a:ea typeface="Arial Unicode MS" pitchFamily="34" charset="-128"/>
                <a:cs typeface="Arial Unicode MS" pitchFamily="34" charset="-128"/>
              </a:rPr>
              <a:t>Name: </a:t>
            </a:r>
            <a:r>
              <a:rPr lang="en-US" sz="1600" dirty="0">
                <a:solidFill>
                  <a:schemeClr val="tx2"/>
                </a:solidFill>
                <a:latin typeface="Noto Sans" panose="020B0502040504020204" pitchFamily="34" charset="0"/>
                <a:ea typeface="Arial Unicode MS" pitchFamily="34" charset="-128"/>
                <a:cs typeface="Arial Unicode MS" pitchFamily="34" charset="-128"/>
              </a:rPr>
              <a:t>rLimit</a:t>
            </a:r>
          </a:p>
          <a:p>
            <a:pPr algn="ctr"/>
            <a:r>
              <a:rPr lang="en-US" sz="1600" b="1" dirty="0">
                <a:solidFill>
                  <a:schemeClr val="tx2"/>
                </a:solidFill>
                <a:latin typeface="Noto Sans" panose="020B0502040504020204" pitchFamily="34" charset="0"/>
                <a:ea typeface="Arial Unicode MS" pitchFamily="34" charset="-128"/>
                <a:cs typeface="Arial Unicode MS" pitchFamily="34" charset="-128"/>
              </a:rPr>
              <a:t>Value: </a:t>
            </a:r>
            <a:r>
              <a:rPr lang="en-US" sz="1600" dirty="0">
                <a:solidFill>
                  <a:schemeClr val="tx2"/>
                </a:solidFill>
                <a:latin typeface="Noto Sans" panose="020B0502040504020204" pitchFamily="34" charset="0"/>
                <a:ea typeface="Arial Unicode MS" pitchFamily="34" charset="-128"/>
                <a:cs typeface="Arial Unicode MS" pitchFamily="34" charset="-128"/>
              </a:rPr>
              <a:t>5</a:t>
            </a:r>
          </a:p>
          <a:p>
            <a:pPr algn="ctr"/>
            <a:r>
              <a:rPr lang="en-US" sz="1600" b="1" dirty="0">
                <a:solidFill>
                  <a:schemeClr val="tx2"/>
                </a:solidFill>
                <a:latin typeface="Noto Sans" panose="020B0502040504020204" pitchFamily="34" charset="0"/>
                <a:ea typeface="Arial Unicode MS" pitchFamily="34" charset="-128"/>
                <a:cs typeface="Arial Unicode MS" pitchFamily="34" charset="-128"/>
              </a:rPr>
              <a:t>Type: </a:t>
            </a:r>
            <a:r>
              <a:rPr lang="en-US" sz="1600" dirty="0">
                <a:solidFill>
                  <a:schemeClr val="tx2"/>
                </a:solidFill>
                <a:latin typeface="Noto Sans" panose="020B0502040504020204" pitchFamily="34" charset="0"/>
                <a:ea typeface="Arial Unicode MS" pitchFamily="34" charset="-128"/>
                <a:cs typeface="Arial Unicode MS" pitchFamily="34" charset="-128"/>
              </a:rPr>
              <a:t>Int</a:t>
            </a:r>
            <a:endParaRPr lang="en-US" sz="1600" b="1" dirty="0">
              <a:solidFill>
                <a:schemeClr val="tx2"/>
              </a:solidFill>
              <a:latin typeface="Noto Sans" panose="020B0502040504020204" pitchFamily="34" charset="0"/>
              <a:ea typeface="Arial Unicode MS" pitchFamily="34" charset="-128"/>
              <a:cs typeface="Arial Unicode MS" pitchFamily="34" charset="-128"/>
            </a:endParaRPr>
          </a:p>
        </p:txBody>
      </p:sp>
      <p:cxnSp>
        <p:nvCxnSpPr>
          <p:cNvPr id="19" name="Elbow Connector 18"/>
          <p:cNvCxnSpPr>
            <a:stCxn id="15" idx="2"/>
            <a:endCxn id="18" idx="0"/>
          </p:cNvCxnSpPr>
          <p:nvPr/>
        </p:nvCxnSpPr>
        <p:spPr>
          <a:xfrm rot="5400000">
            <a:off x="3843815" y="4298644"/>
            <a:ext cx="381000" cy="1080113"/>
          </a:xfrm>
          <a:prstGeom prst="bentConnector3">
            <a:avLst>
              <a:gd name="adj1" fmla="val 50000"/>
            </a:avLst>
          </a:prstGeom>
          <a:ln w="28575">
            <a:solidFill>
              <a:schemeClr val="tx2"/>
            </a:solidFill>
          </a:ln>
        </p:spPr>
        <p:style>
          <a:lnRef idx="2">
            <a:schemeClr val="accent3">
              <a:shade val="50000"/>
            </a:schemeClr>
          </a:lnRef>
          <a:fillRef idx="1">
            <a:schemeClr val="accent3"/>
          </a:fillRef>
          <a:effectRef idx="0">
            <a:schemeClr val="accent3"/>
          </a:effectRef>
          <a:fontRef idx="minor">
            <a:schemeClr val="lt1"/>
          </a:fontRef>
        </p:style>
      </p:cxnSp>
      <p:sp>
        <p:nvSpPr>
          <p:cNvPr id="23" name="Right Arrow 22"/>
          <p:cNvSpPr/>
          <p:nvPr/>
        </p:nvSpPr>
        <p:spPr>
          <a:xfrm rot="18900000">
            <a:off x="5578114" y="3630785"/>
            <a:ext cx="678011" cy="258991"/>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7200" dirty="0">
              <a:solidFill>
                <a:schemeClr val="tx2"/>
              </a:solidFill>
              <a:latin typeface="Noto Sans" panose="020B0502040504020204" pitchFamily="34" charset="0"/>
            </a:endParaRPr>
          </a:p>
        </p:txBody>
      </p:sp>
      <p:sp>
        <p:nvSpPr>
          <p:cNvPr id="25" name="Right Arrow 24"/>
          <p:cNvSpPr/>
          <p:nvPr/>
        </p:nvSpPr>
        <p:spPr>
          <a:xfrm rot="8100000">
            <a:off x="2900260" y="2150819"/>
            <a:ext cx="678011" cy="270802"/>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7200" dirty="0">
              <a:solidFill>
                <a:schemeClr val="tx2"/>
              </a:solidFill>
              <a:latin typeface="Noto Sans" panose="020B0502040504020204" pitchFamily="34" charset="0"/>
            </a:endParaRPr>
          </a:p>
        </p:txBody>
      </p:sp>
      <p:sp>
        <p:nvSpPr>
          <p:cNvPr id="26" name="Right Arrow 25"/>
          <p:cNvSpPr/>
          <p:nvPr/>
        </p:nvSpPr>
        <p:spPr>
          <a:xfrm rot="10800000">
            <a:off x="3140116" y="2847975"/>
            <a:ext cx="521547" cy="284206"/>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7200" dirty="0">
              <a:solidFill>
                <a:schemeClr val="tx2"/>
              </a:solidFill>
              <a:latin typeface="Noto Sans" panose="020B0502040504020204" pitchFamily="34" charset="0"/>
            </a:endParaRPr>
          </a:p>
        </p:txBody>
      </p:sp>
      <p:sp>
        <p:nvSpPr>
          <p:cNvPr id="27" name="Right Arrow 26"/>
          <p:cNvSpPr/>
          <p:nvPr/>
        </p:nvSpPr>
        <p:spPr>
          <a:xfrm>
            <a:off x="5434923" y="2847975"/>
            <a:ext cx="521547" cy="299308"/>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7200" dirty="0">
              <a:solidFill>
                <a:schemeClr val="tx2"/>
              </a:solidFill>
              <a:latin typeface="Noto Sans" panose="020B0502040504020204" pitchFamily="34" charset="0"/>
            </a:endParaRPr>
          </a:p>
        </p:txBody>
      </p:sp>
      <p:sp>
        <p:nvSpPr>
          <p:cNvPr id="28" name="Right Arrow 27"/>
          <p:cNvSpPr/>
          <p:nvPr/>
        </p:nvSpPr>
        <p:spPr>
          <a:xfrm rot="13500000">
            <a:off x="5622688" y="2131850"/>
            <a:ext cx="678011" cy="272113"/>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7200" dirty="0">
              <a:solidFill>
                <a:schemeClr val="tx2"/>
              </a:solidFill>
              <a:latin typeface="Noto Sans" panose="020B0502040504020204" pitchFamily="34" charset="0"/>
            </a:endParaRPr>
          </a:p>
        </p:txBody>
      </p:sp>
      <p:sp>
        <p:nvSpPr>
          <p:cNvPr id="29" name="Right Arrow 28"/>
          <p:cNvSpPr/>
          <p:nvPr/>
        </p:nvSpPr>
        <p:spPr>
          <a:xfrm rot="2700000">
            <a:off x="2919502" y="3628864"/>
            <a:ext cx="678011" cy="272112"/>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7200" dirty="0">
              <a:solidFill>
                <a:schemeClr val="tx2"/>
              </a:solidFill>
              <a:latin typeface="Noto Sans" panose="020B0502040504020204" pitchFamily="34" charset="0"/>
            </a:endParaRPr>
          </a:p>
        </p:txBody>
      </p:sp>
      <p:sp>
        <p:nvSpPr>
          <p:cNvPr id="24" name="Rectangle 23"/>
          <p:cNvSpPr/>
          <p:nvPr/>
        </p:nvSpPr>
        <p:spPr>
          <a:xfrm>
            <a:off x="790185" y="2198132"/>
            <a:ext cx="824264" cy="349968"/>
          </a:xfrm>
          <a:prstGeom prst="rect">
            <a:avLst/>
          </a:prstGeom>
        </p:spPr>
        <p:txBody>
          <a:bodyPr wrap="none">
            <a:spAutoFit/>
          </a:bodyPr>
          <a:lstStyle/>
          <a:p>
            <a:pPr algn="ctr"/>
            <a:r>
              <a:rPr lang="en-US" b="1" dirty="0">
                <a:solidFill>
                  <a:schemeClr val="tx2"/>
                </a:solidFill>
                <a:latin typeface="Noto Sans" panose="020B0502040504020204" pitchFamily="34" charset="0"/>
                <a:cs typeface="Noto Mono" panose="020B0609030804020204" pitchFamily="49" charset="0"/>
              </a:rPr>
              <a:t>Parse</a:t>
            </a:r>
          </a:p>
        </p:txBody>
      </p:sp>
      <p:sp>
        <p:nvSpPr>
          <p:cNvPr id="30" name="Rectangle 29"/>
          <p:cNvSpPr/>
          <p:nvPr/>
        </p:nvSpPr>
        <p:spPr>
          <a:xfrm>
            <a:off x="7216783" y="2198132"/>
            <a:ext cx="1152880" cy="349968"/>
          </a:xfrm>
          <a:prstGeom prst="rect">
            <a:avLst/>
          </a:prstGeom>
        </p:spPr>
        <p:txBody>
          <a:bodyPr wrap="none">
            <a:spAutoFit/>
          </a:bodyPr>
          <a:lstStyle/>
          <a:p>
            <a:pPr algn="ctr"/>
            <a:r>
              <a:rPr lang="en-US" b="1" dirty="0">
                <a:solidFill>
                  <a:schemeClr val="tx2"/>
                </a:solidFill>
                <a:latin typeface="Noto Sans" panose="020B0502040504020204" pitchFamily="34" charset="0"/>
                <a:cs typeface="Noto Mono" panose="020B0609030804020204" pitchFamily="49" charset="0"/>
              </a:rPr>
              <a:t>Unparse</a:t>
            </a:r>
          </a:p>
        </p:txBody>
      </p:sp>
      <p:sp>
        <p:nvSpPr>
          <p:cNvPr id="31" name="Rectangle 30"/>
          <p:cNvSpPr/>
          <p:nvPr/>
        </p:nvSpPr>
        <p:spPr>
          <a:xfrm>
            <a:off x="2362207" y="4294806"/>
            <a:ext cx="1011815" cy="349968"/>
          </a:xfrm>
          <a:prstGeom prst="rect">
            <a:avLst/>
          </a:prstGeom>
        </p:spPr>
        <p:txBody>
          <a:bodyPr wrap="none">
            <a:spAutoFit/>
          </a:bodyPr>
          <a:lstStyle/>
          <a:p>
            <a:pPr algn="ctr"/>
            <a:r>
              <a:rPr lang="en-US" b="1" dirty="0">
                <a:solidFill>
                  <a:schemeClr val="tx2"/>
                </a:solidFill>
                <a:latin typeface="Noto Sans" panose="020B0502040504020204" pitchFamily="34" charset="0"/>
                <a:cs typeface="Noto Mono" panose="020B0609030804020204" pitchFamily="49" charset="0"/>
              </a:rPr>
              <a:t>Infoset</a:t>
            </a:r>
          </a:p>
        </p:txBody>
      </p:sp>
      <p:cxnSp>
        <p:nvCxnSpPr>
          <p:cNvPr id="32" name="Elbow Connector 31"/>
          <p:cNvCxnSpPr>
            <a:stCxn id="15" idx="2"/>
            <a:endCxn id="16" idx="0"/>
          </p:cNvCxnSpPr>
          <p:nvPr/>
        </p:nvCxnSpPr>
        <p:spPr>
          <a:xfrm rot="16200000" flipH="1">
            <a:off x="4943804" y="4278767"/>
            <a:ext cx="381000" cy="1119866"/>
          </a:xfrm>
          <a:prstGeom prst="bentConnector3">
            <a:avLst>
              <a:gd name="adj1" fmla="val 50000"/>
            </a:avLst>
          </a:prstGeom>
          <a:ln w="28575">
            <a:solidFill>
              <a:schemeClr val="tx2"/>
            </a:solidFill>
          </a:ln>
        </p:spPr>
        <p:style>
          <a:lnRef idx="2">
            <a:schemeClr val="accent3">
              <a:shade val="50000"/>
            </a:schemeClr>
          </a:lnRef>
          <a:fillRef idx="1">
            <a:schemeClr val="accent3"/>
          </a:fillRef>
          <a:effectRef idx="0">
            <a:schemeClr val="accent3"/>
          </a:effectRef>
          <a:fontRef idx="minor">
            <a:schemeClr val="lt1"/>
          </a:fontRef>
        </p:style>
      </p:cxnSp>
      <p:sp>
        <p:nvSpPr>
          <p:cNvPr id="33" name="Rectangle 32"/>
          <p:cNvSpPr/>
          <p:nvPr/>
        </p:nvSpPr>
        <p:spPr>
          <a:xfrm>
            <a:off x="1994151" y="1344954"/>
            <a:ext cx="736099" cy="349968"/>
          </a:xfrm>
          <a:prstGeom prst="rect">
            <a:avLst/>
          </a:prstGeom>
        </p:spPr>
        <p:txBody>
          <a:bodyPr wrap="none">
            <a:spAutoFit/>
          </a:bodyPr>
          <a:lstStyle/>
          <a:p>
            <a:pPr algn="ctr"/>
            <a:r>
              <a:rPr lang="en-US" b="1" dirty="0">
                <a:solidFill>
                  <a:schemeClr val="tx2"/>
                </a:solidFill>
                <a:latin typeface="Noto Sans" panose="020B0502040504020204" pitchFamily="34" charset="0"/>
                <a:cs typeface="Noto Mono" panose="020B0609030804020204" pitchFamily="49" charset="0"/>
              </a:rPr>
              <a:t>Data</a:t>
            </a:r>
          </a:p>
        </p:txBody>
      </p:sp>
      <p:sp>
        <p:nvSpPr>
          <p:cNvPr id="34" name="Rectangle 23">
            <a:extLst>
              <a:ext uri="{FF2B5EF4-FFF2-40B4-BE49-F238E27FC236}">
                <a16:creationId xmlns:a16="http://schemas.microsoft.com/office/drawing/2014/main" id="{6BF64E00-C45A-4FE5-B50F-51C988FDE5CB}"/>
              </a:ext>
            </a:extLst>
          </p:cNvPr>
          <p:cNvSpPr>
            <a:spLocks noChangeArrowheads="1"/>
          </p:cNvSpPr>
          <p:nvPr/>
        </p:nvSpPr>
        <p:spPr bwMode="auto">
          <a:xfrm>
            <a:off x="7774142" y="4626410"/>
            <a:ext cx="818150" cy="1429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Lst>
              <a:defRPr>
                <a:solidFill>
                  <a:srgbClr val="000000"/>
                </a:solidFill>
                <a:latin typeface="Arial" panose="020B0604020202020204" pitchFamily="34" charset="0"/>
                <a:cs typeface="Noto Sans" charset="0"/>
              </a:defRPr>
            </a:lvl1pPr>
            <a:lvl2pPr>
              <a:tabLst>
                <a:tab pos="457200" algn="l"/>
              </a:tabLst>
              <a:defRPr>
                <a:solidFill>
                  <a:srgbClr val="000000"/>
                </a:solidFill>
                <a:latin typeface="Arial" panose="020B0604020202020204" pitchFamily="34" charset="0"/>
                <a:cs typeface="Noto Sans" charset="0"/>
              </a:defRPr>
            </a:lvl2pPr>
            <a:lvl3pPr>
              <a:tabLst>
                <a:tab pos="457200" algn="l"/>
              </a:tabLst>
              <a:defRPr>
                <a:solidFill>
                  <a:srgbClr val="000000"/>
                </a:solidFill>
                <a:latin typeface="Arial" panose="020B0604020202020204" pitchFamily="34" charset="0"/>
                <a:cs typeface="Noto Sans" charset="0"/>
              </a:defRPr>
            </a:lvl3pPr>
            <a:lvl4pPr>
              <a:tabLst>
                <a:tab pos="457200" algn="l"/>
              </a:tabLst>
              <a:defRPr>
                <a:solidFill>
                  <a:srgbClr val="000000"/>
                </a:solidFill>
                <a:latin typeface="Arial" panose="020B0604020202020204" pitchFamily="34" charset="0"/>
                <a:cs typeface="Noto Sans" charset="0"/>
              </a:defRPr>
            </a:lvl4pPr>
            <a:lvl5pPr>
              <a:tabLst>
                <a:tab pos="457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cs typeface="Noto Sans" charset="0"/>
              </a:defRPr>
            </a:lvl9pPr>
          </a:lstStyle>
          <a:p>
            <a:pPr algn="ctr" hangingPunct="1">
              <a:lnSpc>
                <a:spcPct val="100000"/>
              </a:lnSpc>
            </a:pPr>
            <a:r>
              <a:rPr lang="en-US" altLang="en-US" b="1" dirty="0">
                <a:solidFill>
                  <a:srgbClr val="23408F"/>
                </a:solidFill>
                <a:latin typeface="Noto Sans" panose="020B0502040504020204" pitchFamily="34" charset="0"/>
              </a:rPr>
              <a:t>XML</a:t>
            </a:r>
          </a:p>
          <a:p>
            <a:pPr algn="ctr" hangingPunct="1">
              <a:lnSpc>
                <a:spcPct val="100000"/>
              </a:lnSpc>
            </a:pPr>
            <a:r>
              <a:rPr lang="en-US" altLang="en-US" sz="1500" b="1" dirty="0">
                <a:solidFill>
                  <a:srgbClr val="23408F"/>
                </a:solidFill>
                <a:latin typeface="Noto Sans" panose="020B0502040504020204" pitchFamily="34" charset="0"/>
              </a:rPr>
              <a:t>or</a:t>
            </a:r>
          </a:p>
          <a:p>
            <a:pPr algn="ctr" hangingPunct="1">
              <a:lnSpc>
                <a:spcPct val="100000"/>
              </a:lnSpc>
            </a:pPr>
            <a:r>
              <a:rPr lang="en-US" altLang="en-US" b="1" dirty="0">
                <a:solidFill>
                  <a:srgbClr val="23408F"/>
                </a:solidFill>
                <a:latin typeface="Noto Sans" panose="020B0502040504020204" pitchFamily="34" charset="0"/>
              </a:rPr>
              <a:t>JSON</a:t>
            </a:r>
          </a:p>
          <a:p>
            <a:pPr algn="ctr" hangingPunct="1">
              <a:lnSpc>
                <a:spcPct val="100000"/>
              </a:lnSpc>
            </a:pPr>
            <a:r>
              <a:rPr lang="en-US" altLang="en-US" b="1" dirty="0">
                <a:solidFill>
                  <a:srgbClr val="23408F"/>
                </a:solidFill>
                <a:latin typeface="Noto Sans" panose="020B0502040504020204" pitchFamily="34" charset="0"/>
              </a:rPr>
              <a:t>or</a:t>
            </a:r>
          </a:p>
          <a:p>
            <a:pPr algn="ctr" hangingPunct="1">
              <a:lnSpc>
                <a:spcPct val="100000"/>
              </a:lnSpc>
            </a:pPr>
            <a:r>
              <a:rPr lang="en-US" altLang="en-US" b="1" dirty="0">
                <a:solidFill>
                  <a:srgbClr val="23408F"/>
                </a:solidFill>
                <a:latin typeface="Noto Sans" panose="020B0502040504020204" pitchFamily="34" charset="0"/>
              </a:rPr>
              <a:t>other</a:t>
            </a:r>
          </a:p>
        </p:txBody>
      </p:sp>
      <p:sp>
        <p:nvSpPr>
          <p:cNvPr id="35" name="Right Arrow 25">
            <a:extLst>
              <a:ext uri="{FF2B5EF4-FFF2-40B4-BE49-F238E27FC236}">
                <a16:creationId xmlns:a16="http://schemas.microsoft.com/office/drawing/2014/main" id="{5A9FEB1C-E403-43FB-A2B3-57B55BBAFCFC}"/>
              </a:ext>
            </a:extLst>
          </p:cNvPr>
          <p:cNvSpPr/>
          <p:nvPr/>
        </p:nvSpPr>
        <p:spPr>
          <a:xfrm rot="10800000">
            <a:off x="6988415" y="4887097"/>
            <a:ext cx="521547" cy="284206"/>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7200" dirty="0">
              <a:solidFill>
                <a:schemeClr val="tx2"/>
              </a:solidFill>
              <a:latin typeface="Noto Sans" panose="020B0502040504020204" pitchFamily="34" charset="0"/>
            </a:endParaRPr>
          </a:p>
        </p:txBody>
      </p:sp>
      <p:sp>
        <p:nvSpPr>
          <p:cNvPr id="36" name="Right Arrow 26">
            <a:extLst>
              <a:ext uri="{FF2B5EF4-FFF2-40B4-BE49-F238E27FC236}">
                <a16:creationId xmlns:a16="http://schemas.microsoft.com/office/drawing/2014/main" id="{09579D72-6853-4EF3-B09F-0A3A58272722}"/>
              </a:ext>
            </a:extLst>
          </p:cNvPr>
          <p:cNvSpPr/>
          <p:nvPr/>
        </p:nvSpPr>
        <p:spPr>
          <a:xfrm>
            <a:off x="7056967" y="5272086"/>
            <a:ext cx="521547" cy="299308"/>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7200" dirty="0">
              <a:solidFill>
                <a:schemeClr val="tx2"/>
              </a:solidFill>
              <a:latin typeface="Noto Sans" panose="020B0502040504020204" pitchFamily="34" charset="0"/>
            </a:endParaRPr>
          </a:p>
        </p:txBody>
      </p:sp>
    </p:spTree>
    <p:extLst>
      <p:ext uri="{BB962C8B-B14F-4D97-AF65-F5344CB8AC3E}">
        <p14:creationId xmlns:p14="http://schemas.microsoft.com/office/powerpoint/2010/main" val="369564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B9E02B-8290-498E-AF77-0955993DEAF1}"/>
              </a:ext>
            </a:extLst>
          </p:cNvPr>
          <p:cNvSpPr>
            <a:spLocks noGrp="1"/>
          </p:cNvSpPr>
          <p:nvPr>
            <p:ph type="sldNum" idx="10"/>
          </p:nvPr>
        </p:nvSpPr>
        <p:spPr/>
        <p:txBody>
          <a:bodyPr/>
          <a:lstStyle/>
          <a:p>
            <a:fld id="{327BAEA4-9574-423A-9DE3-EE87FABFB021}" type="slidenum">
              <a:rPr lang="en-US" altLang="en-US"/>
              <a:pPr/>
              <a:t>18</a:t>
            </a:fld>
            <a:endParaRPr lang="en-US" altLang="en-US" dirty="0"/>
          </a:p>
        </p:txBody>
      </p:sp>
      <p:sp>
        <p:nvSpPr>
          <p:cNvPr id="83969" name="Rectangle 1">
            <a:extLst>
              <a:ext uri="{FF2B5EF4-FFF2-40B4-BE49-F238E27FC236}">
                <a16:creationId xmlns:a16="http://schemas.microsoft.com/office/drawing/2014/main" id="{C080A9DD-C132-46FC-8D31-6AE81880F722}"/>
              </a:ext>
            </a:extLst>
          </p:cNvPr>
          <p:cNvSpPr>
            <a:spLocks noGrp="1" noChangeArrowheads="1"/>
          </p:cNvSpPr>
          <p:nvPr>
            <p:ph type="title" idx="4294967295"/>
          </p:nvPr>
        </p:nvSpPr>
        <p:spPr>
          <a:xfrm>
            <a:off x="457200" y="350838"/>
            <a:ext cx="8229600" cy="563562"/>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z="4000" b="1" dirty="0"/>
              <a:t>More DFDL Properties</a:t>
            </a:r>
          </a:p>
        </p:txBody>
      </p:sp>
      <p:sp>
        <p:nvSpPr>
          <p:cNvPr id="2" name="TextBox 1">
            <a:extLst>
              <a:ext uri="{FF2B5EF4-FFF2-40B4-BE49-F238E27FC236}">
                <a16:creationId xmlns:a16="http://schemas.microsoft.com/office/drawing/2014/main" id="{F46EEEEB-B656-4160-A42B-B75173C73DC5}"/>
              </a:ext>
            </a:extLst>
          </p:cNvPr>
          <p:cNvSpPr txBox="1"/>
          <p:nvPr/>
        </p:nvSpPr>
        <p:spPr>
          <a:xfrm>
            <a:off x="457200" y="1295400"/>
            <a:ext cx="184731" cy="349968"/>
          </a:xfrm>
          <a:prstGeom prst="rect">
            <a:avLst/>
          </a:prstGeom>
          <a:noFill/>
        </p:spPr>
        <p:txBody>
          <a:bodyPr wrap="square" rtlCol="0">
            <a:spAutoFit/>
          </a:bodyPr>
          <a:lstStyle/>
          <a:p>
            <a:endParaRPr lang="en-US" dirty="0">
              <a:latin typeface="Noto Sans" panose="020B0502040504020204" pitchFamily="34" charset="0"/>
            </a:endParaRPr>
          </a:p>
        </p:txBody>
      </p:sp>
      <p:graphicFrame>
        <p:nvGraphicFramePr>
          <p:cNvPr id="3" name="Table 2">
            <a:extLst>
              <a:ext uri="{FF2B5EF4-FFF2-40B4-BE49-F238E27FC236}">
                <a16:creationId xmlns:a16="http://schemas.microsoft.com/office/drawing/2014/main" id="{6383921F-3296-4F90-B78D-AEEDC47DBA2B}"/>
              </a:ext>
            </a:extLst>
          </p:cNvPr>
          <p:cNvGraphicFramePr>
            <a:graphicFrameLocks noGrp="1"/>
          </p:cNvGraphicFramePr>
          <p:nvPr/>
        </p:nvGraphicFramePr>
        <p:xfrm>
          <a:off x="190500" y="919579"/>
          <a:ext cx="8763000" cy="6309360"/>
        </p:xfrm>
        <a:graphic>
          <a:graphicData uri="http://schemas.openxmlformats.org/drawingml/2006/table">
            <a:tbl>
              <a:tblPr firstRow="1" bandRow="1">
                <a:tableStyleId>{2D5ABB26-0587-4C30-8999-92F81FD0307C}</a:tableStyleId>
              </a:tblPr>
              <a:tblGrid>
                <a:gridCol w="2921000">
                  <a:extLst>
                    <a:ext uri="{9D8B030D-6E8A-4147-A177-3AD203B41FA5}">
                      <a16:colId xmlns:a16="http://schemas.microsoft.com/office/drawing/2014/main" val="3071943015"/>
                    </a:ext>
                  </a:extLst>
                </a:gridCol>
                <a:gridCol w="2921000">
                  <a:extLst>
                    <a:ext uri="{9D8B030D-6E8A-4147-A177-3AD203B41FA5}">
                      <a16:colId xmlns:a16="http://schemas.microsoft.com/office/drawing/2014/main" val="2362501731"/>
                    </a:ext>
                  </a:extLst>
                </a:gridCol>
                <a:gridCol w="2921000">
                  <a:extLst>
                    <a:ext uri="{9D8B030D-6E8A-4147-A177-3AD203B41FA5}">
                      <a16:colId xmlns:a16="http://schemas.microsoft.com/office/drawing/2014/main" val="1450591113"/>
                    </a:ext>
                  </a:extLst>
                </a:gridCol>
              </a:tblGrid>
              <a:tr h="4302919">
                <a:tc>
                  <a:txBody>
                    <a:bodyPr/>
                    <a:lstStyle/>
                    <a:p>
                      <a:r>
                        <a:rPr lang="en-US" sz="800" dirty="0"/>
                        <a:t>initiator</a:t>
                      </a:r>
                    </a:p>
                    <a:p>
                      <a:r>
                        <a:rPr lang="en-US" sz="800" dirty="0"/>
                        <a:t>terminator</a:t>
                      </a:r>
                    </a:p>
                    <a:p>
                      <a:r>
                        <a:rPr lang="en-US" sz="800" dirty="0"/>
                        <a:t>documentFinalTerminatorCanBeMissing</a:t>
                      </a:r>
                    </a:p>
                    <a:p>
                      <a:r>
                        <a:rPr lang="en-US" sz="800" dirty="0"/>
                        <a:t>outputNewLine</a:t>
                      </a:r>
                    </a:p>
                    <a:p>
                      <a:r>
                        <a:rPr lang="en-US" sz="800" dirty="0"/>
                        <a:t>length</a:t>
                      </a:r>
                    </a:p>
                    <a:p>
                      <a:r>
                        <a:rPr lang="en-US" sz="800" dirty="0"/>
                        <a:t>lengthPattern</a:t>
                      </a:r>
                    </a:p>
                    <a:p>
                      <a:r>
                        <a:rPr lang="en-US" sz="800" dirty="0"/>
                        <a:t>textStringPadCharacter</a:t>
                      </a:r>
                    </a:p>
                    <a:p>
                      <a:r>
                        <a:rPr lang="en-US" sz="800" dirty="0"/>
                        <a:t>textNumberPadCharacter</a:t>
                      </a:r>
                    </a:p>
                    <a:p>
                      <a:r>
                        <a:rPr lang="en-US" sz="800" dirty="0"/>
                        <a:t>textCalendarPadCharacter</a:t>
                      </a:r>
                    </a:p>
                    <a:p>
                      <a:r>
                        <a:rPr lang="en-US" sz="800" dirty="0"/>
                        <a:t>textBooleanPadCharacter</a:t>
                      </a:r>
                    </a:p>
                    <a:p>
                      <a:r>
                        <a:rPr lang="en-US" sz="800" dirty="0"/>
                        <a:t>escapeCharacter</a:t>
                      </a:r>
                    </a:p>
                    <a:p>
                      <a:r>
                        <a:rPr lang="en-US" sz="800" dirty="0"/>
                        <a:t>escapeBlockStart</a:t>
                      </a:r>
                    </a:p>
                    <a:p>
                      <a:r>
                        <a:rPr lang="en-US" sz="800" dirty="0"/>
                        <a:t>escapeBlockEnd</a:t>
                      </a:r>
                    </a:p>
                    <a:p>
                      <a:r>
                        <a:rPr lang="en-US" sz="800" dirty="0"/>
                        <a:t>escapeEscapeCharacter</a:t>
                      </a:r>
                    </a:p>
                    <a:p>
                      <a:r>
                        <a:rPr lang="en-US" sz="800" dirty="0"/>
                        <a:t>extraEscapedCharacters</a:t>
                      </a:r>
                    </a:p>
                    <a:p>
                      <a:r>
                        <a:rPr lang="en-US" sz="800" dirty="0"/>
                        <a:t>textNumberPattern</a:t>
                      </a:r>
                    </a:p>
                    <a:p>
                      <a:r>
                        <a:rPr lang="en-US" sz="800" dirty="0"/>
                        <a:t>textStandardGroupingSeparator</a:t>
                      </a:r>
                    </a:p>
                    <a:p>
                      <a:r>
                        <a:rPr lang="en-US" sz="800" dirty="0"/>
                        <a:t>textStandardDecimalSeparator</a:t>
                      </a:r>
                    </a:p>
                    <a:p>
                      <a:r>
                        <a:rPr lang="en-US" sz="800" dirty="0"/>
                        <a:t>textStandardExponentRep</a:t>
                      </a:r>
                    </a:p>
                    <a:p>
                      <a:r>
                        <a:rPr lang="en-US" sz="800" dirty="0"/>
                        <a:t>textStandardInfinityRep</a:t>
                      </a:r>
                    </a:p>
                    <a:p>
                      <a:r>
                        <a:rPr lang="en-US" sz="800" dirty="0"/>
                        <a:t>textStandardNaNRep</a:t>
                      </a:r>
                    </a:p>
                    <a:p>
                      <a:r>
                        <a:rPr lang="en-US" sz="800" dirty="0"/>
                        <a:t>textStandardZeroRep</a:t>
                      </a:r>
                    </a:p>
                    <a:p>
                      <a:r>
                        <a:rPr lang="en-US" sz="800" dirty="0"/>
                        <a:t>textBooleanTrueRep</a:t>
                      </a:r>
                    </a:p>
                    <a:p>
                      <a:r>
                        <a:rPr lang="en-US" sz="800" dirty="0"/>
                        <a:t>textBooleanFalseRep</a:t>
                      </a:r>
                    </a:p>
                    <a:p>
                      <a:r>
                        <a:rPr lang="en-US" sz="800" dirty="0"/>
                        <a:t>calendarPattern</a:t>
                      </a:r>
                    </a:p>
                    <a:p>
                      <a:r>
                        <a:rPr lang="en-US" sz="800" dirty="0"/>
                        <a:t>calendarLanguage</a:t>
                      </a:r>
                    </a:p>
                    <a:p>
                      <a:r>
                        <a:rPr lang="en-US" sz="800" dirty="0"/>
                        <a:t>binaryCalendarEpoch</a:t>
                      </a:r>
                    </a:p>
                    <a:p>
                      <a:r>
                        <a:rPr lang="en-US" sz="800" dirty="0"/>
                        <a:t>nilValue</a:t>
                      </a:r>
                    </a:p>
                    <a:p>
                      <a:r>
                        <a:rPr lang="en-US" sz="800" dirty="0"/>
                        <a:t>separator</a:t>
                      </a:r>
                    </a:p>
                    <a:p>
                      <a:r>
                        <a:rPr lang="en-US" sz="800" dirty="0"/>
                        <a:t>occursStopValue</a:t>
                      </a:r>
                    </a:p>
                    <a:p>
                      <a:endParaRPr lang="en-US" sz="800" dirty="0"/>
                    </a:p>
                    <a:p>
                      <a:r>
                        <a:rPr lang="en-US" sz="800" dirty="0"/>
                        <a:t>inputValueCalc</a:t>
                      </a:r>
                    </a:p>
                    <a:p>
                      <a:r>
                        <a:rPr lang="en-US" sz="800" dirty="0"/>
                        <a:t>outputValueCalc</a:t>
                      </a:r>
                    </a:p>
                    <a:p>
                      <a:endParaRPr lang="en-US" sz="800" dirty="0"/>
                    </a:p>
                    <a:p>
                      <a:r>
                        <a:rPr lang="en-US" sz="800" dirty="0"/>
                        <a:t>textBidi</a:t>
                      </a:r>
                    </a:p>
                    <a:p>
                      <a:r>
                        <a:rPr lang="en-US" sz="800" dirty="0"/>
                        <a:t>textBidiTextOrdering</a:t>
                      </a:r>
                    </a:p>
                    <a:p>
                      <a:r>
                        <a:rPr lang="en-US" sz="800" dirty="0"/>
                        <a:t>textBidiOrientation</a:t>
                      </a:r>
                    </a:p>
                    <a:p>
                      <a:r>
                        <a:rPr lang="en-US" sz="800" dirty="0"/>
                        <a:t>textBidiSymmetric</a:t>
                      </a:r>
                    </a:p>
                    <a:p>
                      <a:r>
                        <a:rPr lang="en-US" sz="800" dirty="0"/>
                        <a:t>textBidiTextShaped</a:t>
                      </a:r>
                    </a:p>
                    <a:p>
                      <a:r>
                        <a:rPr lang="en-US" sz="800" dirty="0"/>
                        <a:t>textBidiNumeralShapes</a:t>
                      </a:r>
                    </a:p>
                    <a:p>
                      <a:endParaRPr lang="en-US" sz="800" dirty="0">
                        <a:solidFill>
                          <a:schemeClr val="tx1"/>
                        </a:solidFill>
                      </a:endParaRPr>
                    </a:p>
                  </a:txBody>
                  <a:tcPr/>
                </a:tc>
                <a:tc>
                  <a:txBody>
                    <a:bodyPr/>
                    <a:lstStyle/>
                    <a:p>
                      <a:r>
                        <a:rPr lang="en-US" sz="800" dirty="0"/>
                        <a:t>byteOrder</a:t>
                      </a:r>
                    </a:p>
                    <a:p>
                      <a:r>
                        <a:rPr lang="en-US" sz="800" dirty="0"/>
                        <a:t>bitOrder</a:t>
                      </a:r>
                    </a:p>
                    <a:p>
                      <a:r>
                        <a:rPr lang="en-US" sz="800" dirty="0"/>
                        <a:t>encoding</a:t>
                      </a:r>
                    </a:p>
                    <a:p>
                      <a:r>
                        <a:rPr lang="en-US" sz="800" dirty="0"/>
                        <a:t>encodingErrorPolicy</a:t>
                      </a:r>
                    </a:p>
                    <a:p>
                      <a:r>
                        <a:rPr lang="en-US" sz="800" dirty="0"/>
                        <a:t>utf16Width</a:t>
                      </a:r>
                    </a:p>
                    <a:p>
                      <a:r>
                        <a:rPr lang="en-US" sz="800" dirty="0"/>
                        <a:t>ignoreCase</a:t>
                      </a:r>
                    </a:p>
                    <a:p>
                      <a:endParaRPr lang="en-US" sz="800" dirty="0"/>
                    </a:p>
                    <a:p>
                      <a:r>
                        <a:rPr lang="en-US" sz="800" dirty="0"/>
                        <a:t>alignment</a:t>
                      </a:r>
                    </a:p>
                    <a:p>
                      <a:r>
                        <a:rPr lang="en-US" sz="800" dirty="0"/>
                        <a:t>alignmentUnits</a:t>
                      </a:r>
                    </a:p>
                    <a:p>
                      <a:r>
                        <a:rPr lang="en-US" sz="800" dirty="0"/>
                        <a:t>fillByte</a:t>
                      </a:r>
                    </a:p>
                    <a:p>
                      <a:r>
                        <a:rPr lang="en-US" sz="800" dirty="0"/>
                        <a:t>leadingSkip</a:t>
                      </a:r>
                    </a:p>
                    <a:p>
                      <a:r>
                        <a:rPr lang="en-US" sz="800" dirty="0"/>
                        <a:t>trailingSkip</a:t>
                      </a:r>
                    </a:p>
                    <a:p>
                      <a:endParaRPr lang="en-US" sz="800" dirty="0"/>
                    </a:p>
                    <a:p>
                      <a:r>
                        <a:rPr lang="en-US" sz="800" dirty="0"/>
                        <a:t>lengthKind</a:t>
                      </a:r>
                    </a:p>
                    <a:p>
                      <a:r>
                        <a:rPr lang="en-US" sz="800" dirty="0"/>
                        <a:t>lengthUnits</a:t>
                      </a:r>
                    </a:p>
                    <a:p>
                      <a:r>
                        <a:rPr lang="en-US" sz="800" dirty="0"/>
                        <a:t>prefixIncludesPrefixLength</a:t>
                      </a:r>
                    </a:p>
                    <a:p>
                      <a:r>
                        <a:rPr lang="en-US" sz="800" dirty="0"/>
                        <a:t>prefixLengthType</a:t>
                      </a:r>
                    </a:p>
                    <a:p>
                      <a:endParaRPr lang="en-US" sz="800" dirty="0"/>
                    </a:p>
                    <a:p>
                      <a:r>
                        <a:rPr lang="en-US" sz="800" dirty="0"/>
                        <a:t>representation</a:t>
                      </a:r>
                    </a:p>
                    <a:p>
                      <a:endParaRPr lang="en-US" sz="800" dirty="0"/>
                    </a:p>
                    <a:p>
                      <a:r>
                        <a:rPr lang="en-US" sz="800" dirty="0"/>
                        <a:t>textPadKind</a:t>
                      </a:r>
                    </a:p>
                    <a:p>
                      <a:r>
                        <a:rPr lang="en-US" sz="800" dirty="0"/>
                        <a:t>textTrimKind</a:t>
                      </a:r>
                    </a:p>
                    <a:p>
                      <a:r>
                        <a:rPr lang="en-US" sz="800" dirty="0"/>
                        <a:t>textOutputMinLength</a:t>
                      </a:r>
                    </a:p>
                    <a:p>
                      <a:endParaRPr lang="en-US" sz="800" dirty="0"/>
                    </a:p>
                    <a:p>
                      <a:r>
                        <a:rPr lang="en-US" sz="800" dirty="0"/>
                        <a:t>escapeKind</a:t>
                      </a:r>
                    </a:p>
                    <a:p>
                      <a:r>
                        <a:rPr lang="en-US" sz="800" dirty="0"/>
                        <a:t>generateEscapeBlock</a:t>
                      </a:r>
                    </a:p>
                    <a:p>
                      <a:endParaRPr lang="en-US" sz="800" dirty="0"/>
                    </a:p>
                    <a:p>
                      <a:r>
                        <a:rPr lang="en-US" sz="800" dirty="0"/>
                        <a:t>textStringJustification</a:t>
                      </a:r>
                    </a:p>
                    <a:p>
                      <a:r>
                        <a:rPr lang="en-US" sz="800" dirty="0"/>
                        <a:t>textNumberRep</a:t>
                      </a:r>
                    </a:p>
                    <a:p>
                      <a:r>
                        <a:rPr lang="en-US" sz="800" dirty="0"/>
                        <a:t>textNumberJustification</a:t>
                      </a:r>
                    </a:p>
                    <a:p>
                      <a:endParaRPr lang="en-US" sz="800" dirty="0"/>
                    </a:p>
                    <a:p>
                      <a:r>
                        <a:rPr lang="en-US" sz="800" dirty="0"/>
                        <a:t>textNumberCheckPolicy</a:t>
                      </a:r>
                    </a:p>
                    <a:p>
                      <a:r>
                        <a:rPr lang="en-US" sz="800" dirty="0"/>
                        <a:t>textStandardBase</a:t>
                      </a:r>
                    </a:p>
                    <a:p>
                      <a:r>
                        <a:rPr lang="en-US" sz="800" dirty="0"/>
                        <a:t>textNumberRoundingMode</a:t>
                      </a:r>
                    </a:p>
                    <a:p>
                      <a:r>
                        <a:rPr lang="en-US" sz="800" dirty="0"/>
                        <a:t>textNumberRounding</a:t>
                      </a:r>
                    </a:p>
                    <a:p>
                      <a:r>
                        <a:rPr lang="en-US" sz="800" dirty="0"/>
                        <a:t>textNumberRoundingIncrement</a:t>
                      </a:r>
                    </a:p>
                    <a:p>
                      <a:r>
                        <a:rPr lang="en-US" sz="800" dirty="0"/>
                        <a:t>textZonedSignStyle</a:t>
                      </a:r>
                    </a:p>
                    <a:p>
                      <a:endParaRPr lang="en-US" sz="800" dirty="0"/>
                    </a:p>
                    <a:p>
                      <a:r>
                        <a:rPr lang="en-US" sz="800" dirty="0"/>
                        <a:t>binaryNumberRep</a:t>
                      </a:r>
                    </a:p>
                    <a:p>
                      <a:r>
                        <a:rPr lang="en-US" sz="800" dirty="0"/>
                        <a:t>binaryDecimalVirtualPoint</a:t>
                      </a:r>
                    </a:p>
                    <a:p>
                      <a:r>
                        <a:rPr lang="en-US" sz="800" dirty="0"/>
                        <a:t>binaryNumberCheckPolicy</a:t>
                      </a:r>
                    </a:p>
                    <a:p>
                      <a:r>
                        <a:rPr lang="en-US" sz="800" dirty="0"/>
                        <a:t>binaryPackedSignCodes</a:t>
                      </a:r>
                    </a:p>
                    <a:p>
                      <a:r>
                        <a:rPr lang="en-US" sz="800" dirty="0"/>
                        <a:t>binaryFloatRep</a:t>
                      </a:r>
                    </a:p>
                    <a:p>
                      <a:endParaRPr lang="en-US" sz="800" dirty="0"/>
                    </a:p>
                    <a:p>
                      <a:r>
                        <a:rPr lang="en-US" sz="800" dirty="0"/>
                        <a:t>textBooleanJustification</a:t>
                      </a:r>
                    </a:p>
                    <a:p>
                      <a:endParaRPr lang="en-US" sz="800" dirty="0"/>
                    </a:p>
                    <a:p>
                      <a:r>
                        <a:rPr lang="en-US" sz="800" dirty="0"/>
                        <a:t>binaryBooleanTrueRep</a:t>
                      </a:r>
                    </a:p>
                    <a:p>
                      <a:r>
                        <a:rPr lang="en-US" sz="800" dirty="0"/>
                        <a:t>binaryBooleanFalseRep</a:t>
                      </a:r>
                    </a:p>
                    <a:p>
                      <a:endParaRPr lang="en-US" sz="800" dirty="0"/>
                    </a:p>
                    <a:p>
                      <a:endParaRPr lang="en-US" sz="800" dirty="0"/>
                    </a:p>
                    <a:p>
                      <a:endParaRPr lang="en-US" sz="800" dirty="0">
                        <a:solidFill>
                          <a:schemeClr val="tx1"/>
                        </a:solidFill>
                      </a:endParaRPr>
                    </a:p>
                  </a:txBody>
                  <a:tcPr/>
                </a:tc>
                <a:tc>
                  <a:txBody>
                    <a:bodyPr/>
                    <a:lstStyle/>
                    <a:p>
                      <a:r>
                        <a:rPr lang="en-US" sz="800" dirty="0"/>
                        <a:t>textCalendarJustification</a:t>
                      </a:r>
                    </a:p>
                    <a:p>
                      <a:endParaRPr lang="en-US" sz="800" dirty="0"/>
                    </a:p>
                    <a:p>
                      <a:r>
                        <a:rPr lang="en-US" sz="800" dirty="0"/>
                        <a:t>calendarPatternKind</a:t>
                      </a:r>
                    </a:p>
                    <a:p>
                      <a:r>
                        <a:rPr lang="en-US" sz="800" dirty="0"/>
                        <a:t>calendarCheckPolicy</a:t>
                      </a:r>
                    </a:p>
                    <a:p>
                      <a:r>
                        <a:rPr lang="en-US" sz="800" dirty="0"/>
                        <a:t>calendarTimeZone</a:t>
                      </a:r>
                    </a:p>
                    <a:p>
                      <a:r>
                        <a:rPr lang="en-US" sz="800" dirty="0"/>
                        <a:t>calendarObserveDST</a:t>
                      </a:r>
                    </a:p>
                    <a:p>
                      <a:r>
                        <a:rPr lang="en-US" sz="800" dirty="0"/>
                        <a:t>calendarFirstDayOfWeek</a:t>
                      </a:r>
                    </a:p>
                    <a:p>
                      <a:r>
                        <a:rPr lang="en-US" sz="800" dirty="0"/>
                        <a:t>calendarDaysInFirstWeek</a:t>
                      </a:r>
                    </a:p>
                    <a:p>
                      <a:r>
                        <a:rPr lang="en-US" sz="800" dirty="0"/>
                        <a:t>calendarCenturyStart</a:t>
                      </a:r>
                    </a:p>
                    <a:p>
                      <a:r>
                        <a:rPr lang="en-US" sz="800" dirty="0"/>
                        <a:t>binaryCalendarRep</a:t>
                      </a:r>
                    </a:p>
                    <a:p>
                      <a:endParaRPr lang="en-US" sz="800" dirty="0"/>
                    </a:p>
                    <a:p>
                      <a:r>
                        <a:rPr lang="en-US" sz="800" dirty="0"/>
                        <a:t>nilKind</a:t>
                      </a:r>
                    </a:p>
                    <a:p>
                      <a:r>
                        <a:rPr lang="en-US" sz="800" dirty="0"/>
                        <a:t>nilValueDelimiterPolicy</a:t>
                      </a:r>
                    </a:p>
                    <a:p>
                      <a:endParaRPr lang="en-US" sz="800" dirty="0"/>
                    </a:p>
                    <a:p>
                      <a:r>
                        <a:rPr lang="en-US" sz="800" dirty="0"/>
                        <a:t>useNilForDefault</a:t>
                      </a:r>
                    </a:p>
                    <a:p>
                      <a:r>
                        <a:rPr lang="en-US" sz="800" dirty="0"/>
                        <a:t>emptyValueDelimiterPolicy</a:t>
                      </a:r>
                    </a:p>
                    <a:p>
                      <a:endParaRPr lang="en-US" sz="800" dirty="0"/>
                    </a:p>
                    <a:p>
                      <a:r>
                        <a:rPr lang="en-US" sz="800" dirty="0"/>
                        <a:t>sequenceKind</a:t>
                      </a:r>
                    </a:p>
                    <a:p>
                      <a:r>
                        <a:rPr lang="en-US" sz="800" dirty="0"/>
                        <a:t>hiddenGroupRef</a:t>
                      </a:r>
                    </a:p>
                    <a:p>
                      <a:endParaRPr lang="en-US" sz="800" dirty="0"/>
                    </a:p>
                    <a:p>
                      <a:r>
                        <a:rPr lang="en-US" sz="800" dirty="0"/>
                        <a:t>initiatedContent</a:t>
                      </a:r>
                    </a:p>
                    <a:p>
                      <a:endParaRPr lang="en-US" sz="800" dirty="0"/>
                    </a:p>
                    <a:p>
                      <a:r>
                        <a:rPr lang="en-US" sz="800" dirty="0"/>
                        <a:t>separatorPosition</a:t>
                      </a:r>
                    </a:p>
                    <a:p>
                      <a:r>
                        <a:rPr lang="en-US" sz="800" dirty="0"/>
                        <a:t>separatorPolicy</a:t>
                      </a:r>
                    </a:p>
                    <a:p>
                      <a:r>
                        <a:rPr lang="en-US" sz="800" dirty="0"/>
                        <a:t>separatorSuppressionPolicy      </a:t>
                      </a:r>
                    </a:p>
                    <a:p>
                      <a:endParaRPr lang="en-US" sz="800" dirty="0"/>
                    </a:p>
                    <a:p>
                      <a:r>
                        <a:rPr lang="en-US" sz="800" dirty="0"/>
                        <a:t>choiceLengthKind</a:t>
                      </a:r>
                    </a:p>
                    <a:p>
                      <a:r>
                        <a:rPr lang="en-US" sz="800" dirty="0"/>
                        <a:t>choiceLength</a:t>
                      </a:r>
                    </a:p>
                    <a:p>
                      <a:r>
                        <a:rPr lang="en-US" sz="800" dirty="0"/>
                        <a:t>choiceDispatchKey</a:t>
                      </a:r>
                    </a:p>
                    <a:p>
                      <a:r>
                        <a:rPr lang="en-US" sz="800" dirty="0"/>
                        <a:t>choiceBranchKey</a:t>
                      </a:r>
                    </a:p>
                    <a:p>
                      <a:endParaRPr lang="en-US" sz="800" dirty="0"/>
                    </a:p>
                    <a:p>
                      <a:r>
                        <a:rPr lang="en-US" sz="800" dirty="0"/>
                        <a:t>occursCountKind</a:t>
                      </a:r>
                    </a:p>
                    <a:p>
                      <a:r>
                        <a:rPr lang="en-US" sz="800" dirty="0"/>
                        <a:t>occursCount</a:t>
                      </a:r>
                    </a:p>
                    <a:p>
                      <a:endParaRPr lang="en-US" sz="800" dirty="0"/>
                    </a:p>
                    <a:p>
                      <a:r>
                        <a:rPr lang="en-US" sz="800" dirty="0"/>
                        <a:t>floating</a:t>
                      </a:r>
                    </a:p>
                    <a:p>
                      <a:r>
                        <a:rPr lang="en-US" sz="800" dirty="0"/>
                        <a:t>truncateSpecifiedLengthString</a:t>
                      </a:r>
                    </a:p>
                    <a:p>
                      <a:endParaRPr lang="en-US" sz="800" dirty="0"/>
                    </a:p>
                    <a:p>
                      <a:r>
                        <a:rPr lang="en-US" sz="800" dirty="0"/>
                        <a:t>decimalSigned</a:t>
                      </a:r>
                    </a:p>
                    <a:p>
                      <a:endParaRPr lang="en-US" sz="800" dirty="0">
                        <a:solidFill>
                          <a:schemeClr val="tx1"/>
                        </a:solidFill>
                      </a:endParaRPr>
                    </a:p>
                  </a:txBody>
                  <a:tcPr/>
                </a:tc>
                <a:extLst>
                  <a:ext uri="{0D108BD9-81ED-4DB2-BD59-A6C34878D82A}">
                    <a16:rowId xmlns:a16="http://schemas.microsoft.com/office/drawing/2014/main" val="1821974230"/>
                  </a:ext>
                </a:extLst>
              </a:tr>
            </a:tbl>
          </a:graphicData>
        </a:graphic>
      </p:graphicFrame>
    </p:spTree>
    <p:extLst>
      <p:ext uri="{BB962C8B-B14F-4D97-AF65-F5344CB8AC3E}">
        <p14:creationId xmlns:p14="http://schemas.microsoft.com/office/powerpoint/2010/main" val="3589928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BEC7D75B-DB39-4BBE-BBA0-255ACBAA1513}"/>
              </a:ext>
            </a:extLst>
          </p:cNvPr>
          <p:cNvSpPr>
            <a:spLocks noGrp="1" noChangeArrowheads="1"/>
          </p:cNvSpPr>
          <p:nvPr>
            <p:ph type="title"/>
          </p:nvPr>
        </p:nvSpPr>
        <p:spPr/>
        <p:txBody>
          <a:bodyPr/>
          <a:lstStyle/>
          <a:p>
            <a:r>
              <a:rPr lang="en-US" altLang="en-US" dirty="0"/>
              <a:t>DFDL Schemas</a:t>
            </a:r>
          </a:p>
        </p:txBody>
      </p:sp>
      <p:sp>
        <p:nvSpPr>
          <p:cNvPr id="32" name="Slide Number Placeholder 2">
            <a:extLst>
              <a:ext uri="{FF2B5EF4-FFF2-40B4-BE49-F238E27FC236}">
                <a16:creationId xmlns:a16="http://schemas.microsoft.com/office/drawing/2014/main" id="{15C9BA87-9322-4064-B209-2BDE3DD139AE}"/>
              </a:ext>
            </a:extLst>
          </p:cNvPr>
          <p:cNvSpPr>
            <a:spLocks noGrp="1"/>
          </p:cNvSpPr>
          <p:nvPr>
            <p:ph type="sldNum" idx="10"/>
          </p:nvPr>
        </p:nvSpPr>
        <p:spPr/>
        <p:txBody>
          <a:bodyPr/>
          <a:lstStyle/>
          <a:p>
            <a:fld id="{7F62B974-759B-497E-B0EF-2B236FF9A9B2}" type="slidenum">
              <a:rPr lang="en-US" altLang="en-US" smtClean="0"/>
              <a:pPr/>
              <a:t>19</a:t>
            </a:fld>
            <a:endParaRPr lang="en-US" altLang="en-US" dirty="0"/>
          </a:p>
        </p:txBody>
      </p:sp>
      <p:graphicFrame>
        <p:nvGraphicFramePr>
          <p:cNvPr id="24578" name="Group 2">
            <a:extLst>
              <a:ext uri="{FF2B5EF4-FFF2-40B4-BE49-F238E27FC236}">
                <a16:creationId xmlns:a16="http://schemas.microsoft.com/office/drawing/2014/main" id="{6E1E9D71-9E67-4F92-AAEA-1DDB5DC9037F}"/>
              </a:ext>
            </a:extLst>
          </p:cNvPr>
          <p:cNvGraphicFramePr>
            <a:graphicFrameLocks noGrp="1"/>
          </p:cNvGraphicFramePr>
          <p:nvPr>
            <p:extLst>
              <p:ext uri="{D42A27DB-BD31-4B8C-83A1-F6EECF244321}">
                <p14:modId xmlns:p14="http://schemas.microsoft.com/office/powerpoint/2010/main" val="678865309"/>
              </p:ext>
            </p:extLst>
          </p:nvPr>
        </p:nvGraphicFramePr>
        <p:xfrm>
          <a:off x="636588" y="939800"/>
          <a:ext cx="8045450" cy="5176838"/>
        </p:xfrm>
        <a:graphic>
          <a:graphicData uri="http://schemas.openxmlformats.org/drawingml/2006/table">
            <a:tbl>
              <a:tblPr/>
              <a:tblGrid>
                <a:gridCol w="1335087">
                  <a:extLst>
                    <a:ext uri="{9D8B030D-6E8A-4147-A177-3AD203B41FA5}">
                      <a16:colId xmlns:a16="http://schemas.microsoft.com/office/drawing/2014/main" val="4283809271"/>
                    </a:ext>
                  </a:extLst>
                </a:gridCol>
                <a:gridCol w="2228850">
                  <a:extLst>
                    <a:ext uri="{9D8B030D-6E8A-4147-A177-3AD203B41FA5}">
                      <a16:colId xmlns:a16="http://schemas.microsoft.com/office/drawing/2014/main" val="1459710906"/>
                    </a:ext>
                  </a:extLst>
                </a:gridCol>
                <a:gridCol w="4481513">
                  <a:extLst>
                    <a:ext uri="{9D8B030D-6E8A-4147-A177-3AD203B41FA5}">
                      <a16:colId xmlns:a16="http://schemas.microsoft.com/office/drawing/2014/main" val="934590767"/>
                    </a:ext>
                  </a:extLst>
                </a:gridCol>
              </a:tblGrid>
              <a:tr h="2435225">
                <a:tc>
                  <a:txBody>
                    <a:bodyPr/>
                    <a:lstStyle>
                      <a:lvl1pPr>
                        <a:lnSpc>
                          <a:spcPct val="98000"/>
                        </a:lnSpc>
                        <a:spcBef>
                          <a:spcPts val="14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400">
                          <a:solidFill>
                            <a:srgbClr val="23408F"/>
                          </a:solidFill>
                          <a:latin typeface="Calibri" panose="020F0502020204030204" pitchFamily="34" charset="0"/>
                          <a:cs typeface="Noto Sans" charset="0"/>
                        </a:defRPr>
                      </a:lvl1pPr>
                      <a:lvl2pPr>
                        <a:lnSpc>
                          <a:spcPct val="98000"/>
                        </a:lnSpc>
                        <a:spcBef>
                          <a:spcPts val="113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37669F"/>
                          </a:solidFill>
                          <a:latin typeface="Calibri" panose="020F0502020204030204" pitchFamily="34" charset="0"/>
                          <a:cs typeface="Noto Sans" charset="0"/>
                        </a:defRPr>
                      </a:lvl2pPr>
                      <a:lvl3pPr>
                        <a:lnSpc>
                          <a:spcPct val="98000"/>
                        </a:lnSpc>
                        <a:spcBef>
                          <a:spcPts val="85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600">
                          <a:solidFill>
                            <a:srgbClr val="009DBF"/>
                          </a:solidFill>
                          <a:latin typeface="Calibri" panose="020F0502020204030204" pitchFamily="34" charset="0"/>
                          <a:cs typeface="Noto Sans" charset="0"/>
                        </a:defRPr>
                      </a:lvl3pPr>
                      <a:lvl4pPr>
                        <a:lnSpc>
                          <a:spcPct val="98000"/>
                        </a:lnSpc>
                        <a:spcBef>
                          <a:spcPts val="57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400">
                          <a:solidFill>
                            <a:srgbClr val="23408F"/>
                          </a:solidFill>
                          <a:latin typeface="Calibri" panose="020F0502020204030204" pitchFamily="34" charset="0"/>
                          <a:cs typeface="Noto Sans" charset="0"/>
                        </a:defRPr>
                      </a:lvl4pPr>
                      <a:lvl5pPr>
                        <a:lnSpc>
                          <a:spcPct val="98000"/>
                        </a:lnSpc>
                        <a:spcBef>
                          <a:spcPts val="28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5pPr>
                      <a:lvl6pPr marL="25146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6pPr>
                      <a:lvl7pPr marL="29718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7pPr>
                      <a:lvl8pPr marL="34290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8pPr>
                      <a:lvl9pPr marL="38862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9p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Public</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(github)</a:t>
                      </a:r>
                    </a:p>
                  </a:txBody>
                  <a:tcPr marT="49276"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a:lnSpc>
                          <a:spcPct val="98000"/>
                        </a:lnSpc>
                        <a:spcBef>
                          <a:spcPts val="14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400">
                          <a:solidFill>
                            <a:srgbClr val="23408F"/>
                          </a:solidFill>
                          <a:latin typeface="Calibri" panose="020F0502020204030204" pitchFamily="34" charset="0"/>
                          <a:cs typeface="Noto Sans" charset="0"/>
                        </a:defRPr>
                      </a:lvl1pPr>
                      <a:lvl2pPr>
                        <a:lnSpc>
                          <a:spcPct val="98000"/>
                        </a:lnSpc>
                        <a:spcBef>
                          <a:spcPts val="113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37669F"/>
                          </a:solidFill>
                          <a:latin typeface="Calibri" panose="020F0502020204030204" pitchFamily="34" charset="0"/>
                          <a:cs typeface="Noto Sans" charset="0"/>
                        </a:defRPr>
                      </a:lvl2pPr>
                      <a:lvl3pPr>
                        <a:lnSpc>
                          <a:spcPct val="98000"/>
                        </a:lnSpc>
                        <a:spcBef>
                          <a:spcPts val="85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600">
                          <a:solidFill>
                            <a:srgbClr val="009DBF"/>
                          </a:solidFill>
                          <a:latin typeface="Calibri" panose="020F0502020204030204" pitchFamily="34" charset="0"/>
                          <a:cs typeface="Noto Sans" charset="0"/>
                        </a:defRPr>
                      </a:lvl3pPr>
                      <a:lvl4pPr>
                        <a:lnSpc>
                          <a:spcPct val="98000"/>
                        </a:lnSpc>
                        <a:spcBef>
                          <a:spcPts val="57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400">
                          <a:solidFill>
                            <a:srgbClr val="23408F"/>
                          </a:solidFill>
                          <a:latin typeface="Calibri" panose="020F0502020204030204" pitchFamily="34" charset="0"/>
                          <a:cs typeface="Noto Sans" charset="0"/>
                        </a:defRPr>
                      </a:lvl4pPr>
                      <a:lvl5pPr>
                        <a:lnSpc>
                          <a:spcPct val="98000"/>
                        </a:lnSpc>
                        <a:spcBef>
                          <a:spcPts val="28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5pPr>
                      <a:lvl6pPr marL="25146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6pPr>
                      <a:lvl7pPr marL="29718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7pPr>
                      <a:lvl8pPr marL="34290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8pPr>
                      <a:lvl9pPr marL="38862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9p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MIL-STD-2045</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PCAP</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NITF</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PNG</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JPEG</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NACHA</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vCard</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ShapeFile(.shp)</a:t>
                      </a:r>
                    </a:p>
                  </a:txBody>
                  <a:tcPr marT="49276"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a:lnSpc>
                          <a:spcPct val="98000"/>
                        </a:lnSpc>
                        <a:spcBef>
                          <a:spcPts val="14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400">
                          <a:solidFill>
                            <a:srgbClr val="23408F"/>
                          </a:solidFill>
                          <a:latin typeface="Calibri" panose="020F0502020204030204" pitchFamily="34" charset="0"/>
                          <a:cs typeface="Noto Sans" charset="0"/>
                        </a:defRPr>
                      </a:lvl1pPr>
                      <a:lvl2pPr>
                        <a:lnSpc>
                          <a:spcPct val="98000"/>
                        </a:lnSpc>
                        <a:spcBef>
                          <a:spcPts val="11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37669F"/>
                          </a:solidFill>
                          <a:latin typeface="Calibri" panose="020F0502020204030204" pitchFamily="34" charset="0"/>
                          <a:cs typeface="Noto Sans" charset="0"/>
                        </a:defRPr>
                      </a:lvl2pPr>
                      <a:lvl3pPr>
                        <a:lnSpc>
                          <a:spcPct val="98000"/>
                        </a:lnSpc>
                        <a:spcBef>
                          <a:spcPts val="8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600">
                          <a:solidFill>
                            <a:srgbClr val="009DBF"/>
                          </a:solidFill>
                          <a:latin typeface="Calibri" panose="020F0502020204030204" pitchFamily="34" charset="0"/>
                          <a:cs typeface="Noto Sans" charset="0"/>
                        </a:defRPr>
                      </a:lvl3pPr>
                      <a:lvl4pPr>
                        <a:lnSpc>
                          <a:spcPct val="98000"/>
                        </a:lnSpc>
                        <a:spcBef>
                          <a:spcPts val="57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400">
                          <a:solidFill>
                            <a:srgbClr val="23408F"/>
                          </a:solidFill>
                          <a:latin typeface="Calibri" panose="020F0502020204030204" pitchFamily="34" charset="0"/>
                          <a:cs typeface="Noto Sans" charset="0"/>
                        </a:defRPr>
                      </a:lvl4pPr>
                      <a:lvl5pPr>
                        <a:lnSpc>
                          <a:spcPct val="98000"/>
                        </a:lnSpc>
                        <a:spcBef>
                          <a:spcPts val="28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5pPr>
                      <a:lvl6pPr marL="25146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6pPr>
                      <a:lvl7pPr marL="29718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7pPr>
                      <a:lvl8pPr marL="34290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8pPr>
                      <a:lvl9pPr marL="38862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9p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EDIFACT</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IBM4690-TLOG</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ISO8583</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BMP</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GIF</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Praat TextGrid</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C00000"/>
                          </a:solidFill>
                          <a:effectLst/>
                          <a:latin typeface="Noto Sans" panose="020B0502040504020204" pitchFamily="34" charset="0"/>
                          <a:cs typeface="Noto Sans" charset="0"/>
                        </a:rPr>
                        <a:t>ARINC429</a:t>
                      </a: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JPEG2000**</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endParaRP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planned: EP, DNG, WMF, EMF, ...</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planned: Asterisk, IPFIX</a:t>
                      </a:r>
                    </a:p>
                  </a:txBody>
                  <a:tcPr marT="49276"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31861043"/>
                  </a:ext>
                </a:extLst>
              </a:tr>
              <a:tr h="2009775">
                <a:tc>
                  <a:txBody>
                    <a:bodyPr/>
                    <a:lstStyle>
                      <a:lvl1pPr>
                        <a:lnSpc>
                          <a:spcPct val="98000"/>
                        </a:lnSpc>
                        <a:spcBef>
                          <a:spcPts val="14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400">
                          <a:solidFill>
                            <a:srgbClr val="23408F"/>
                          </a:solidFill>
                          <a:latin typeface="Calibri" panose="020F0502020204030204" pitchFamily="34" charset="0"/>
                          <a:cs typeface="Noto Sans" charset="0"/>
                        </a:defRPr>
                      </a:lvl1pPr>
                      <a:lvl2pPr>
                        <a:lnSpc>
                          <a:spcPct val="98000"/>
                        </a:lnSpc>
                        <a:spcBef>
                          <a:spcPts val="113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37669F"/>
                          </a:solidFill>
                          <a:latin typeface="Calibri" panose="020F0502020204030204" pitchFamily="34" charset="0"/>
                          <a:cs typeface="Noto Sans" charset="0"/>
                        </a:defRPr>
                      </a:lvl2pPr>
                      <a:lvl3pPr>
                        <a:lnSpc>
                          <a:spcPct val="98000"/>
                        </a:lnSpc>
                        <a:spcBef>
                          <a:spcPts val="85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600">
                          <a:solidFill>
                            <a:srgbClr val="009DBF"/>
                          </a:solidFill>
                          <a:latin typeface="Calibri" panose="020F0502020204030204" pitchFamily="34" charset="0"/>
                          <a:cs typeface="Noto Sans" charset="0"/>
                        </a:defRPr>
                      </a:lvl3pPr>
                      <a:lvl4pPr>
                        <a:lnSpc>
                          <a:spcPct val="98000"/>
                        </a:lnSpc>
                        <a:spcBef>
                          <a:spcPts val="57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400">
                          <a:solidFill>
                            <a:srgbClr val="23408F"/>
                          </a:solidFill>
                          <a:latin typeface="Calibri" panose="020F0502020204030204" pitchFamily="34" charset="0"/>
                          <a:cs typeface="Noto Sans" charset="0"/>
                        </a:defRPr>
                      </a:lvl4pPr>
                      <a:lvl5pPr>
                        <a:lnSpc>
                          <a:spcPct val="98000"/>
                        </a:lnSpc>
                        <a:spcBef>
                          <a:spcPts val="28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5pPr>
                      <a:lvl6pPr marL="25146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6pPr>
                      <a:lvl7pPr marL="29718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7pPr>
                      <a:lvl8pPr marL="34290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8pPr>
                      <a:lvl9pPr marL="38862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9p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0" i="0" u="none" strike="noStrike" cap="none" normalizeH="0" baseline="0" dirty="0">
                          <a:ln>
                            <a:noFill/>
                          </a:ln>
                          <a:solidFill>
                            <a:srgbClr val="000000"/>
                          </a:solidFill>
                          <a:effectLst/>
                          <a:latin typeface="Noto Sans" panose="020B0502040504020204" pitchFamily="34" charset="0"/>
                          <a:cs typeface="Noto Sans" charset="0"/>
                        </a:rPr>
                        <a:t>FOUO</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0" i="0" u="none" strike="noStrike" cap="none" normalizeH="0" baseline="0" dirty="0">
                          <a:ln>
                            <a:noFill/>
                          </a:ln>
                          <a:solidFill>
                            <a:srgbClr val="000000"/>
                          </a:solidFill>
                          <a:effectLst/>
                          <a:latin typeface="Noto Sans" panose="020B0502040504020204" pitchFamily="34" charset="0"/>
                          <a:cs typeface="Noto Sans" charset="0"/>
                        </a:rPr>
                        <a:t>(DI2E.net &amp;</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0" i="0" u="none" strike="noStrike" cap="none" normalizeH="0" baseline="0" dirty="0">
                          <a:ln>
                            <a:noFill/>
                          </a:ln>
                          <a:solidFill>
                            <a:srgbClr val="000000"/>
                          </a:solidFill>
                          <a:effectLst/>
                          <a:latin typeface="Noto Sans" panose="020B0502040504020204" pitchFamily="34" charset="0"/>
                          <a:cs typeface="Noto Sans" charset="0"/>
                        </a:rPr>
                        <a:t>Forge.mil)</a:t>
                      </a:r>
                    </a:p>
                  </a:txBody>
                  <a:tcPr marT="49276"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rgbClr val="CDD3DF"/>
                    </a:solidFill>
                  </a:tcPr>
                </a:tc>
                <a:tc gridSpan="2">
                  <a:txBody>
                    <a:bodyPr/>
                    <a:lstStyle>
                      <a:lvl1pPr>
                        <a:lnSpc>
                          <a:spcPct val="98000"/>
                        </a:lnSpc>
                        <a:spcBef>
                          <a:spcPts val="14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400">
                          <a:solidFill>
                            <a:srgbClr val="23408F"/>
                          </a:solidFill>
                          <a:latin typeface="Calibri" panose="020F0502020204030204" pitchFamily="34" charset="0"/>
                          <a:cs typeface="Noto Sans" charset="0"/>
                        </a:defRPr>
                      </a:lvl1pPr>
                      <a:lvl2pPr>
                        <a:lnSpc>
                          <a:spcPct val="98000"/>
                        </a:lnSpc>
                        <a:spcBef>
                          <a:spcPts val="113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37669F"/>
                          </a:solidFill>
                          <a:latin typeface="Calibri" panose="020F0502020204030204" pitchFamily="34" charset="0"/>
                          <a:cs typeface="Noto Sans" charset="0"/>
                        </a:defRPr>
                      </a:lvl2pPr>
                      <a:lvl3pPr>
                        <a:lnSpc>
                          <a:spcPct val="98000"/>
                        </a:lnSpc>
                        <a:spcBef>
                          <a:spcPts val="85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600">
                          <a:solidFill>
                            <a:srgbClr val="009DBF"/>
                          </a:solidFill>
                          <a:latin typeface="Calibri" panose="020F0502020204030204" pitchFamily="34" charset="0"/>
                          <a:cs typeface="Noto Sans" charset="0"/>
                        </a:defRPr>
                      </a:lvl3pPr>
                      <a:lvl4pPr>
                        <a:lnSpc>
                          <a:spcPct val="98000"/>
                        </a:lnSpc>
                        <a:spcBef>
                          <a:spcPts val="57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400">
                          <a:solidFill>
                            <a:srgbClr val="23408F"/>
                          </a:solidFill>
                          <a:latin typeface="Calibri" panose="020F0502020204030204" pitchFamily="34" charset="0"/>
                          <a:cs typeface="Noto Sans" charset="0"/>
                        </a:defRPr>
                      </a:lvl4pPr>
                      <a:lvl5pPr>
                        <a:lnSpc>
                          <a:spcPct val="98000"/>
                        </a:lnSpc>
                        <a:spcBef>
                          <a:spcPts val="28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5pPr>
                      <a:lvl6pPr marL="25146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6pPr>
                      <a:lvl7pPr marL="29718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7pPr>
                      <a:lvl8pPr marL="34290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8pPr>
                      <a:lvl9pPr marL="38862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9p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0" i="0" u="none" strike="noStrike" cap="none" normalizeH="0" baseline="0" dirty="0">
                          <a:ln>
                            <a:noFill/>
                          </a:ln>
                          <a:solidFill>
                            <a:srgbClr val="000000"/>
                          </a:solidFill>
                          <a:effectLst/>
                          <a:latin typeface="Noto Sans" panose="020B0502040504020204" pitchFamily="34" charset="0"/>
                          <a:cs typeface="Noto Sans" charset="0"/>
                        </a:rPr>
                        <a:t>VMF (MIL-STD-6017)</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0" i="0" u="none" strike="noStrike" cap="none" normalizeH="0" baseline="0" dirty="0">
                          <a:ln>
                            <a:noFill/>
                          </a:ln>
                          <a:solidFill>
                            <a:srgbClr val="000000"/>
                          </a:solidFill>
                          <a:effectLst/>
                          <a:latin typeface="Noto Sans" panose="020B0502040504020204" pitchFamily="34" charset="0"/>
                          <a:cs typeface="Noto Sans" charset="0"/>
                        </a:rPr>
                        <a:t>USMTF ATO (MIL-STD-6040)</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1" i="0" u="none" strike="noStrike" cap="none" normalizeH="0" baseline="0" dirty="0">
                          <a:ln>
                            <a:noFill/>
                          </a:ln>
                          <a:solidFill>
                            <a:srgbClr val="000000"/>
                          </a:solidFill>
                          <a:effectLst/>
                          <a:latin typeface="Noto Sans" panose="020B0502040504020204" pitchFamily="34" charset="0"/>
                          <a:cs typeface="Noto Sans" charset="0"/>
                        </a:rPr>
                        <a:t>LINK16 (NATO STANAG 5516/MIL-STD-6016) </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0" i="0" u="none" strike="noStrike" cap="none" normalizeH="0" baseline="0" dirty="0">
                          <a:ln>
                            <a:noFill/>
                          </a:ln>
                          <a:solidFill>
                            <a:srgbClr val="000000"/>
                          </a:solidFill>
                          <a:effectLst/>
                          <a:latin typeface="Noto Sans" panose="020B0502040504020204" pitchFamily="34" charset="0"/>
                          <a:cs typeface="Noto Sans" charset="0"/>
                        </a:rPr>
                        <a:t>A-GNOSC REMEDY </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0" i="0" u="none" strike="noStrike" cap="none" normalizeH="0" baseline="0" dirty="0">
                          <a:ln>
                            <a:noFill/>
                          </a:ln>
                          <a:solidFill>
                            <a:srgbClr val="000000"/>
                          </a:solidFill>
                          <a:effectLst/>
                          <a:latin typeface="Noto Sans" panose="020B0502040504020204" pitchFamily="34" charset="0"/>
                          <a:cs typeface="Noto Sans" charset="0"/>
                        </a:rPr>
                        <a:t>ARMY DRRS </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0" i="0" u="none" strike="noStrike" cap="none" normalizeH="0" baseline="0" dirty="0">
                          <a:ln>
                            <a:noFill/>
                          </a:ln>
                          <a:solidFill>
                            <a:srgbClr val="000000"/>
                          </a:solidFill>
                          <a:effectLst/>
                          <a:latin typeface="Noto Sans" panose="020B0502040504020204" pitchFamily="34" charset="0"/>
                          <a:cs typeface="Noto Sans" charset="0"/>
                        </a:rPr>
                        <a:t>USCG UCOP </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0" i="0" u="none" strike="noStrike" cap="none" normalizeH="0" baseline="0" dirty="0">
                          <a:ln>
                            <a:noFill/>
                          </a:ln>
                          <a:solidFill>
                            <a:srgbClr val="000000"/>
                          </a:solidFill>
                          <a:effectLst/>
                          <a:latin typeface="Noto Sans" panose="020B0502040504020204" pitchFamily="34" charset="0"/>
                          <a:cs typeface="Noto Sans" charset="0"/>
                        </a:rPr>
                        <a:t>CEF-R1965 </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0" i="0" u="none" strike="noStrike" cap="none" normalizeH="0" baseline="0" dirty="0">
                          <a:ln>
                            <a:noFill/>
                          </a:ln>
                          <a:solidFill>
                            <a:srgbClr val="000000"/>
                          </a:solidFill>
                          <a:effectLst/>
                          <a:latin typeface="Noto Sans" panose="020B0502040504020204" pitchFamily="34" charset="0"/>
                          <a:cs typeface="Noto Sans" charset="0"/>
                        </a:rPr>
                        <a:t>GMTIF (STANAG 4607)</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400" b="0" i="0" u="none" strike="noStrike" cap="none" normalizeH="0" baseline="0" dirty="0">
                        <a:ln>
                          <a:noFill/>
                        </a:ln>
                        <a:solidFill>
                          <a:srgbClr val="000000"/>
                        </a:solidFill>
                        <a:effectLst/>
                        <a:latin typeface="Noto Sans" panose="020B0502040504020204" pitchFamily="34" charset="0"/>
                        <a:cs typeface="Noto Sans" charset="0"/>
                      </a:endParaRPr>
                    </a:p>
                  </a:txBody>
                  <a:tcPr marT="49276"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rgbClr val="CDD3DF"/>
                    </a:solidFill>
                  </a:tcPr>
                </a:tc>
                <a:tc hMerge="1">
                  <a:txBody>
                    <a:bodyPr/>
                    <a:lstStyle/>
                    <a:p>
                      <a:endParaRPr lang="en-US"/>
                    </a:p>
                  </a:txBody>
                  <a:tcPr/>
                </a:tc>
                <a:extLst>
                  <a:ext uri="{0D108BD9-81ED-4DB2-BD59-A6C34878D82A}">
                    <a16:rowId xmlns:a16="http://schemas.microsoft.com/office/drawing/2014/main" val="212360179"/>
                  </a:ext>
                </a:extLst>
              </a:tr>
              <a:tr h="731838">
                <a:tc>
                  <a:txBody>
                    <a:bodyPr/>
                    <a:lstStyle>
                      <a:lvl1pPr>
                        <a:lnSpc>
                          <a:spcPct val="98000"/>
                        </a:lnSpc>
                        <a:spcBef>
                          <a:spcPts val="14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400">
                          <a:solidFill>
                            <a:srgbClr val="23408F"/>
                          </a:solidFill>
                          <a:latin typeface="Calibri" panose="020F0502020204030204" pitchFamily="34" charset="0"/>
                          <a:cs typeface="Noto Sans" charset="0"/>
                        </a:defRPr>
                      </a:lvl1pPr>
                      <a:lvl2pPr>
                        <a:lnSpc>
                          <a:spcPct val="98000"/>
                        </a:lnSpc>
                        <a:spcBef>
                          <a:spcPts val="113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37669F"/>
                          </a:solidFill>
                          <a:latin typeface="Calibri" panose="020F0502020204030204" pitchFamily="34" charset="0"/>
                          <a:cs typeface="Noto Sans" charset="0"/>
                        </a:defRPr>
                      </a:lvl2pPr>
                      <a:lvl3pPr>
                        <a:lnSpc>
                          <a:spcPct val="98000"/>
                        </a:lnSpc>
                        <a:spcBef>
                          <a:spcPts val="85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600">
                          <a:solidFill>
                            <a:srgbClr val="009DBF"/>
                          </a:solidFill>
                          <a:latin typeface="Calibri" panose="020F0502020204030204" pitchFamily="34" charset="0"/>
                          <a:cs typeface="Noto Sans" charset="0"/>
                        </a:defRPr>
                      </a:lvl3pPr>
                      <a:lvl4pPr>
                        <a:lnSpc>
                          <a:spcPct val="98000"/>
                        </a:lnSpc>
                        <a:spcBef>
                          <a:spcPts val="57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400">
                          <a:solidFill>
                            <a:srgbClr val="23408F"/>
                          </a:solidFill>
                          <a:latin typeface="Calibri" panose="020F0502020204030204" pitchFamily="34" charset="0"/>
                          <a:cs typeface="Noto Sans" charset="0"/>
                        </a:defRPr>
                      </a:lvl4pPr>
                      <a:lvl5pPr>
                        <a:lnSpc>
                          <a:spcPct val="98000"/>
                        </a:lnSpc>
                        <a:spcBef>
                          <a:spcPts val="28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5pPr>
                      <a:lvl6pPr marL="25146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6pPr>
                      <a:lvl7pPr marL="29718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7pPr>
                      <a:lvl8pPr marL="34290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8pPr>
                      <a:lvl9pPr marL="38862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9p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0" i="0" u="none" strike="noStrike" cap="none" normalizeH="0" baseline="0" dirty="0">
                          <a:ln>
                            <a:noFill/>
                          </a:ln>
                          <a:solidFill>
                            <a:srgbClr val="000000"/>
                          </a:solidFill>
                          <a:effectLst/>
                          <a:latin typeface="Noto Sans" panose="020B0502040504020204" pitchFamily="34" charset="0"/>
                          <a:cs typeface="Noto Sans" charset="0"/>
                        </a:rPr>
                        <a:t>Commercial </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0" i="0" u="none" strike="noStrike" cap="none" normalizeH="0" baseline="0" dirty="0">
                          <a:ln>
                            <a:noFill/>
                          </a:ln>
                          <a:solidFill>
                            <a:srgbClr val="000000"/>
                          </a:solidFill>
                          <a:effectLst/>
                          <a:latin typeface="Noto Sans" panose="020B0502040504020204" pitchFamily="34" charset="0"/>
                          <a:cs typeface="Noto Sans" charset="0"/>
                        </a:rPr>
                        <a:t>License $$$</a:t>
                      </a:r>
                    </a:p>
                  </a:txBody>
                  <a:tcPr marT="49276"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rgbClr val="E8EAEF"/>
                    </a:solidFill>
                  </a:tcPr>
                </a:tc>
                <a:tc gridSpan="2">
                  <a:txBody>
                    <a:bodyPr/>
                    <a:lstStyle>
                      <a:lvl1pPr>
                        <a:lnSpc>
                          <a:spcPct val="98000"/>
                        </a:lnSpc>
                        <a:spcBef>
                          <a:spcPts val="14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400">
                          <a:solidFill>
                            <a:srgbClr val="23408F"/>
                          </a:solidFill>
                          <a:latin typeface="Calibri" panose="020F0502020204030204" pitchFamily="34" charset="0"/>
                          <a:cs typeface="Noto Sans" charset="0"/>
                        </a:defRPr>
                      </a:lvl1pPr>
                      <a:lvl2pPr>
                        <a:lnSpc>
                          <a:spcPct val="98000"/>
                        </a:lnSpc>
                        <a:spcBef>
                          <a:spcPts val="113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37669F"/>
                          </a:solidFill>
                          <a:latin typeface="Calibri" panose="020F0502020204030204" pitchFamily="34" charset="0"/>
                          <a:cs typeface="Noto Sans" charset="0"/>
                        </a:defRPr>
                      </a:lvl2pPr>
                      <a:lvl3pPr>
                        <a:lnSpc>
                          <a:spcPct val="98000"/>
                        </a:lnSpc>
                        <a:spcBef>
                          <a:spcPts val="85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600">
                          <a:solidFill>
                            <a:srgbClr val="009DBF"/>
                          </a:solidFill>
                          <a:latin typeface="Calibri" panose="020F0502020204030204" pitchFamily="34" charset="0"/>
                          <a:cs typeface="Noto Sans" charset="0"/>
                        </a:defRPr>
                      </a:lvl3pPr>
                      <a:lvl4pPr>
                        <a:lnSpc>
                          <a:spcPct val="98000"/>
                        </a:lnSpc>
                        <a:spcBef>
                          <a:spcPts val="57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1400">
                          <a:solidFill>
                            <a:srgbClr val="23408F"/>
                          </a:solidFill>
                          <a:latin typeface="Calibri" panose="020F0502020204030204" pitchFamily="34" charset="0"/>
                          <a:cs typeface="Noto Sans" charset="0"/>
                        </a:defRPr>
                      </a:lvl4pPr>
                      <a:lvl5pPr>
                        <a:lnSpc>
                          <a:spcPct val="98000"/>
                        </a:lnSpc>
                        <a:spcBef>
                          <a:spcPts val="28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5pPr>
                      <a:lvl6pPr marL="25146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6pPr>
                      <a:lvl7pPr marL="29718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7pPr>
                      <a:lvl8pPr marL="34290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8pPr>
                      <a:lvl9pPr marL="3886200" indent="-228600" defTabSz="457200" fontAlgn="base">
                        <a:lnSpc>
                          <a:spcPct val="9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23408F"/>
                          </a:solidFill>
                          <a:latin typeface="Calibri" panose="020F0502020204030204" pitchFamily="34" charset="0"/>
                          <a:cs typeface="Noto Sans" charset="0"/>
                        </a:defRPr>
                      </a:lvl9pPr>
                    </a:lstStyle>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0" i="0" u="none" strike="noStrike" cap="none" normalizeH="0" baseline="0" dirty="0">
                          <a:ln>
                            <a:noFill/>
                          </a:ln>
                          <a:solidFill>
                            <a:srgbClr val="000000"/>
                          </a:solidFill>
                          <a:effectLst/>
                          <a:latin typeface="Noto Sans" panose="020B0502040504020204" pitchFamily="34" charset="0"/>
                          <a:cs typeface="Noto Sans" charset="0"/>
                        </a:rPr>
                        <a:t>SWIFT-MT (IBM)</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0" i="0" u="none" strike="noStrike" cap="none" normalizeH="0" baseline="0" dirty="0">
                          <a:ln>
                            <a:noFill/>
                          </a:ln>
                          <a:solidFill>
                            <a:srgbClr val="000000"/>
                          </a:solidFill>
                          <a:effectLst/>
                          <a:latin typeface="Noto Sans" panose="020B0502040504020204" pitchFamily="34" charset="0"/>
                          <a:cs typeface="Noto Sans" charset="0"/>
                        </a:rPr>
                        <a:t>HIPAA-5010 (IBM)</a:t>
                      </a:r>
                    </a:p>
                    <a:p>
                      <a:pPr marL="0" marR="0" lvl="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400" b="0" i="0" u="none" strike="noStrike" cap="none" normalizeH="0" baseline="0" dirty="0">
                          <a:ln>
                            <a:noFill/>
                          </a:ln>
                          <a:solidFill>
                            <a:srgbClr val="000000"/>
                          </a:solidFill>
                          <a:effectLst/>
                          <a:latin typeface="Noto Sans" panose="020B0502040504020204" pitchFamily="34" charset="0"/>
                          <a:cs typeface="Noto Sans" charset="0"/>
                        </a:rPr>
                        <a:t>HL7-2.7 (IBM)</a:t>
                      </a:r>
                    </a:p>
                  </a:txBody>
                  <a:tcPr marT="49276"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solidFill>
                      <a:srgbClr val="E8EAEF"/>
                    </a:solidFill>
                  </a:tcPr>
                </a:tc>
                <a:tc hMerge="1">
                  <a:txBody>
                    <a:bodyPr/>
                    <a:lstStyle/>
                    <a:p>
                      <a:endParaRPr lang="en-US"/>
                    </a:p>
                  </a:txBody>
                  <a:tcPr/>
                </a:tc>
                <a:extLst>
                  <a:ext uri="{0D108BD9-81ED-4DB2-BD59-A6C34878D82A}">
                    <a16:rowId xmlns:a16="http://schemas.microsoft.com/office/drawing/2014/main" val="2695469161"/>
                  </a:ext>
                </a:extLst>
              </a:tr>
            </a:tbl>
          </a:graphicData>
        </a:graphic>
      </p:graphicFrame>
      <p:sp>
        <p:nvSpPr>
          <p:cNvPr id="24606" name="Rectangle 30">
            <a:extLst>
              <a:ext uri="{FF2B5EF4-FFF2-40B4-BE49-F238E27FC236}">
                <a16:creationId xmlns:a16="http://schemas.microsoft.com/office/drawing/2014/main" id="{58DCED2B-014F-4664-B136-77C2CF347E28}"/>
              </a:ext>
            </a:extLst>
          </p:cNvPr>
          <p:cNvSpPr>
            <a:spLocks noChangeArrowheads="1"/>
          </p:cNvSpPr>
          <p:nvPr/>
        </p:nvSpPr>
        <p:spPr bwMode="auto">
          <a:xfrm>
            <a:off x="6492875" y="292100"/>
            <a:ext cx="1778349"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 pos="914400" algn="l"/>
                <a:tab pos="1371600" algn="l"/>
                <a:tab pos="18288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cs typeface="Noto Sans" charset="0"/>
              </a:defRPr>
            </a:lvl9pPr>
          </a:lstStyle>
          <a:p>
            <a:pPr hangingPunct="1">
              <a:lnSpc>
                <a:spcPct val="100000"/>
              </a:lnSpc>
            </a:pPr>
            <a:r>
              <a:rPr lang="en-US" altLang="en-US" sz="1200" dirty="0">
                <a:latin typeface="Noto Sans" panose="020B0502040504020204" pitchFamily="34" charset="0"/>
              </a:rPr>
              <a:t>*   = in development</a:t>
            </a:r>
          </a:p>
          <a:p>
            <a:pPr hangingPunct="1">
              <a:lnSpc>
                <a:spcPct val="100000"/>
              </a:lnSpc>
            </a:pPr>
            <a:r>
              <a:rPr lang="en-US" altLang="en-US" sz="1200" dirty="0">
                <a:latin typeface="Noto Sans" panose="020B0502040504020204" pitchFamily="34" charset="0"/>
              </a:rPr>
              <a:t>** = not yet published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9187-B8DF-4E8D-9B7A-387A15B58579}"/>
              </a:ext>
            </a:extLst>
          </p:cNvPr>
          <p:cNvSpPr>
            <a:spLocks noGrp="1"/>
          </p:cNvSpPr>
          <p:nvPr>
            <p:ph type="title"/>
          </p:nvPr>
        </p:nvSpPr>
        <p:spPr>
          <a:xfrm>
            <a:off x="457200" y="350838"/>
            <a:ext cx="8382000" cy="561975"/>
          </a:xfrm>
        </p:spPr>
        <p:txBody>
          <a:bodyPr/>
          <a:lstStyle/>
          <a:p>
            <a:r>
              <a:rPr lang="en-US" dirty="0"/>
              <a:t>Got Gnarly Data? - Come to </a:t>
            </a:r>
            <a:r>
              <a:rPr lang="en-US" dirty="0" err="1"/>
              <a:t>BoF</a:t>
            </a:r>
            <a:r>
              <a:rPr lang="en-US" dirty="0"/>
              <a:t> Session!</a:t>
            </a:r>
          </a:p>
        </p:txBody>
      </p:sp>
      <p:sp>
        <p:nvSpPr>
          <p:cNvPr id="3" name="Content Placeholder 2">
            <a:extLst>
              <a:ext uri="{FF2B5EF4-FFF2-40B4-BE49-F238E27FC236}">
                <a16:creationId xmlns:a16="http://schemas.microsoft.com/office/drawing/2014/main" id="{8F15AB45-291D-4647-9065-8E741D2B5E7E}"/>
              </a:ext>
            </a:extLst>
          </p:cNvPr>
          <p:cNvSpPr>
            <a:spLocks noGrp="1"/>
          </p:cNvSpPr>
          <p:nvPr>
            <p:ph idx="1"/>
          </p:nvPr>
        </p:nvSpPr>
        <p:spPr/>
        <p:txBody>
          <a:bodyPr>
            <a:normAutofit/>
          </a:bodyPr>
          <a:lstStyle/>
          <a:p>
            <a:r>
              <a:rPr lang="en-US" dirty="0"/>
              <a:t>Wednesday  19:00 </a:t>
            </a:r>
            <a:r>
              <a:rPr lang="en-US" dirty="0" err="1"/>
              <a:t>Terrasse</a:t>
            </a:r>
            <a:endParaRPr lang="en-US" dirty="0"/>
          </a:p>
          <a:p>
            <a:endParaRPr lang="en-US" b="1" dirty="0"/>
          </a:p>
          <a:p>
            <a:r>
              <a:rPr lang="en-US" b="1" dirty="0"/>
              <a:t>Use Apache Daffodil (Incubating) to parse your data into XML/JSON</a:t>
            </a:r>
          </a:p>
          <a:p>
            <a:pPr marL="457200" indent="-457200">
              <a:buFont typeface="Arial" panose="020B0604020202020204" pitchFamily="34" charset="0"/>
              <a:buChar char="•"/>
            </a:pPr>
            <a:r>
              <a:rPr lang="en-US" dirty="0"/>
              <a:t>Bring an example of gnarly data </a:t>
            </a:r>
          </a:p>
          <a:p>
            <a:pPr marL="457200" indent="-457200">
              <a:buFont typeface="Arial" panose="020B0604020202020204" pitchFamily="34" charset="0"/>
              <a:buChar char="•"/>
            </a:pPr>
            <a:r>
              <a:rPr lang="en-US" dirty="0"/>
              <a:t>We will create a schema for it</a:t>
            </a:r>
          </a:p>
          <a:p>
            <a:pPr marL="457200" indent="-457200">
              <a:buFont typeface="Arial" panose="020B0604020202020204" pitchFamily="34" charset="0"/>
              <a:buChar char="•"/>
            </a:pPr>
            <a:r>
              <a:rPr lang="en-US" dirty="0"/>
              <a:t>Prize for </a:t>
            </a:r>
            <a:r>
              <a:rPr lang="en-US" dirty="0" err="1"/>
              <a:t>gnarliest</a:t>
            </a:r>
            <a:r>
              <a:rPr lang="en-US" dirty="0"/>
              <a:t> data format</a:t>
            </a:r>
          </a:p>
          <a:p>
            <a:endParaRPr lang="en-US" dirty="0"/>
          </a:p>
          <a:p>
            <a:endParaRPr lang="en-US" dirty="0"/>
          </a:p>
        </p:txBody>
      </p:sp>
      <p:sp>
        <p:nvSpPr>
          <p:cNvPr id="4" name="Slide Number Placeholder 3">
            <a:extLst>
              <a:ext uri="{FF2B5EF4-FFF2-40B4-BE49-F238E27FC236}">
                <a16:creationId xmlns:a16="http://schemas.microsoft.com/office/drawing/2014/main" id="{475B0447-621E-44B5-AAA9-EABF2BB2233D}"/>
              </a:ext>
            </a:extLst>
          </p:cNvPr>
          <p:cNvSpPr>
            <a:spLocks noGrp="1"/>
          </p:cNvSpPr>
          <p:nvPr>
            <p:ph type="sldNum" idx="10"/>
          </p:nvPr>
        </p:nvSpPr>
        <p:spPr/>
        <p:txBody>
          <a:bodyPr/>
          <a:lstStyle/>
          <a:p>
            <a:fld id="{F828F367-427D-4EF8-8844-FD29E8804D26}" type="slidenum">
              <a:rPr lang="en-US" altLang="en-US" smtClean="0"/>
              <a:pPr/>
              <a:t>2</a:t>
            </a:fld>
            <a:endParaRPr lang="en-US" altLang="en-US" dirty="0"/>
          </a:p>
        </p:txBody>
      </p:sp>
    </p:spTree>
    <p:extLst>
      <p:ext uri="{BB962C8B-B14F-4D97-AF65-F5344CB8AC3E}">
        <p14:creationId xmlns:p14="http://schemas.microsoft.com/office/powerpoint/2010/main" val="37867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31D9CC-121F-432A-B895-31BA7BC9446A}"/>
              </a:ext>
            </a:extLst>
          </p:cNvPr>
          <p:cNvSpPr>
            <a:spLocks noGrp="1"/>
          </p:cNvSpPr>
          <p:nvPr>
            <p:ph type="title"/>
          </p:nvPr>
        </p:nvSpPr>
        <p:spPr/>
        <p:txBody>
          <a:bodyPr>
            <a:normAutofit fontScale="90000"/>
          </a:bodyPr>
          <a:lstStyle/>
          <a:p>
            <a:r>
              <a:rPr lang="en-US" dirty="0"/>
              <a:t>Other DFDL Implementations</a:t>
            </a:r>
          </a:p>
        </p:txBody>
      </p:sp>
      <p:sp>
        <p:nvSpPr>
          <p:cNvPr id="7" name="Content Placeholder 6">
            <a:extLst>
              <a:ext uri="{FF2B5EF4-FFF2-40B4-BE49-F238E27FC236}">
                <a16:creationId xmlns:a16="http://schemas.microsoft.com/office/drawing/2014/main" id="{0921AB96-6D79-49C1-90F6-282E4D7AF14B}"/>
              </a:ext>
            </a:extLst>
          </p:cNvPr>
          <p:cNvSpPr>
            <a:spLocks noGrp="1"/>
          </p:cNvSpPr>
          <p:nvPr>
            <p:ph idx="1"/>
          </p:nvPr>
        </p:nvSpPr>
        <p:spPr/>
        <p:txBody>
          <a:bodyPr>
            <a:normAutofit fontScale="62500" lnSpcReduction="20000"/>
          </a:bodyPr>
          <a:lstStyle/>
          <a:p>
            <a:pPr marL="457200" indent="-457200">
              <a:buFont typeface="Arial" panose="020B0604020202020204" pitchFamily="34" charset="0"/>
              <a:buChar char="•"/>
            </a:pPr>
            <a:r>
              <a:rPr lang="en-US" dirty="0"/>
              <a:t>IBM DFDL - The First DFDL Implementation - v1.0 Nov 2011</a:t>
            </a:r>
          </a:p>
          <a:p>
            <a:pPr marL="800100" lvl="1" indent="-342900">
              <a:buFont typeface="Arial" panose="020B0604020202020204" pitchFamily="34" charset="0"/>
              <a:buChar char="•"/>
            </a:pPr>
            <a:r>
              <a:rPr lang="en-US" altLang="en-US" dirty="0"/>
              <a:t>Embeddable as Library, C and Java</a:t>
            </a:r>
          </a:p>
          <a:p>
            <a:pPr marL="800100" lvl="1" indent="-342900">
              <a:buFont typeface="Arial" panose="020B0604020202020204" pitchFamily="34" charset="0"/>
              <a:buChar char="•"/>
            </a:pPr>
            <a:r>
              <a:rPr lang="en-US" altLang="en-US" dirty="0"/>
              <a:t>Includes Eclipse based tooling - graphical DFDL schema editor/test environment</a:t>
            </a:r>
          </a:p>
          <a:p>
            <a:pPr marL="800100" lvl="1" indent="-342900">
              <a:buFont typeface="Arial" panose="020B0604020202020204" pitchFamily="34" charset="0"/>
              <a:buChar char="•"/>
            </a:pPr>
            <a:r>
              <a:rPr lang="en-US" altLang="en-US" dirty="0"/>
              <a:t>Found in IBM products: </a:t>
            </a:r>
          </a:p>
          <a:p>
            <a:pPr marL="457200" lvl="1" indent="0"/>
            <a:r>
              <a:rPr lang="en-US" altLang="en-US" dirty="0"/>
              <a:t>	IBM App Connect Enterprise product family</a:t>
            </a:r>
          </a:p>
          <a:p>
            <a:pPr marL="457200" lvl="1" indent="0"/>
            <a:r>
              <a:rPr lang="en-US" altLang="en-US" dirty="0"/>
              <a:t>	IBM InfoSphere Master Data Management</a:t>
            </a:r>
            <a:endParaRPr lang="en-US" altLang="en-US" dirty="0">
              <a:hlinkClick r:id="rId3"/>
            </a:endParaRPr>
          </a:p>
          <a:p>
            <a:pPr marL="457200" lvl="1" indent="0"/>
            <a:r>
              <a:rPr lang="en-US" altLang="en-US" dirty="0"/>
              <a:t>	IBM z/TPF product family</a:t>
            </a:r>
            <a:endParaRPr lang="en-US" dirty="0"/>
          </a:p>
          <a:p>
            <a:pPr marL="457200" indent="-457200">
              <a:buFont typeface="Arial" panose="020B0604020202020204" pitchFamily="34" charset="0"/>
              <a:buChar char="•"/>
            </a:pPr>
            <a:r>
              <a:rPr lang="en-US" dirty="0"/>
              <a:t>European Space Agency - </a:t>
            </a:r>
            <a:r>
              <a:rPr lang="en-US" altLang="en-US" dirty="0"/>
              <a:t>DFDL4S = DFDL for Space</a:t>
            </a:r>
          </a:p>
          <a:p>
            <a:pPr marL="800100" lvl="1" indent="-342900">
              <a:buFont typeface="Arial" panose="020B0604020202020204" pitchFamily="34" charset="0"/>
              <a:buChar char="•"/>
            </a:pPr>
            <a:r>
              <a:rPr lang="en-US" altLang="en-US" dirty="0"/>
              <a:t>Embeddable as Library, Java and C++ versions. </a:t>
            </a:r>
          </a:p>
          <a:p>
            <a:pPr marL="800100" lvl="1" indent="-342900">
              <a:buFont typeface="Arial" panose="020B0604020202020204" pitchFamily="34" charset="0"/>
              <a:buChar char="•"/>
            </a:pPr>
            <a:r>
              <a:rPr lang="en-US" altLang="en-US" dirty="0"/>
              <a:t>Binary-data-only subset of DFDL</a:t>
            </a:r>
          </a:p>
          <a:p>
            <a:pPr marL="800100" lvl="1" indent="-342900">
              <a:buFont typeface="Arial" panose="020B0604020202020204" pitchFamily="34" charset="0"/>
              <a:buChar char="•"/>
            </a:pPr>
            <a:r>
              <a:rPr lang="en-US" altLang="en-US" dirty="0"/>
              <a:t>Created by ESA for satellite data descriptions</a:t>
            </a:r>
          </a:p>
          <a:p>
            <a:pPr marL="800100" lvl="1" indent="-342900">
              <a:buFont typeface="Arial" panose="020B0604020202020204" pitchFamily="34" charset="0"/>
              <a:buChar char="•"/>
            </a:pPr>
            <a:r>
              <a:rPr lang="en-US" altLang="en-US" dirty="0"/>
              <a:t>Evolving to be a fully compatible DFDL subset. </a:t>
            </a:r>
          </a:p>
          <a:p>
            <a:pPr marL="800100" lvl="1" indent="-342900">
              <a:buFont typeface="Arial" panose="020B0604020202020204" pitchFamily="34" charset="0"/>
              <a:buChar char="•"/>
            </a:pPr>
            <a:r>
              <a:rPr lang="en-US" altLang="en-US" dirty="0"/>
              <a:t>More info at</a:t>
            </a:r>
          </a:p>
          <a:p>
            <a:pPr marL="1200150" lvl="2" indent="-285750">
              <a:buFont typeface="Arial" panose="020B0604020202020204" pitchFamily="34" charset="0"/>
              <a:buChar char="•"/>
            </a:pPr>
            <a:r>
              <a:rPr lang="en-US" altLang="en-US" dirty="0">
                <a:hlinkClick r:id="rId4"/>
              </a:rPr>
              <a:t>http://eop-cfi.esa.int/index.php/applications/dfdl4s</a:t>
            </a:r>
            <a:endParaRPr lang="en-US" altLang="en-US" dirty="0"/>
          </a:p>
          <a:p>
            <a:pPr marL="457200" indent="-4572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E6C44221-30C5-48D0-9A26-D0A958DC3E4E}"/>
              </a:ext>
            </a:extLst>
          </p:cNvPr>
          <p:cNvSpPr>
            <a:spLocks noGrp="1"/>
          </p:cNvSpPr>
          <p:nvPr>
            <p:ph type="sldNum" idx="10"/>
          </p:nvPr>
        </p:nvSpPr>
        <p:spPr/>
        <p:txBody>
          <a:bodyPr/>
          <a:lstStyle/>
          <a:p>
            <a:fld id="{8A819DD2-204F-497C-A60C-3B1A7656C529}" type="slidenum">
              <a:rPr lang="en-US" altLang="en-US" smtClean="0"/>
              <a:pPr/>
              <a:t>20</a:t>
            </a:fld>
            <a:endParaRPr lang="en-US" altLang="en-US" dirty="0"/>
          </a:p>
        </p:txBody>
      </p:sp>
    </p:spTree>
    <p:extLst>
      <p:ext uri="{BB962C8B-B14F-4D97-AF65-F5344CB8AC3E}">
        <p14:creationId xmlns:p14="http://schemas.microsoft.com/office/powerpoint/2010/main" val="569962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19733A-96BB-4D36-BF35-1EFBB1A51BE2}"/>
              </a:ext>
            </a:extLst>
          </p:cNvPr>
          <p:cNvSpPr>
            <a:spLocks noGrp="1"/>
          </p:cNvSpPr>
          <p:nvPr>
            <p:ph type="title"/>
          </p:nvPr>
        </p:nvSpPr>
        <p:spPr/>
        <p:txBody>
          <a:bodyPr/>
          <a:lstStyle/>
          <a:p>
            <a:r>
              <a:rPr lang="en-US" altLang="en-US" dirty="0"/>
              <a:t>Daffodil </a:t>
            </a:r>
            <a:br>
              <a:rPr lang="en-US" altLang="en-US" dirty="0"/>
            </a:br>
            <a:br>
              <a:rPr lang="en-US" altLang="en-US" dirty="0"/>
            </a:br>
            <a:endParaRPr lang="en-US" dirty="0"/>
          </a:p>
        </p:txBody>
      </p:sp>
      <p:sp>
        <p:nvSpPr>
          <p:cNvPr id="7" name="Text Placeholder 6">
            <a:extLst>
              <a:ext uri="{FF2B5EF4-FFF2-40B4-BE49-F238E27FC236}">
                <a16:creationId xmlns:a16="http://schemas.microsoft.com/office/drawing/2014/main" id="{108FD4A3-C639-491F-817E-E3188B9246F4}"/>
              </a:ext>
            </a:extLst>
          </p:cNvPr>
          <p:cNvSpPr>
            <a:spLocks noGrp="1"/>
          </p:cNvSpPr>
          <p:nvPr>
            <p:ph type="body" idx="1"/>
          </p:nvPr>
        </p:nvSpPr>
        <p:spPr/>
        <p:txBody>
          <a:bodyPr/>
          <a:lstStyle/>
          <a:p>
            <a:r>
              <a:rPr lang="en-US" altLang="en-US" dirty="0"/>
              <a:t>The Open Source DFDL Implementation</a:t>
            </a:r>
          </a:p>
          <a:p>
            <a:r>
              <a:rPr lang="en-US" altLang="en-US" dirty="0"/>
              <a:t>aka Apache Daffodil (Incubating)</a:t>
            </a:r>
          </a:p>
          <a:p>
            <a:endParaRPr lang="en-US" dirty="0"/>
          </a:p>
        </p:txBody>
      </p:sp>
      <p:sp>
        <p:nvSpPr>
          <p:cNvPr id="2" name="Slide Number Placeholder 1">
            <a:extLst>
              <a:ext uri="{FF2B5EF4-FFF2-40B4-BE49-F238E27FC236}">
                <a16:creationId xmlns:a16="http://schemas.microsoft.com/office/drawing/2014/main" id="{3944D4EB-DC27-4043-AB16-88B3F8160CD1}"/>
              </a:ext>
            </a:extLst>
          </p:cNvPr>
          <p:cNvSpPr>
            <a:spLocks noGrp="1"/>
          </p:cNvSpPr>
          <p:nvPr>
            <p:ph type="sldNum" idx="10"/>
          </p:nvPr>
        </p:nvSpPr>
        <p:spPr/>
        <p:txBody>
          <a:bodyPr/>
          <a:lstStyle/>
          <a:p>
            <a:fld id="{8D26809D-8D56-46B0-B988-ACC7C4DE5073}" type="slidenum">
              <a:rPr lang="en-US" altLang="en-US" smtClean="0"/>
              <a:pPr/>
              <a:t>21</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5050BB5C-FBDB-4C54-A9B8-FF9287BAD175}"/>
              </a:ext>
            </a:extLst>
          </p:cNvPr>
          <p:cNvSpPr>
            <a:spLocks noGrp="1" noChangeArrowheads="1"/>
          </p:cNvSpPr>
          <p:nvPr>
            <p:ph type="title"/>
          </p:nvPr>
        </p:nvSpPr>
        <p:spPr/>
        <p:txBody>
          <a:bodyPr/>
          <a:lstStyle/>
          <a:p>
            <a:r>
              <a:rPr lang="en-US" altLang="en-US" dirty="0"/>
              <a:t>Daffodil - History</a:t>
            </a:r>
          </a:p>
        </p:txBody>
      </p:sp>
      <p:sp>
        <p:nvSpPr>
          <p:cNvPr id="6" name="Content Placeholder 5">
            <a:extLst>
              <a:ext uri="{FF2B5EF4-FFF2-40B4-BE49-F238E27FC236}">
                <a16:creationId xmlns:a16="http://schemas.microsoft.com/office/drawing/2014/main" id="{D213A843-B73A-44B9-8E97-5EB547683F23}"/>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altLang="en-US" dirty="0"/>
              <a:t>Started out at University of Illinois/NCSA</a:t>
            </a:r>
          </a:p>
          <a:p>
            <a:pPr marL="800100" lvl="1" indent="-342900">
              <a:buFont typeface="Arial" panose="020B0604020202020204" pitchFamily="34" charset="0"/>
              <a:buChar char="•"/>
            </a:pPr>
            <a:r>
              <a:rPr lang="en-US" altLang="en-US" dirty="0"/>
              <a:t>Research project ~2009</a:t>
            </a:r>
          </a:p>
          <a:p>
            <a:pPr marL="800100" lvl="1" indent="-342900">
              <a:buSzPct val="120000"/>
              <a:buBlip>
                <a:blip r:embed="rId3">
                  <a:extLst>
                    <a:ext uri="{837473B0-CC2E-450A-ABE3-18F120FF3D39}">
                      <a1611:picAttrSrcUrl xmlns:a1611="http://schemas.microsoft.com/office/drawing/2016/11/main" r:id="rId4"/>
                    </a:ext>
                  </a:extLst>
                </a:blip>
              </a:buBlip>
            </a:pPr>
            <a:r>
              <a:rPr lang="en-US" altLang="en-US" dirty="0"/>
              <a:t>Written in </a:t>
            </a:r>
            <a:r>
              <a:rPr lang="en-US" altLang="en-US" b="1" dirty="0">
                <a:solidFill>
                  <a:srgbClr val="C00000"/>
                </a:solidFill>
              </a:rPr>
              <a:t>Scala</a:t>
            </a:r>
            <a:r>
              <a:rPr lang="en-US" altLang="en-US" dirty="0"/>
              <a:t> - runs on Java JVM</a:t>
            </a:r>
          </a:p>
          <a:p>
            <a:pPr marL="457200" indent="-457200">
              <a:buFont typeface="Arial" panose="020B0604020202020204" pitchFamily="34" charset="0"/>
              <a:buChar char="•"/>
            </a:pPr>
            <a:r>
              <a:rPr lang="en-US" altLang="en-US" dirty="0"/>
              <a:t>Further developed by Tresys Technology ~2012</a:t>
            </a:r>
          </a:p>
          <a:p>
            <a:pPr marL="800100" lvl="1" indent="-342900">
              <a:buFont typeface="Arial" panose="020B0604020202020204" pitchFamily="34" charset="0"/>
              <a:buChar char="•"/>
            </a:pPr>
            <a:r>
              <a:rPr lang="en-US" altLang="en-US" dirty="0"/>
              <a:t>Funded by the US DoD, Canada DND</a:t>
            </a:r>
          </a:p>
          <a:p>
            <a:pPr marL="800100" lvl="1" indent="-342900">
              <a:buFont typeface="Arial" panose="020B0604020202020204" pitchFamily="34" charset="0"/>
              <a:buChar char="•"/>
            </a:pPr>
            <a:r>
              <a:rPr lang="en-US" altLang="en-US" dirty="0"/>
              <a:t>Open source from the start</a:t>
            </a:r>
          </a:p>
          <a:p>
            <a:pPr marL="800100" lvl="1" indent="-342900">
              <a:buFont typeface="Arial" panose="020B0604020202020204" pitchFamily="34" charset="0"/>
              <a:buChar char="•"/>
            </a:pPr>
            <a:r>
              <a:rPr lang="en-US" altLang="en-US" dirty="0"/>
              <a:t>Version 1.0 – parse only, XML – 2015-03</a:t>
            </a:r>
          </a:p>
          <a:p>
            <a:pPr marL="800100" lvl="1" indent="-342900">
              <a:buFont typeface="Arial" panose="020B0604020202020204" pitchFamily="34" charset="0"/>
              <a:buChar char="•"/>
            </a:pPr>
            <a:r>
              <a:rPr lang="en-US" altLang="en-US" dirty="0"/>
              <a:t>Version 2.0 – parse &amp; unparse, XML + JSON – 2017-09</a:t>
            </a:r>
          </a:p>
          <a:p>
            <a:pPr marL="457200" indent="-457200">
              <a:buFont typeface="Arial" panose="020B0604020202020204" pitchFamily="34" charset="0"/>
              <a:buChar char="•"/>
            </a:pPr>
            <a:r>
              <a:rPr lang="en-US" altLang="en-US" dirty="0"/>
              <a:t>Apache Incubator - started 2017-08</a:t>
            </a:r>
          </a:p>
          <a:p>
            <a:pPr marL="800100" lvl="1" indent="-342900">
              <a:buFont typeface="Arial" panose="020B0604020202020204" pitchFamily="34" charset="0"/>
              <a:buChar char="•"/>
            </a:pPr>
            <a:r>
              <a:rPr lang="en-US" altLang="en-US" dirty="0"/>
              <a:t>Version 2.1.0 – 2018-05</a:t>
            </a:r>
          </a:p>
          <a:p>
            <a:pPr marL="800100" lvl="1" indent="-342900">
              <a:buFont typeface="Arial" panose="020B0604020202020204" pitchFamily="34" charset="0"/>
              <a:buChar char="•"/>
            </a:pPr>
            <a:r>
              <a:rPr lang="en-US" altLang="en-US" dirty="0"/>
              <a:t>Version 2.2.0 - available now</a:t>
            </a:r>
          </a:p>
          <a:p>
            <a:endParaRPr lang="en-US" altLang="en-US" dirty="0"/>
          </a:p>
          <a:p>
            <a:endParaRPr lang="en-US" altLang="en-US" dirty="0"/>
          </a:p>
          <a:p>
            <a:endParaRPr lang="en-US" dirty="0"/>
          </a:p>
        </p:txBody>
      </p:sp>
      <p:sp>
        <p:nvSpPr>
          <p:cNvPr id="4" name="Slide Number Placeholder 3">
            <a:extLst>
              <a:ext uri="{FF2B5EF4-FFF2-40B4-BE49-F238E27FC236}">
                <a16:creationId xmlns:a16="http://schemas.microsoft.com/office/drawing/2014/main" id="{060B0C81-B151-4196-91D3-E093C218666D}"/>
              </a:ext>
            </a:extLst>
          </p:cNvPr>
          <p:cNvSpPr>
            <a:spLocks noGrp="1"/>
          </p:cNvSpPr>
          <p:nvPr>
            <p:ph type="sldNum" idx="10"/>
          </p:nvPr>
        </p:nvSpPr>
        <p:spPr/>
        <p:txBody>
          <a:bodyPr/>
          <a:lstStyle/>
          <a:p>
            <a:fld id="{271AB4F1-65C7-4CEB-A49C-2B309E3C7609}" type="slidenum">
              <a:rPr lang="en-US" altLang="en-US" smtClean="0"/>
              <a:pPr/>
              <a:t>22</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94ECAB-054A-49D1-AA48-82E86B0EA708}"/>
              </a:ext>
            </a:extLst>
          </p:cNvPr>
          <p:cNvSpPr>
            <a:spLocks noGrp="1"/>
          </p:cNvSpPr>
          <p:nvPr>
            <p:ph type="title"/>
          </p:nvPr>
        </p:nvSpPr>
        <p:spPr/>
        <p:txBody>
          <a:bodyPr/>
          <a:lstStyle/>
          <a:p>
            <a:r>
              <a:rPr lang="en-US" dirty="0"/>
              <a:t>Avoid Version Confusion</a:t>
            </a:r>
          </a:p>
        </p:txBody>
      </p:sp>
      <p:sp>
        <p:nvSpPr>
          <p:cNvPr id="8" name="Text Placeholder 7">
            <a:extLst>
              <a:ext uri="{FF2B5EF4-FFF2-40B4-BE49-F238E27FC236}">
                <a16:creationId xmlns:a16="http://schemas.microsoft.com/office/drawing/2014/main" id="{A31FD4B2-34C3-42A2-88A1-2CA4E5F805BB}"/>
              </a:ext>
            </a:extLst>
          </p:cNvPr>
          <p:cNvSpPr>
            <a:spLocks noGrp="1"/>
          </p:cNvSpPr>
          <p:nvPr>
            <p:ph type="body" idx="1"/>
          </p:nvPr>
        </p:nvSpPr>
        <p:spPr/>
        <p:txBody>
          <a:bodyPr/>
          <a:lstStyle/>
          <a:p>
            <a:r>
              <a:rPr lang="en-US" i="1" dirty="0"/>
              <a:t>DFDL Language</a:t>
            </a:r>
          </a:p>
          <a:p>
            <a:r>
              <a:rPr lang="en-US" i="1" dirty="0"/>
              <a:t>Specification	</a:t>
            </a:r>
          </a:p>
        </p:txBody>
      </p:sp>
      <p:sp>
        <p:nvSpPr>
          <p:cNvPr id="9" name="Content Placeholder 8">
            <a:extLst>
              <a:ext uri="{FF2B5EF4-FFF2-40B4-BE49-F238E27FC236}">
                <a16:creationId xmlns:a16="http://schemas.microsoft.com/office/drawing/2014/main" id="{2285255E-4332-4A38-B916-F0718617AEF5}"/>
              </a:ext>
            </a:extLst>
          </p:cNvPr>
          <p:cNvSpPr>
            <a:spLocks noGrp="1"/>
          </p:cNvSpPr>
          <p:nvPr>
            <p:ph sz="half" idx="2"/>
          </p:nvPr>
        </p:nvSpPr>
        <p:spPr>
          <a:xfrm>
            <a:off x="555442" y="2971800"/>
            <a:ext cx="3008312" cy="3132221"/>
          </a:xfrm>
        </p:spPr>
        <p:txBody>
          <a:bodyPr>
            <a:normAutofit fontScale="92500" lnSpcReduction="10000"/>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v1.0</a:t>
            </a:r>
          </a:p>
          <a:p>
            <a:endParaRPr lang="en-US" dirty="0"/>
          </a:p>
        </p:txBody>
      </p:sp>
      <p:sp>
        <p:nvSpPr>
          <p:cNvPr id="10" name="Text Placeholder 9">
            <a:extLst>
              <a:ext uri="{FF2B5EF4-FFF2-40B4-BE49-F238E27FC236}">
                <a16:creationId xmlns:a16="http://schemas.microsoft.com/office/drawing/2014/main" id="{70C47B90-05E0-4A7D-8311-911EFB45E455}"/>
              </a:ext>
            </a:extLst>
          </p:cNvPr>
          <p:cNvSpPr>
            <a:spLocks noGrp="1"/>
          </p:cNvSpPr>
          <p:nvPr>
            <p:ph type="body" sz="quarter" idx="3"/>
          </p:nvPr>
        </p:nvSpPr>
        <p:spPr>
          <a:xfrm>
            <a:off x="4948618" y="1317625"/>
            <a:ext cx="3887788" cy="827875"/>
          </a:xfrm>
        </p:spPr>
        <p:txBody>
          <a:bodyPr/>
          <a:lstStyle/>
          <a:p>
            <a:r>
              <a:rPr lang="en-US" i="1" dirty="0"/>
              <a:t>Daffodil </a:t>
            </a:r>
          </a:p>
          <a:p>
            <a:r>
              <a:rPr lang="en-US" i="1" dirty="0"/>
              <a:t>Software</a:t>
            </a:r>
          </a:p>
        </p:txBody>
      </p:sp>
      <p:sp>
        <p:nvSpPr>
          <p:cNvPr id="11" name="Content Placeholder 10">
            <a:extLst>
              <a:ext uri="{FF2B5EF4-FFF2-40B4-BE49-F238E27FC236}">
                <a16:creationId xmlns:a16="http://schemas.microsoft.com/office/drawing/2014/main" id="{ED30661A-070D-4BFE-8F84-91ABF57D22D7}"/>
              </a:ext>
            </a:extLst>
          </p:cNvPr>
          <p:cNvSpPr>
            <a:spLocks noGrp="1"/>
          </p:cNvSpPr>
          <p:nvPr>
            <p:ph sz="quarter" idx="4"/>
          </p:nvPr>
        </p:nvSpPr>
        <p:spPr>
          <a:xfrm>
            <a:off x="4948618" y="2438400"/>
            <a:ext cx="3887788" cy="3657600"/>
          </a:xfrm>
        </p:spPr>
        <p:txBody>
          <a:bodyPr>
            <a:normAutofit fontScale="92500" lnSpcReduction="10000"/>
          </a:bodyPr>
          <a:lstStyle/>
          <a:p>
            <a:pPr marL="457200" indent="-457200">
              <a:buFont typeface="Arial" panose="020B0604020202020204" pitchFamily="34" charset="0"/>
              <a:buChar char="•"/>
            </a:pPr>
            <a:r>
              <a:rPr lang="en-US" dirty="0"/>
              <a:t>v1.0.0</a:t>
            </a:r>
          </a:p>
          <a:p>
            <a:pPr marL="457200" indent="-457200">
              <a:buFont typeface="Arial" panose="020B0604020202020204" pitchFamily="34" charset="0"/>
              <a:buChar char="•"/>
            </a:pPr>
            <a:r>
              <a:rPr lang="en-US" dirty="0"/>
              <a:t>v1.1.0</a:t>
            </a:r>
          </a:p>
          <a:p>
            <a:pPr marL="457200" indent="-457200">
              <a:buFont typeface="Arial" panose="020B0604020202020204" pitchFamily="34" charset="0"/>
              <a:buChar char="•"/>
            </a:pPr>
            <a:r>
              <a:rPr lang="en-US" dirty="0"/>
              <a:t>v2.0.0</a:t>
            </a:r>
          </a:p>
          <a:p>
            <a:pPr marL="457200" indent="-457200">
              <a:buFont typeface="Arial" panose="020B0604020202020204" pitchFamily="34" charset="0"/>
              <a:buChar char="•"/>
            </a:pPr>
            <a:r>
              <a:rPr lang="en-US" dirty="0"/>
              <a:t>v2.1.0</a:t>
            </a:r>
          </a:p>
          <a:p>
            <a:pPr marL="457200" indent="-457200">
              <a:buFont typeface="Arial" panose="020B0604020202020204" pitchFamily="34" charset="0"/>
              <a:buChar char="•"/>
            </a:pPr>
            <a:r>
              <a:rPr lang="en-US" dirty="0"/>
              <a:t>v2.2.0</a:t>
            </a:r>
          </a:p>
          <a:p>
            <a:pPr marL="457200" indent="-457200">
              <a:buFont typeface="Arial" panose="020B0604020202020204" pitchFamily="34" charset="0"/>
              <a:buChar char="•"/>
            </a:pPr>
            <a:r>
              <a:rPr lang="en-US" dirty="0"/>
              <a:t>v3.x</a:t>
            </a:r>
          </a:p>
          <a:p>
            <a:pPr marL="457200" indent="-457200">
              <a:buFont typeface="Arial" panose="020B0604020202020204" pitchFamily="34" charset="0"/>
              <a:buChar char="•"/>
            </a:pPr>
            <a:r>
              <a:rPr lang="en-US" dirty="0"/>
              <a:t>....</a:t>
            </a:r>
          </a:p>
          <a:p>
            <a:endParaRPr lang="en-US" dirty="0"/>
          </a:p>
        </p:txBody>
      </p:sp>
      <p:sp>
        <p:nvSpPr>
          <p:cNvPr id="4" name="Slide Number Placeholder 3">
            <a:extLst>
              <a:ext uri="{FF2B5EF4-FFF2-40B4-BE49-F238E27FC236}">
                <a16:creationId xmlns:a16="http://schemas.microsoft.com/office/drawing/2014/main" id="{2830EAB8-67D6-4029-BA32-A632382E2D33}"/>
              </a:ext>
            </a:extLst>
          </p:cNvPr>
          <p:cNvSpPr>
            <a:spLocks noGrp="1"/>
          </p:cNvSpPr>
          <p:nvPr>
            <p:ph type="sldNum" idx="10"/>
          </p:nvPr>
        </p:nvSpPr>
        <p:spPr/>
        <p:txBody>
          <a:bodyPr/>
          <a:lstStyle/>
          <a:p>
            <a:fld id="{F828F367-427D-4EF8-8844-FD29E8804D26}" type="slidenum">
              <a:rPr lang="en-US" altLang="en-US" smtClean="0"/>
              <a:pPr/>
              <a:t>23</a:t>
            </a:fld>
            <a:endParaRPr lang="en-US" altLang="en-US" dirty="0"/>
          </a:p>
        </p:txBody>
      </p:sp>
      <p:sp>
        <p:nvSpPr>
          <p:cNvPr id="15" name="Left Brace 14">
            <a:extLst>
              <a:ext uri="{FF2B5EF4-FFF2-40B4-BE49-F238E27FC236}">
                <a16:creationId xmlns:a16="http://schemas.microsoft.com/office/drawing/2014/main" id="{F452127C-0688-47B4-8600-ED64D7458940}"/>
              </a:ext>
            </a:extLst>
          </p:cNvPr>
          <p:cNvSpPr/>
          <p:nvPr/>
        </p:nvSpPr>
        <p:spPr bwMode="auto">
          <a:xfrm>
            <a:off x="3986816" y="2552736"/>
            <a:ext cx="910018" cy="3543264"/>
          </a:xfrm>
          <a:prstGeom prst="leftBrace">
            <a:avLst>
              <a:gd name="adj1" fmla="val 39131"/>
              <a:gd name="adj2" fmla="val 46752"/>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Noto Sans" charset="0"/>
            </a:endParaRPr>
          </a:p>
        </p:txBody>
      </p:sp>
      <p:cxnSp>
        <p:nvCxnSpPr>
          <p:cNvPr id="17" name="Straight Arrow Connector 16">
            <a:extLst>
              <a:ext uri="{FF2B5EF4-FFF2-40B4-BE49-F238E27FC236}">
                <a16:creationId xmlns:a16="http://schemas.microsoft.com/office/drawing/2014/main" id="{D3AB5B91-C689-42D1-AC17-B85679D58A86}"/>
              </a:ext>
            </a:extLst>
          </p:cNvPr>
          <p:cNvCxnSpPr>
            <a:cxnSpLocks/>
            <a:endCxn id="15" idx="1"/>
          </p:cNvCxnSpPr>
          <p:nvPr/>
        </p:nvCxnSpPr>
        <p:spPr bwMode="auto">
          <a:xfrm>
            <a:off x="1828800" y="4209283"/>
            <a:ext cx="2158016" cy="0"/>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87805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42CFA520-0132-4CF8-80F9-7AA2701826D2}"/>
              </a:ext>
            </a:extLst>
          </p:cNvPr>
          <p:cNvSpPr>
            <a:spLocks noGrp="1" noChangeArrowheads="1"/>
          </p:cNvSpPr>
          <p:nvPr>
            <p:ph type="title"/>
          </p:nvPr>
        </p:nvSpPr>
        <p:spPr/>
        <p:txBody>
          <a:bodyPr/>
          <a:lstStyle/>
          <a:p>
            <a:r>
              <a:rPr lang="en-US" altLang="en-US" dirty="0"/>
              <a:t>Daffodil </a:t>
            </a:r>
          </a:p>
        </p:txBody>
      </p:sp>
      <p:sp>
        <p:nvSpPr>
          <p:cNvPr id="27650" name="Rectangle 2">
            <a:extLst>
              <a:ext uri="{FF2B5EF4-FFF2-40B4-BE49-F238E27FC236}">
                <a16:creationId xmlns:a16="http://schemas.microsoft.com/office/drawing/2014/main" id="{6E5268A0-2C47-437C-B81D-152662A17379}"/>
              </a:ext>
            </a:extLst>
          </p:cNvPr>
          <p:cNvSpPr>
            <a:spLocks noGrp="1" noChangeArrowheads="1"/>
          </p:cNvSpPr>
          <p:nvPr>
            <p:ph idx="1"/>
          </p:nvPr>
        </p:nvSpPr>
        <p:spPr/>
        <p:txBody>
          <a:bodyPr>
            <a:normAutofit fontScale="77500" lnSpcReduction="20000"/>
          </a:bodyPr>
          <a:lstStyle/>
          <a:p>
            <a:pPr marL="457200" indent="-457200">
              <a:buFont typeface="Arial" panose="020B0604020202020204" pitchFamily="34" charset="0"/>
              <a:buChar char="•"/>
            </a:pPr>
            <a:r>
              <a:rPr lang="en-US" altLang="en-US" dirty="0"/>
              <a:t>Jar libraries – runs on JVM</a:t>
            </a:r>
          </a:p>
          <a:p>
            <a:pPr marL="857250" lvl="1" indent="-457200">
              <a:buFont typeface="Arial" panose="020B0604020202020204" pitchFamily="34" charset="0"/>
              <a:buChar char="•"/>
            </a:pPr>
            <a:r>
              <a:rPr lang="en-US" altLang="en-US" dirty="0"/>
              <a:t>Compiler, runtime, utilities, TDML runner</a:t>
            </a:r>
          </a:p>
          <a:p>
            <a:pPr marL="457200" indent="-457200">
              <a:buFont typeface="Arial" panose="020B0604020202020204" pitchFamily="34" charset="0"/>
              <a:buChar char="•"/>
            </a:pPr>
            <a:r>
              <a:rPr lang="en-US" altLang="en-US" dirty="0"/>
              <a:t>Command Line Interface</a:t>
            </a:r>
          </a:p>
          <a:p>
            <a:pPr marL="857250" lvl="1" indent="-457200">
              <a:buFont typeface="Arial" panose="020B0604020202020204" pitchFamily="34" charset="0"/>
              <a:buChar char="•"/>
            </a:pPr>
            <a:r>
              <a:rPr lang="en-US" altLang="en-US" dirty="0"/>
              <a:t>Interactive CLI debugger and trace</a:t>
            </a:r>
          </a:p>
          <a:p>
            <a:pPr marL="457200" indent="-457200">
              <a:buFont typeface="Arial" panose="020B0604020202020204" pitchFamily="34" charset="0"/>
              <a:buChar char="•"/>
            </a:pPr>
            <a:r>
              <a:rPr lang="en-US" altLang="en-US" dirty="0"/>
              <a:t>Java &amp; Scala API with documentation</a:t>
            </a:r>
          </a:p>
          <a:p>
            <a:pPr marL="457200" indent="-457200">
              <a:buFont typeface="Arial" panose="020B0604020202020204" pitchFamily="34" charset="0"/>
              <a:buChar char="•"/>
            </a:pPr>
            <a:r>
              <a:rPr lang="en-US" altLang="en-US" dirty="0"/>
              <a:t>XML and JSON for parse-output, unparse-input</a:t>
            </a:r>
          </a:p>
          <a:p>
            <a:pPr marL="457200" indent="-457200">
              <a:buFont typeface="Arial" panose="020B0604020202020204" pitchFamily="34" charset="0"/>
              <a:buChar char="•"/>
            </a:pPr>
            <a:endParaRPr lang="en-US" altLang="en-US" dirty="0"/>
          </a:p>
          <a:p>
            <a:pPr marL="0" indent="0"/>
            <a:r>
              <a:rPr lang="en-US" altLang="en-US" dirty="0"/>
              <a:t>You must get your DFDL schemas somewhere...</a:t>
            </a:r>
          </a:p>
          <a:p>
            <a:pPr marL="457200" indent="-457200">
              <a:buFont typeface="Arial" panose="020B0604020202020204" pitchFamily="34" charset="0"/>
              <a:buChar char="•"/>
            </a:pPr>
            <a:r>
              <a:rPr lang="en-US" altLang="en-US" dirty="0"/>
              <a:t>github (DFDLSchemas, others)</a:t>
            </a:r>
          </a:p>
          <a:p>
            <a:pPr marL="457200" indent="-457200">
              <a:buFont typeface="Arial" panose="020B0604020202020204" pitchFamily="34" charset="0"/>
              <a:buChar char="•"/>
            </a:pPr>
            <a:r>
              <a:rPr lang="en-US" altLang="en-US" dirty="0"/>
              <a:t>Daffodil/DFDL project on DI2E.net/Forge.mil</a:t>
            </a:r>
          </a:p>
          <a:p>
            <a:pPr marL="457200" indent="-457200">
              <a:buFont typeface="Arial" panose="020B0604020202020204" pitchFamily="34" charset="0"/>
              <a:buChar char="•"/>
            </a:pPr>
            <a:r>
              <a:rPr lang="en-US" altLang="en-US" dirty="0"/>
              <a:t>Write them! (and share them!)</a:t>
            </a:r>
          </a:p>
          <a:p>
            <a:endParaRPr lang="en-US" altLang="en-US" dirty="0"/>
          </a:p>
          <a:p>
            <a:endParaRPr lang="en-US" altLang="en-US" dirty="0"/>
          </a:p>
          <a:p>
            <a:endParaRPr lang="en-US" altLang="en-US" dirty="0"/>
          </a:p>
        </p:txBody>
      </p:sp>
      <p:sp>
        <p:nvSpPr>
          <p:cNvPr id="2" name="Slide Number Placeholder 1">
            <a:extLst>
              <a:ext uri="{FF2B5EF4-FFF2-40B4-BE49-F238E27FC236}">
                <a16:creationId xmlns:a16="http://schemas.microsoft.com/office/drawing/2014/main" id="{D7A7CBE7-2D17-4598-ACCE-06A93BB63AD5}"/>
              </a:ext>
            </a:extLst>
          </p:cNvPr>
          <p:cNvSpPr>
            <a:spLocks noGrp="1"/>
          </p:cNvSpPr>
          <p:nvPr>
            <p:ph type="sldNum" idx="10"/>
          </p:nvPr>
        </p:nvSpPr>
        <p:spPr/>
        <p:txBody>
          <a:bodyPr/>
          <a:lstStyle/>
          <a:p>
            <a:fld id="{F828F367-427D-4EF8-8844-FD29E8804D26}" type="slidenum">
              <a:rPr lang="en-US" altLang="en-US" smtClean="0"/>
              <a:pPr/>
              <a:t>24</a:t>
            </a:fld>
            <a:endParaRPr lang="en-US" altLang="en-US" dirty="0"/>
          </a:p>
        </p:txBody>
      </p:sp>
      <p:sp>
        <p:nvSpPr>
          <p:cNvPr id="3" name="Thought Bubble: Cloud 2">
            <a:extLst>
              <a:ext uri="{FF2B5EF4-FFF2-40B4-BE49-F238E27FC236}">
                <a16:creationId xmlns:a16="http://schemas.microsoft.com/office/drawing/2014/main" id="{01147EF9-9EDA-4247-92D5-E9B873CBF368}"/>
              </a:ext>
            </a:extLst>
          </p:cNvPr>
          <p:cNvSpPr/>
          <p:nvPr/>
        </p:nvSpPr>
        <p:spPr bwMode="auto">
          <a:xfrm>
            <a:off x="4953000" y="325685"/>
            <a:ext cx="4191000" cy="944562"/>
          </a:xfrm>
          <a:prstGeom prst="cloudCallout">
            <a:avLst>
              <a:gd name="adj1" fmla="val -110326"/>
              <a:gd name="adj2" fmla="val -18698"/>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en-US" sz="2000" b="1" dirty="0">
                <a:latin typeface="Noto Sans" panose="020B0502040504020204" pitchFamily="34" charset="0"/>
              </a:rPr>
              <a:t>If you download it, what do you get?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3EA10439-7C8E-4694-AC17-0EF709CC2E2F}"/>
              </a:ext>
            </a:extLst>
          </p:cNvPr>
          <p:cNvSpPr>
            <a:spLocks noGrp="1" noChangeArrowheads="1"/>
          </p:cNvSpPr>
          <p:nvPr>
            <p:ph type="title"/>
          </p:nvPr>
        </p:nvSpPr>
        <p:spPr/>
        <p:txBody>
          <a:bodyPr/>
          <a:lstStyle/>
          <a:p>
            <a:r>
              <a:rPr lang="en-US" altLang="en-US" dirty="0"/>
              <a:t>Daffodil Internal Components</a:t>
            </a:r>
          </a:p>
        </p:txBody>
      </p:sp>
      <p:sp>
        <p:nvSpPr>
          <p:cNvPr id="2" name="Slide Number Placeholder 1">
            <a:extLst>
              <a:ext uri="{FF2B5EF4-FFF2-40B4-BE49-F238E27FC236}">
                <a16:creationId xmlns:a16="http://schemas.microsoft.com/office/drawing/2014/main" id="{5C31BF2E-F134-4714-8259-6A2587976813}"/>
              </a:ext>
            </a:extLst>
          </p:cNvPr>
          <p:cNvSpPr>
            <a:spLocks noGrp="1"/>
          </p:cNvSpPr>
          <p:nvPr>
            <p:ph type="sldNum" idx="10"/>
          </p:nvPr>
        </p:nvSpPr>
        <p:spPr/>
        <p:txBody>
          <a:bodyPr/>
          <a:lstStyle/>
          <a:p>
            <a:fld id="{F828F367-427D-4EF8-8844-FD29E8804D26}" type="slidenum">
              <a:rPr lang="en-US" altLang="en-US" smtClean="0"/>
              <a:pPr/>
              <a:t>25</a:t>
            </a:fld>
            <a:endParaRPr lang="en-US" altLang="en-US" dirty="0"/>
          </a:p>
        </p:txBody>
      </p:sp>
      <p:sp>
        <p:nvSpPr>
          <p:cNvPr id="3" name="Flowchart: Process 2">
            <a:extLst>
              <a:ext uri="{FF2B5EF4-FFF2-40B4-BE49-F238E27FC236}">
                <a16:creationId xmlns:a16="http://schemas.microsoft.com/office/drawing/2014/main" id="{044D22E4-21A7-4F3A-9F71-345A461D5685}"/>
              </a:ext>
            </a:extLst>
          </p:cNvPr>
          <p:cNvSpPr/>
          <p:nvPr/>
        </p:nvSpPr>
        <p:spPr bwMode="auto">
          <a:xfrm>
            <a:off x="215900" y="1138638"/>
            <a:ext cx="3581400" cy="1183481"/>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Compiler </a:t>
            </a:r>
          </a:p>
          <a:p>
            <a:pPr lvl="1">
              <a:buFont typeface="Arial" panose="020B0604020202020204" pitchFamily="34" charset="0"/>
              <a:buChar char="•"/>
            </a:pPr>
            <a:r>
              <a:rPr lang="en-US" altLang="en-US" sz="1600" dirty="0">
                <a:latin typeface="Noto Sans" panose="020B0502040504020204" pitchFamily="34" charset="0"/>
              </a:rPr>
              <a:t>compiles DFDL schemas to runtime data structures</a:t>
            </a:r>
          </a:p>
          <a:p>
            <a:pPr lvl="1">
              <a:buFont typeface="Arial" panose="020B0604020202020204" pitchFamily="34" charset="0"/>
              <a:buChar char="•"/>
            </a:pPr>
            <a:r>
              <a:rPr lang="en-US" altLang="en-US" sz="1600" dirty="0">
                <a:latin typeface="Noto Sans" panose="020B0502040504020204" pitchFamily="34" charset="0"/>
              </a:rPr>
              <a:t>Issues diagnostics</a:t>
            </a:r>
          </a:p>
        </p:txBody>
      </p:sp>
      <p:sp>
        <p:nvSpPr>
          <p:cNvPr id="6" name="Flowchart: Process 5">
            <a:extLst>
              <a:ext uri="{FF2B5EF4-FFF2-40B4-BE49-F238E27FC236}">
                <a16:creationId xmlns:a16="http://schemas.microsoft.com/office/drawing/2014/main" id="{9033FAE9-7223-4ED9-A3D6-3E03F96734AE}"/>
              </a:ext>
            </a:extLst>
          </p:cNvPr>
          <p:cNvSpPr/>
          <p:nvPr/>
        </p:nvSpPr>
        <p:spPr bwMode="auto">
          <a:xfrm>
            <a:off x="228600" y="2419104"/>
            <a:ext cx="5727706" cy="2504726"/>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Runtime</a:t>
            </a:r>
          </a:p>
        </p:txBody>
      </p:sp>
      <p:sp>
        <p:nvSpPr>
          <p:cNvPr id="7" name="Flowchart: Process 6">
            <a:extLst>
              <a:ext uri="{FF2B5EF4-FFF2-40B4-BE49-F238E27FC236}">
                <a16:creationId xmlns:a16="http://schemas.microsoft.com/office/drawing/2014/main" id="{A0A22158-7136-488A-98D8-0B7538711617}"/>
              </a:ext>
            </a:extLst>
          </p:cNvPr>
          <p:cNvSpPr/>
          <p:nvPr/>
        </p:nvSpPr>
        <p:spPr bwMode="auto">
          <a:xfrm>
            <a:off x="267744" y="2698449"/>
            <a:ext cx="3200400" cy="847725"/>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DPath - </a:t>
            </a:r>
            <a:r>
              <a:rPr lang="en-US" altLang="en-US" sz="1600" dirty="0" err="1">
                <a:latin typeface="Noto Sans" panose="020B0502040504020204" pitchFamily="34" charset="0"/>
              </a:rPr>
              <a:t>Xpath</a:t>
            </a:r>
            <a:r>
              <a:rPr lang="en-US" altLang="en-US" sz="1600" dirty="0">
                <a:latin typeface="Noto Sans" panose="020B0502040504020204" pitchFamily="34" charset="0"/>
              </a:rPr>
              <a:t>-like language </a:t>
            </a:r>
          </a:p>
          <a:p>
            <a:pPr marL="285750" indent="-285750">
              <a:buFont typeface="Arial" panose="020B0604020202020204" pitchFamily="34" charset="0"/>
              <a:buChar char="•"/>
            </a:pPr>
            <a:r>
              <a:rPr lang="en-US" altLang="en-US" sz="1600" dirty="0">
                <a:latin typeface="Noto Sans" panose="020B0502040504020204" pitchFamily="34" charset="0"/>
              </a:rPr>
              <a:t>compiler </a:t>
            </a:r>
          </a:p>
          <a:p>
            <a:pPr marL="285750" indent="-285750">
              <a:buFont typeface="Arial" panose="020B0604020202020204" pitchFamily="34" charset="0"/>
              <a:buChar char="•"/>
            </a:pPr>
            <a:r>
              <a:rPr lang="en-US" altLang="en-US" sz="1600" dirty="0">
                <a:latin typeface="Noto Sans" panose="020B0502040504020204" pitchFamily="34" charset="0"/>
              </a:rPr>
              <a:t>runtime</a:t>
            </a:r>
          </a:p>
        </p:txBody>
      </p:sp>
      <p:sp>
        <p:nvSpPr>
          <p:cNvPr id="8" name="Flowchart: Process 7">
            <a:extLst>
              <a:ext uri="{FF2B5EF4-FFF2-40B4-BE49-F238E27FC236}">
                <a16:creationId xmlns:a16="http://schemas.microsoft.com/office/drawing/2014/main" id="{6634811D-0561-463F-9289-183DD0136BF1}"/>
              </a:ext>
            </a:extLst>
          </p:cNvPr>
          <p:cNvSpPr/>
          <p:nvPr/>
        </p:nvSpPr>
        <p:spPr bwMode="auto">
          <a:xfrm>
            <a:off x="278857" y="3669502"/>
            <a:ext cx="3200400" cy="847725"/>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Infoset</a:t>
            </a:r>
          </a:p>
          <a:p>
            <a:pPr marL="285750" indent="-285750">
              <a:buFont typeface="Arial" panose="020B0604020202020204" pitchFamily="34" charset="0"/>
              <a:buChar char="•"/>
            </a:pPr>
            <a:r>
              <a:rPr lang="en-US" altLang="en-US" sz="1600" dirty="0">
                <a:latin typeface="Noto Sans" panose="020B0502040504020204" pitchFamily="34" charset="0"/>
              </a:rPr>
              <a:t>Convert to/from XML, JSON</a:t>
            </a:r>
          </a:p>
          <a:p>
            <a:pPr marL="285750" indent="-285750">
              <a:buFont typeface="Arial" panose="020B0604020202020204" pitchFamily="34" charset="0"/>
              <a:buChar char="•"/>
            </a:pPr>
            <a:r>
              <a:rPr lang="en-US" altLang="en-US" sz="1600" dirty="0">
                <a:latin typeface="Noto Sans" panose="020B0502040504020204" pitchFamily="34" charset="0"/>
              </a:rPr>
              <a:t>Fast, constant-time access</a:t>
            </a:r>
          </a:p>
        </p:txBody>
      </p:sp>
      <p:sp>
        <p:nvSpPr>
          <p:cNvPr id="9" name="Flowchart: Process 8">
            <a:extLst>
              <a:ext uri="{FF2B5EF4-FFF2-40B4-BE49-F238E27FC236}">
                <a16:creationId xmlns:a16="http://schemas.microsoft.com/office/drawing/2014/main" id="{5E3F8A57-F82D-43B2-A64F-3CAA28D8256B}"/>
              </a:ext>
            </a:extLst>
          </p:cNvPr>
          <p:cNvSpPr/>
          <p:nvPr/>
        </p:nvSpPr>
        <p:spPr bwMode="auto">
          <a:xfrm>
            <a:off x="3542758" y="2694431"/>
            <a:ext cx="2222500" cy="847725"/>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Parser primitives</a:t>
            </a:r>
          </a:p>
        </p:txBody>
      </p:sp>
      <p:sp>
        <p:nvSpPr>
          <p:cNvPr id="10" name="Flowchart: Process 9">
            <a:extLst>
              <a:ext uri="{FF2B5EF4-FFF2-40B4-BE49-F238E27FC236}">
                <a16:creationId xmlns:a16="http://schemas.microsoft.com/office/drawing/2014/main" id="{CFE266B8-C2A7-4441-A149-2BCA2614D2CE}"/>
              </a:ext>
            </a:extLst>
          </p:cNvPr>
          <p:cNvSpPr/>
          <p:nvPr/>
        </p:nvSpPr>
        <p:spPr bwMode="auto">
          <a:xfrm>
            <a:off x="3542758" y="3667819"/>
            <a:ext cx="2222500" cy="847725"/>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Unparser primitives</a:t>
            </a:r>
          </a:p>
        </p:txBody>
      </p:sp>
      <p:sp>
        <p:nvSpPr>
          <p:cNvPr id="11" name="Flowchart: Process 10">
            <a:extLst>
              <a:ext uri="{FF2B5EF4-FFF2-40B4-BE49-F238E27FC236}">
                <a16:creationId xmlns:a16="http://schemas.microsoft.com/office/drawing/2014/main" id="{FAE5969B-DADA-49A1-8700-6E8885561A9E}"/>
              </a:ext>
            </a:extLst>
          </p:cNvPr>
          <p:cNvSpPr/>
          <p:nvPr/>
        </p:nvSpPr>
        <p:spPr bwMode="auto">
          <a:xfrm>
            <a:off x="2665413" y="5047158"/>
            <a:ext cx="3290893" cy="1692525"/>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I/O library</a:t>
            </a:r>
          </a:p>
          <a:p>
            <a:pPr marL="285750" indent="-285750">
              <a:buFont typeface="Arial" panose="020B0604020202020204" pitchFamily="34" charset="0"/>
              <a:buChar char="•"/>
            </a:pPr>
            <a:r>
              <a:rPr lang="en-US" altLang="en-US" sz="1600" dirty="0">
                <a:latin typeface="Noto Sans" panose="020B0502040504020204" pitchFamily="34" charset="0"/>
              </a:rPr>
              <a:t>bits (not bytes), bitOrder</a:t>
            </a:r>
          </a:p>
          <a:p>
            <a:pPr marL="285750" indent="-285750">
              <a:buFont typeface="Arial" panose="020B0604020202020204" pitchFamily="34" charset="0"/>
              <a:buChar char="•"/>
            </a:pPr>
            <a:r>
              <a:rPr lang="en-US" altLang="en-US" sz="1600" dirty="0">
                <a:latin typeface="Noto Sans" panose="020B0502040504020204" pitchFamily="34" charset="0"/>
              </a:rPr>
              <a:t>streaming</a:t>
            </a:r>
          </a:p>
          <a:p>
            <a:pPr marL="285750" indent="-285750">
              <a:buFont typeface="Arial" panose="020B0604020202020204" pitchFamily="34" charset="0"/>
              <a:buChar char="•"/>
            </a:pPr>
            <a:r>
              <a:rPr lang="en-US" altLang="en-US" sz="1600" dirty="0">
                <a:latin typeface="Noto Sans" panose="020B0502040504020204" pitchFamily="34" charset="0"/>
              </a:rPr>
              <a:t>non-8-bit-characters (7, 6, 5)</a:t>
            </a:r>
          </a:p>
          <a:p>
            <a:pPr marL="285750" indent="-285750">
              <a:buFont typeface="Arial" panose="020B0604020202020204" pitchFamily="34" charset="0"/>
              <a:buChar char="•"/>
            </a:pPr>
            <a:r>
              <a:rPr lang="en-US" altLang="en-US" sz="1600" dirty="0">
                <a:latin typeface="Noto Sans" panose="020B0502040504020204" pitchFamily="34" charset="0"/>
              </a:rPr>
              <a:t>unbounded lookahead - parsing/backtracking, and unparsing</a:t>
            </a:r>
          </a:p>
        </p:txBody>
      </p:sp>
      <p:sp>
        <p:nvSpPr>
          <p:cNvPr id="12" name="Flowchart: Process 11">
            <a:extLst>
              <a:ext uri="{FF2B5EF4-FFF2-40B4-BE49-F238E27FC236}">
                <a16:creationId xmlns:a16="http://schemas.microsoft.com/office/drawing/2014/main" id="{178D00EC-4FD2-47D7-975E-96ED1A402093}"/>
              </a:ext>
            </a:extLst>
          </p:cNvPr>
          <p:cNvSpPr/>
          <p:nvPr/>
        </p:nvSpPr>
        <p:spPr bwMode="auto">
          <a:xfrm>
            <a:off x="6135810" y="2270568"/>
            <a:ext cx="2832100" cy="847725"/>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TDML Runner </a:t>
            </a:r>
          </a:p>
          <a:p>
            <a:pPr marL="457200" indent="-457200">
              <a:buFont typeface="Arial" panose="020B0604020202020204" pitchFamily="34" charset="0"/>
              <a:buChar char="•"/>
            </a:pPr>
            <a:r>
              <a:rPr lang="en-US" altLang="en-US" sz="1600" dirty="0">
                <a:latin typeface="Noto Sans" panose="020B0502040504020204" pitchFamily="34" charset="0"/>
              </a:rPr>
              <a:t>Test (&amp; Tutorial) Data Markup Language</a:t>
            </a:r>
          </a:p>
        </p:txBody>
      </p:sp>
      <p:sp>
        <p:nvSpPr>
          <p:cNvPr id="13" name="Flowchart: Process 12">
            <a:extLst>
              <a:ext uri="{FF2B5EF4-FFF2-40B4-BE49-F238E27FC236}">
                <a16:creationId xmlns:a16="http://schemas.microsoft.com/office/drawing/2014/main" id="{4AEA8490-EA33-46B4-AFF2-503C73507A7A}"/>
              </a:ext>
            </a:extLst>
          </p:cNvPr>
          <p:cNvSpPr/>
          <p:nvPr/>
        </p:nvSpPr>
        <p:spPr bwMode="auto">
          <a:xfrm>
            <a:off x="228600" y="5049688"/>
            <a:ext cx="1874838" cy="773222"/>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Utility Libraries</a:t>
            </a:r>
          </a:p>
          <a:p>
            <a:pPr marL="285750" indent="-285750">
              <a:buFont typeface="Arial" panose="020B0604020202020204" pitchFamily="34" charset="0"/>
              <a:buChar char="•"/>
            </a:pPr>
            <a:r>
              <a:rPr lang="en-US" altLang="en-US" sz="1600" dirty="0">
                <a:latin typeface="Noto Sans" panose="020B0502040504020204" pitchFamily="34" charset="0"/>
              </a:rPr>
              <a:t>for compiler</a:t>
            </a:r>
          </a:p>
          <a:p>
            <a:pPr marL="285750" indent="-285750">
              <a:buFont typeface="Arial" panose="020B0604020202020204" pitchFamily="34" charset="0"/>
              <a:buChar char="•"/>
            </a:pPr>
            <a:r>
              <a:rPr lang="en-US" altLang="en-US" sz="1600" dirty="0">
                <a:latin typeface="Noto Sans" panose="020B0502040504020204" pitchFamily="34" charset="0"/>
              </a:rPr>
              <a:t>for runtime</a:t>
            </a:r>
          </a:p>
        </p:txBody>
      </p:sp>
      <p:sp>
        <p:nvSpPr>
          <p:cNvPr id="14" name="Flowchart: Process 13">
            <a:extLst>
              <a:ext uri="{FF2B5EF4-FFF2-40B4-BE49-F238E27FC236}">
                <a16:creationId xmlns:a16="http://schemas.microsoft.com/office/drawing/2014/main" id="{3CD97D5C-D70B-4E8A-B04F-2CD1F2870723}"/>
              </a:ext>
            </a:extLst>
          </p:cNvPr>
          <p:cNvSpPr/>
          <p:nvPr/>
        </p:nvSpPr>
        <p:spPr bwMode="auto">
          <a:xfrm>
            <a:off x="6095998" y="1120324"/>
            <a:ext cx="2832101" cy="387002"/>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Command Line Interpreter</a:t>
            </a:r>
          </a:p>
        </p:txBody>
      </p:sp>
      <p:sp>
        <p:nvSpPr>
          <p:cNvPr id="15" name="Flowchart: Process 14">
            <a:extLst>
              <a:ext uri="{FF2B5EF4-FFF2-40B4-BE49-F238E27FC236}">
                <a16:creationId xmlns:a16="http://schemas.microsoft.com/office/drawing/2014/main" id="{0B2E9525-4C79-4137-B551-17C05166FEA0}"/>
              </a:ext>
            </a:extLst>
          </p:cNvPr>
          <p:cNvSpPr/>
          <p:nvPr/>
        </p:nvSpPr>
        <p:spPr bwMode="auto">
          <a:xfrm>
            <a:off x="4786317" y="1614464"/>
            <a:ext cx="1219202" cy="387002"/>
          </a:xfrm>
          <a:prstGeom prst="flowChartProcess">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Java API</a:t>
            </a:r>
          </a:p>
        </p:txBody>
      </p:sp>
      <p:sp>
        <p:nvSpPr>
          <p:cNvPr id="16" name="Flowchart: Process 15">
            <a:extLst>
              <a:ext uri="{FF2B5EF4-FFF2-40B4-BE49-F238E27FC236}">
                <a16:creationId xmlns:a16="http://schemas.microsoft.com/office/drawing/2014/main" id="{DB8112FB-D533-4B67-99CD-40A039D52328}"/>
              </a:ext>
            </a:extLst>
          </p:cNvPr>
          <p:cNvSpPr/>
          <p:nvPr/>
        </p:nvSpPr>
        <p:spPr bwMode="auto">
          <a:xfrm>
            <a:off x="4773618" y="1133023"/>
            <a:ext cx="1219202" cy="387002"/>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Scala API</a:t>
            </a:r>
          </a:p>
        </p:txBody>
      </p:sp>
      <p:sp>
        <p:nvSpPr>
          <p:cNvPr id="17" name="Flowchart: Process 16">
            <a:extLst>
              <a:ext uri="{FF2B5EF4-FFF2-40B4-BE49-F238E27FC236}">
                <a16:creationId xmlns:a16="http://schemas.microsoft.com/office/drawing/2014/main" id="{925A0158-3DD0-4F9C-9E15-D276B73D7F3E}"/>
              </a:ext>
            </a:extLst>
          </p:cNvPr>
          <p:cNvSpPr/>
          <p:nvPr/>
        </p:nvSpPr>
        <p:spPr bwMode="auto">
          <a:xfrm>
            <a:off x="6117193" y="3207699"/>
            <a:ext cx="2819400" cy="847725"/>
          </a:xfrm>
          <a:prstGeom prst="flowChartProcess">
            <a:avLst/>
          </a:prstGeom>
          <a:solidFill>
            <a:schemeClr val="accent5">
              <a:lumMod val="20000"/>
              <a:lumOff val="80000"/>
            </a:schemeClr>
          </a:solidFill>
          <a:ln w="9525"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en-US" sz="1600" dirty="0">
                <a:latin typeface="Noto Sans" panose="020B0502040504020204" pitchFamily="34" charset="0"/>
              </a:rPr>
              <a:t>Tests - Unit</a:t>
            </a:r>
          </a:p>
          <a:p>
            <a:pPr algn="ctr"/>
            <a:r>
              <a:rPr lang="en-US" altLang="en-US" sz="1600" dirty="0">
                <a:latin typeface="Noto Sans" panose="020B0502040504020204" pitchFamily="34" charset="0"/>
              </a:rPr>
              <a:t>(Scala)</a:t>
            </a:r>
          </a:p>
        </p:txBody>
      </p:sp>
      <p:sp>
        <p:nvSpPr>
          <p:cNvPr id="4" name="TextBox 3">
            <a:extLst>
              <a:ext uri="{FF2B5EF4-FFF2-40B4-BE49-F238E27FC236}">
                <a16:creationId xmlns:a16="http://schemas.microsoft.com/office/drawing/2014/main" id="{F292B7F4-D59C-49E4-9DCE-4674A2FF8DA9}"/>
              </a:ext>
            </a:extLst>
          </p:cNvPr>
          <p:cNvSpPr txBox="1"/>
          <p:nvPr/>
        </p:nvSpPr>
        <p:spPr>
          <a:xfrm>
            <a:off x="7239877" y="5893420"/>
            <a:ext cx="1681871" cy="321306"/>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GB"/>
            </a:defPPr>
            <a:lvl1pPr>
              <a:defRPr sz="1600">
                <a:latin typeface="Noto Sans" panose="020B0502040504020204" pitchFamily="34" charset="0"/>
              </a:defRPr>
            </a:lvl1pPr>
          </a:lstStyle>
          <a:p>
            <a:r>
              <a:rPr lang="en-US" dirty="0"/>
              <a:t>Written in Scala</a:t>
            </a:r>
          </a:p>
        </p:txBody>
      </p:sp>
      <p:sp>
        <p:nvSpPr>
          <p:cNvPr id="18" name="Flowchart: Process 17">
            <a:extLst>
              <a:ext uri="{FF2B5EF4-FFF2-40B4-BE49-F238E27FC236}">
                <a16:creationId xmlns:a16="http://schemas.microsoft.com/office/drawing/2014/main" id="{EDC89892-3E81-4667-9563-901181D08543}"/>
              </a:ext>
            </a:extLst>
          </p:cNvPr>
          <p:cNvSpPr/>
          <p:nvPr/>
        </p:nvSpPr>
        <p:spPr bwMode="auto">
          <a:xfrm>
            <a:off x="6102348" y="4114817"/>
            <a:ext cx="2819400" cy="847725"/>
          </a:xfrm>
          <a:prstGeom prst="flowChartProcess">
            <a:avLst/>
          </a:prstGeom>
          <a:solidFill>
            <a:srgbClr val="FFFFCC"/>
          </a:solidFill>
          <a:ln w="9525"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en-US" sz="1600" dirty="0">
                <a:latin typeface="Noto Sans" panose="020B0502040504020204" pitchFamily="34" charset="0"/>
              </a:rPr>
              <a:t>Tests - System</a:t>
            </a:r>
          </a:p>
          <a:p>
            <a:pPr algn="ctr"/>
            <a:r>
              <a:rPr lang="en-US" altLang="en-US" sz="1600" dirty="0">
                <a:latin typeface="Noto Sans" panose="020B0502040504020204" pitchFamily="34" charset="0"/>
              </a:rPr>
              <a:t>(TDML)</a:t>
            </a:r>
          </a:p>
        </p:txBody>
      </p:sp>
      <p:sp>
        <p:nvSpPr>
          <p:cNvPr id="19" name="Flowchart: Process 18">
            <a:extLst>
              <a:ext uri="{FF2B5EF4-FFF2-40B4-BE49-F238E27FC236}">
                <a16:creationId xmlns:a16="http://schemas.microsoft.com/office/drawing/2014/main" id="{4595D8F0-6571-4AF2-AB78-F678A2EB347B}"/>
              </a:ext>
            </a:extLst>
          </p:cNvPr>
          <p:cNvSpPr/>
          <p:nvPr/>
        </p:nvSpPr>
        <p:spPr bwMode="auto">
          <a:xfrm>
            <a:off x="278857" y="4579912"/>
            <a:ext cx="3189287" cy="269545"/>
          </a:xfrm>
          <a:prstGeom prst="flowChart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altLang="en-US" sz="1600" dirty="0">
                <a:latin typeface="Noto Sans" panose="020B0502040504020204" pitchFamily="34" charset="0"/>
              </a:rPr>
              <a:t>Breakpoint debugger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E0FD6433-D670-4AFE-8270-93F69395F2BA}"/>
              </a:ext>
            </a:extLst>
          </p:cNvPr>
          <p:cNvSpPr>
            <a:spLocks noGrp="1" noChangeArrowheads="1"/>
          </p:cNvSpPr>
          <p:nvPr>
            <p:ph type="title"/>
          </p:nvPr>
        </p:nvSpPr>
        <p:spPr/>
        <p:txBody>
          <a:bodyPr/>
          <a:lstStyle/>
          <a:p>
            <a:r>
              <a:rPr lang="en-US" altLang="en-US" dirty="0"/>
              <a:t>Daffodil Code Base</a:t>
            </a:r>
          </a:p>
        </p:txBody>
      </p:sp>
      <p:sp>
        <p:nvSpPr>
          <p:cNvPr id="2" name="Slide Number Placeholder 1">
            <a:extLst>
              <a:ext uri="{FF2B5EF4-FFF2-40B4-BE49-F238E27FC236}">
                <a16:creationId xmlns:a16="http://schemas.microsoft.com/office/drawing/2014/main" id="{32B0FAB8-A4EF-4D9E-BE0F-CB3626359BA2}"/>
              </a:ext>
            </a:extLst>
          </p:cNvPr>
          <p:cNvSpPr>
            <a:spLocks noGrp="1"/>
          </p:cNvSpPr>
          <p:nvPr>
            <p:ph type="sldNum" idx="10"/>
          </p:nvPr>
        </p:nvSpPr>
        <p:spPr/>
        <p:txBody>
          <a:bodyPr/>
          <a:lstStyle/>
          <a:p>
            <a:fld id="{F828F367-427D-4EF8-8844-FD29E8804D26}" type="slidenum">
              <a:rPr lang="en-US" altLang="en-US" smtClean="0"/>
              <a:pPr/>
              <a:t>26</a:t>
            </a:fld>
            <a:endParaRPr lang="en-US" altLang="en-US" dirty="0"/>
          </a:p>
        </p:txBody>
      </p:sp>
      <p:sp>
        <p:nvSpPr>
          <p:cNvPr id="28675" name="Rectangle 3">
            <a:extLst>
              <a:ext uri="{FF2B5EF4-FFF2-40B4-BE49-F238E27FC236}">
                <a16:creationId xmlns:a16="http://schemas.microsoft.com/office/drawing/2014/main" id="{786C3CE8-4603-4BE0-B5F7-A0542F5FCF0E}"/>
              </a:ext>
            </a:extLst>
          </p:cNvPr>
          <p:cNvSpPr>
            <a:spLocks noChangeArrowheads="1"/>
          </p:cNvSpPr>
          <p:nvPr/>
        </p:nvSpPr>
        <p:spPr bwMode="auto">
          <a:xfrm>
            <a:off x="4808538" y="5784850"/>
            <a:ext cx="2530158" cy="367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charset="0"/>
              </a:defRPr>
            </a:lvl9pPr>
          </a:lstStyle>
          <a:p>
            <a:pPr hangingPunct="1">
              <a:lnSpc>
                <a:spcPct val="100000"/>
              </a:lnSpc>
            </a:pPr>
            <a:r>
              <a:rPr lang="en-US" altLang="en-US" dirty="0">
                <a:latin typeface="Noto Sans" panose="020B0502040504020204" pitchFamily="34" charset="0"/>
              </a:rPr>
              <a:t>Data as of 2018-08-06</a:t>
            </a:r>
          </a:p>
        </p:txBody>
      </p:sp>
      <p:graphicFrame>
        <p:nvGraphicFramePr>
          <p:cNvPr id="5" name="Chart 4">
            <a:extLst>
              <a:ext uri="{FF2B5EF4-FFF2-40B4-BE49-F238E27FC236}">
                <a16:creationId xmlns:a16="http://schemas.microsoft.com/office/drawing/2014/main" id="{EE90A38C-35D3-44AE-B25F-59B470D08946}"/>
              </a:ext>
            </a:extLst>
          </p:cNvPr>
          <p:cNvGraphicFramePr/>
          <p:nvPr>
            <p:extLst>
              <p:ext uri="{D42A27DB-BD31-4B8C-83A1-F6EECF244321}">
                <p14:modId xmlns:p14="http://schemas.microsoft.com/office/powerpoint/2010/main" val="30699178"/>
              </p:ext>
            </p:extLst>
          </p:nvPr>
        </p:nvGraphicFramePr>
        <p:xfrm>
          <a:off x="152400" y="900113"/>
          <a:ext cx="8763000" cy="52526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96795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FF0627D4-5585-474D-AE7D-AD276C0DA24C}"/>
              </a:ext>
            </a:extLst>
          </p:cNvPr>
          <p:cNvSpPr>
            <a:spLocks noGrp="1" noChangeArrowheads="1"/>
          </p:cNvSpPr>
          <p:nvPr>
            <p:ph type="title"/>
          </p:nvPr>
        </p:nvSpPr>
        <p:spPr/>
        <p:txBody>
          <a:bodyPr/>
          <a:lstStyle/>
          <a:p>
            <a:r>
              <a:rPr lang="en-US" altLang="en-US" dirty="0"/>
              <a:t>Daffodil Integrations</a:t>
            </a:r>
          </a:p>
        </p:txBody>
      </p:sp>
      <p:sp>
        <p:nvSpPr>
          <p:cNvPr id="5" name="Content Placeholder 4">
            <a:extLst>
              <a:ext uri="{FF2B5EF4-FFF2-40B4-BE49-F238E27FC236}">
                <a16:creationId xmlns:a16="http://schemas.microsoft.com/office/drawing/2014/main" id="{E68880EF-9207-4D90-95C3-38CC22BB1BA1}"/>
              </a:ext>
            </a:extLst>
          </p:cNvPr>
          <p:cNvSpPr>
            <a:spLocks noGrp="1"/>
          </p:cNvSpPr>
          <p:nvPr>
            <p:ph idx="1"/>
          </p:nvPr>
        </p:nvSpPr>
        <p:spPr/>
        <p:txBody>
          <a:bodyPr>
            <a:normAutofit/>
          </a:bodyPr>
          <a:lstStyle/>
          <a:p>
            <a:pPr marL="457200" indent="-457200">
              <a:buFont typeface="Arial" panose="020B0604020202020204" pitchFamily="34" charset="0"/>
              <a:buChar char="•"/>
            </a:pPr>
            <a:r>
              <a:rPr lang="en-US" altLang="en-US" dirty="0"/>
              <a:t>Apache</a:t>
            </a:r>
          </a:p>
          <a:p>
            <a:pPr marL="857250" lvl="1" indent="-457200">
              <a:buFont typeface="Arial" panose="020B0604020202020204" pitchFamily="34" charset="0"/>
              <a:buChar char="•"/>
            </a:pPr>
            <a:r>
              <a:rPr lang="en-US" altLang="en-US" dirty="0"/>
              <a:t>Spark</a:t>
            </a:r>
          </a:p>
          <a:p>
            <a:pPr marL="857250" lvl="1" indent="-457200">
              <a:buFont typeface="Arial" panose="020B0604020202020204" pitchFamily="34" charset="0"/>
              <a:buChar char="•"/>
            </a:pPr>
            <a:r>
              <a:rPr lang="en-US" altLang="en-US" dirty="0"/>
              <a:t>NiFi</a:t>
            </a:r>
          </a:p>
          <a:p>
            <a:pPr marL="857250" lvl="1" indent="-457200">
              <a:buFont typeface="Arial" panose="020B0604020202020204" pitchFamily="34" charset="0"/>
              <a:buChar char="•"/>
            </a:pPr>
            <a:r>
              <a:rPr lang="en-US" altLang="en-US" dirty="0"/>
              <a:t>...Your Project Here... </a:t>
            </a:r>
          </a:p>
          <a:p>
            <a:pPr marL="1257300" lvl="2" indent="-457200">
              <a:buFont typeface="Arial" panose="020B0604020202020204" pitchFamily="34" charset="0"/>
              <a:buChar char="•"/>
            </a:pPr>
            <a:r>
              <a:rPr lang="en-US" altLang="en-US" dirty="0"/>
              <a:t>If you can intake/export XML or JSON, then Daffodil enables you to handle anything else describable with DFDL.</a:t>
            </a:r>
          </a:p>
          <a:p>
            <a:pPr marL="457200" indent="-457200">
              <a:buFont typeface="Arial" panose="020B0604020202020204" pitchFamily="34" charset="0"/>
              <a:buChar char="•"/>
            </a:pPr>
            <a:r>
              <a:rPr lang="en-US" altLang="en-US" dirty="0"/>
              <a:t>Non-Apache</a:t>
            </a:r>
          </a:p>
          <a:p>
            <a:pPr marL="857250" lvl="1" indent="-457200">
              <a:buFont typeface="Arial" panose="020B0604020202020204" pitchFamily="34" charset="0"/>
              <a:buChar char="•"/>
            </a:pPr>
            <a:r>
              <a:rPr lang="en-US" altLang="en-US" dirty="0"/>
              <a:t>XProc - Calabash XML Pipeline Engine</a:t>
            </a:r>
          </a:p>
          <a:p>
            <a:pPr marL="857250" lvl="1" indent="-457200">
              <a:buFont typeface="Arial" panose="020B0604020202020204" pitchFamily="34" charset="0"/>
              <a:buChar char="•"/>
            </a:pPr>
            <a:r>
              <a:rPr lang="en-US" dirty="0"/>
              <a:t>Software</a:t>
            </a:r>
            <a:r>
              <a:rPr lang="en-US" baseline="30000" dirty="0"/>
              <a:t>AG</a:t>
            </a:r>
            <a:r>
              <a:rPr lang="en-US" dirty="0"/>
              <a:t> webMethods</a:t>
            </a:r>
            <a:r>
              <a:rPr lang="en-US" baseline="30000" dirty="0"/>
              <a:t>TM</a:t>
            </a:r>
            <a:r>
              <a:rPr lang="en-US" dirty="0"/>
              <a:t> Integration Server</a:t>
            </a:r>
          </a:p>
        </p:txBody>
      </p:sp>
      <p:sp>
        <p:nvSpPr>
          <p:cNvPr id="2" name="Slide Number Placeholder 1">
            <a:extLst>
              <a:ext uri="{FF2B5EF4-FFF2-40B4-BE49-F238E27FC236}">
                <a16:creationId xmlns:a16="http://schemas.microsoft.com/office/drawing/2014/main" id="{54C17D16-BE64-43B8-A636-F38D7668A277}"/>
              </a:ext>
            </a:extLst>
          </p:cNvPr>
          <p:cNvSpPr>
            <a:spLocks noGrp="1"/>
          </p:cNvSpPr>
          <p:nvPr>
            <p:ph type="sldNum" idx="10"/>
          </p:nvPr>
        </p:nvSpPr>
        <p:spPr/>
        <p:txBody>
          <a:bodyPr/>
          <a:lstStyle/>
          <a:p>
            <a:fld id="{F828F367-427D-4EF8-8844-FD29E8804D26}" type="slidenum">
              <a:rPr lang="en-US" altLang="en-US" smtClean="0"/>
              <a:pPr/>
              <a:t>27</a:t>
            </a:fld>
            <a:endParaRPr lang="en-US" altLang="en-US" dirty="0"/>
          </a:p>
        </p:txBody>
      </p:sp>
    </p:spTree>
    <p:extLst>
      <p:ext uri="{BB962C8B-B14F-4D97-AF65-F5344CB8AC3E}">
        <p14:creationId xmlns:p14="http://schemas.microsoft.com/office/powerpoint/2010/main" val="3308696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815EB-85CF-4D96-9D0B-42AF2DF959FE}"/>
              </a:ext>
            </a:extLst>
          </p:cNvPr>
          <p:cNvSpPr>
            <a:spLocks noGrp="1"/>
          </p:cNvSpPr>
          <p:nvPr>
            <p:ph type="title"/>
          </p:nvPr>
        </p:nvSpPr>
        <p:spPr/>
        <p:txBody>
          <a:bodyPr/>
          <a:lstStyle/>
          <a:p>
            <a:r>
              <a:rPr lang="en-US" dirty="0"/>
              <a:t>Some Technical</a:t>
            </a:r>
            <a:br>
              <a:rPr lang="en-US" dirty="0"/>
            </a:br>
            <a:r>
              <a:rPr lang="en-US" dirty="0"/>
              <a:t>Coolness</a:t>
            </a:r>
          </a:p>
        </p:txBody>
      </p:sp>
      <p:sp>
        <p:nvSpPr>
          <p:cNvPr id="6" name="Text Placeholder 5">
            <a:extLst>
              <a:ext uri="{FF2B5EF4-FFF2-40B4-BE49-F238E27FC236}">
                <a16:creationId xmlns:a16="http://schemas.microsoft.com/office/drawing/2014/main" id="{810E95B0-FC2D-4EA8-BAAE-23AAB4E2BA9A}"/>
              </a:ext>
            </a:extLst>
          </p:cNvPr>
          <p:cNvSpPr>
            <a:spLocks noGrp="1"/>
          </p:cNvSpPr>
          <p:nvPr>
            <p:ph type="body" idx="1"/>
          </p:nvPr>
        </p:nvSpPr>
        <p:spPr/>
        <p:txBody>
          <a:bodyPr/>
          <a:lstStyle/>
          <a:p>
            <a:r>
              <a:rPr lang="en-US" dirty="0"/>
              <a:t>Daffodil Runtime Implementation of </a:t>
            </a:r>
          </a:p>
          <a:p>
            <a:r>
              <a:rPr lang="en-US" dirty="0"/>
              <a:t>Streaming Unparser with Calculated-Value Elements</a:t>
            </a:r>
          </a:p>
        </p:txBody>
      </p:sp>
      <p:sp>
        <p:nvSpPr>
          <p:cNvPr id="4" name="Slide Number Placeholder 3">
            <a:extLst>
              <a:ext uri="{FF2B5EF4-FFF2-40B4-BE49-F238E27FC236}">
                <a16:creationId xmlns:a16="http://schemas.microsoft.com/office/drawing/2014/main" id="{DC083808-6C57-442A-B91C-963A610014A2}"/>
              </a:ext>
            </a:extLst>
          </p:cNvPr>
          <p:cNvSpPr>
            <a:spLocks noGrp="1"/>
          </p:cNvSpPr>
          <p:nvPr>
            <p:ph type="sldNum" idx="10"/>
          </p:nvPr>
        </p:nvSpPr>
        <p:spPr/>
        <p:txBody>
          <a:bodyPr/>
          <a:lstStyle/>
          <a:p>
            <a:fld id="{F828F367-427D-4EF8-8844-FD29E8804D26}" type="slidenum">
              <a:rPr lang="en-US" altLang="en-US" smtClean="0"/>
              <a:pPr/>
              <a:t>28</a:t>
            </a:fld>
            <a:endParaRPr lang="en-US" altLang="en-US" dirty="0"/>
          </a:p>
        </p:txBody>
      </p:sp>
    </p:spTree>
    <p:extLst>
      <p:ext uri="{BB962C8B-B14F-4D97-AF65-F5344CB8AC3E}">
        <p14:creationId xmlns:p14="http://schemas.microsoft.com/office/powerpoint/2010/main" val="818758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896264-093E-40E1-ACCA-C72F232B60BE}"/>
              </a:ext>
            </a:extLst>
          </p:cNvPr>
          <p:cNvSpPr>
            <a:spLocks noGrp="1"/>
          </p:cNvSpPr>
          <p:nvPr>
            <p:ph type="title"/>
          </p:nvPr>
        </p:nvSpPr>
        <p:spPr/>
        <p:txBody>
          <a:bodyPr/>
          <a:lstStyle/>
          <a:p>
            <a:r>
              <a:rPr lang="en-US" dirty="0"/>
              <a:t>What is Harder: Parsing or Unparsing?</a:t>
            </a:r>
          </a:p>
        </p:txBody>
      </p:sp>
      <p:sp>
        <p:nvSpPr>
          <p:cNvPr id="6" name="Content Placeholder 5">
            <a:extLst>
              <a:ext uri="{FF2B5EF4-FFF2-40B4-BE49-F238E27FC236}">
                <a16:creationId xmlns:a16="http://schemas.microsoft.com/office/drawing/2014/main" id="{603F2600-2F5C-4CF3-A5EC-1B7708CB18E3}"/>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t>Most CompSci people think parsing</a:t>
            </a:r>
          </a:p>
          <a:p>
            <a:pPr marL="857250" lvl="1" indent="-457200">
              <a:buFont typeface="Arial" panose="020B0604020202020204" pitchFamily="34" charset="0"/>
              <a:buChar char="•"/>
            </a:pPr>
            <a:r>
              <a:rPr lang="en-US" dirty="0"/>
              <a:t>backtracking - state saving/restoring</a:t>
            </a:r>
          </a:p>
          <a:p>
            <a:pPr marL="857250" lvl="1" indent="-457200">
              <a:buFont typeface="Arial" panose="020B0604020202020204" pitchFamily="34" charset="0"/>
              <a:buChar char="•"/>
            </a:pPr>
            <a:r>
              <a:rPr lang="en-US" dirty="0"/>
              <a:t>lookahead (bounded/unbounded)</a:t>
            </a:r>
          </a:p>
          <a:p>
            <a:pPr marL="457200" indent="-457200">
              <a:buFont typeface="Arial" panose="020B0604020202020204" pitchFamily="34" charset="0"/>
              <a:buChar char="•"/>
            </a:pPr>
            <a:r>
              <a:rPr lang="en-US" dirty="0"/>
              <a:t>Unparsing seems simple in comparison</a:t>
            </a:r>
          </a:p>
          <a:p>
            <a:pPr marL="857250" lvl="1" indent="-457200">
              <a:buFont typeface="Arial" panose="020B0604020202020204" pitchFamily="34" charset="0"/>
              <a:buChar char="•"/>
            </a:pPr>
            <a:r>
              <a:rPr lang="en-US" dirty="0"/>
              <a:t>Just a tree-walk of the Infoset outputting each element......</a:t>
            </a:r>
          </a:p>
          <a:p>
            <a:pPr marL="0" indent="0"/>
            <a:r>
              <a:rPr lang="en-US" dirty="0"/>
              <a:t>But...</a:t>
            </a:r>
          </a:p>
          <a:p>
            <a:pPr marL="457200" indent="-457200">
              <a:buFont typeface="Arial" panose="020B0604020202020204" pitchFamily="34" charset="0"/>
              <a:buChar char="•"/>
            </a:pPr>
            <a:r>
              <a:rPr lang="en-US" dirty="0"/>
              <a:t>DFDL has computed elements</a:t>
            </a:r>
          </a:p>
          <a:p>
            <a:pPr marL="857250" lvl="1" indent="-457200">
              <a:buFont typeface="Arial" panose="020B0604020202020204" pitchFamily="34" charset="0"/>
              <a:buChar char="•"/>
            </a:pPr>
            <a:r>
              <a:rPr lang="en-US" dirty="0"/>
              <a:t>New innovation over prior-gen format languages</a:t>
            </a:r>
          </a:p>
          <a:p>
            <a:pPr marL="457200" indent="-457200">
              <a:buFont typeface="Arial" panose="020B0604020202020204" pitchFamily="34" charset="0"/>
              <a:buChar char="•"/>
            </a:pPr>
            <a:r>
              <a:rPr lang="en-US" dirty="0"/>
              <a:t>Let's take a look at what that means for unparsing</a:t>
            </a:r>
          </a:p>
        </p:txBody>
      </p:sp>
      <p:sp>
        <p:nvSpPr>
          <p:cNvPr id="4" name="Slide Number Placeholder 3">
            <a:extLst>
              <a:ext uri="{FF2B5EF4-FFF2-40B4-BE49-F238E27FC236}">
                <a16:creationId xmlns:a16="http://schemas.microsoft.com/office/drawing/2014/main" id="{D7B20713-2086-400B-859F-9A168B5AB872}"/>
              </a:ext>
            </a:extLst>
          </p:cNvPr>
          <p:cNvSpPr>
            <a:spLocks noGrp="1"/>
          </p:cNvSpPr>
          <p:nvPr>
            <p:ph type="sldNum" idx="10"/>
          </p:nvPr>
        </p:nvSpPr>
        <p:spPr/>
        <p:txBody>
          <a:bodyPr/>
          <a:lstStyle/>
          <a:p>
            <a:fld id="{F828F367-427D-4EF8-8844-FD29E8804D26}" type="slidenum">
              <a:rPr lang="en-US" altLang="en-US" smtClean="0"/>
              <a:pPr/>
              <a:t>29</a:t>
            </a:fld>
            <a:endParaRPr lang="en-US" altLang="en-US" dirty="0"/>
          </a:p>
        </p:txBody>
      </p:sp>
    </p:spTree>
    <p:extLst>
      <p:ext uri="{BB962C8B-B14F-4D97-AF65-F5344CB8AC3E}">
        <p14:creationId xmlns:p14="http://schemas.microsoft.com/office/powerpoint/2010/main" val="2093884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76A0-E882-428C-95D0-13DBA92A9C25}"/>
              </a:ext>
            </a:extLst>
          </p:cNvPr>
          <p:cNvSpPr>
            <a:spLocks noGrp="1"/>
          </p:cNvSpPr>
          <p:nvPr>
            <p:ph type="title"/>
          </p:nvPr>
        </p:nvSpPr>
        <p:spPr/>
        <p:txBody>
          <a:bodyPr/>
          <a:lstStyle/>
          <a:p>
            <a:r>
              <a:rPr lang="en-US" dirty="0"/>
              <a:t>Goal For Today</a:t>
            </a:r>
          </a:p>
        </p:txBody>
      </p:sp>
      <p:sp>
        <p:nvSpPr>
          <p:cNvPr id="3" name="Content Placeholder 2">
            <a:extLst>
              <a:ext uri="{FF2B5EF4-FFF2-40B4-BE49-F238E27FC236}">
                <a16:creationId xmlns:a16="http://schemas.microsoft.com/office/drawing/2014/main" id="{AEC8346A-35BB-4391-9359-41EA02C32770}"/>
              </a:ext>
            </a:extLst>
          </p:cNvPr>
          <p:cNvSpPr>
            <a:spLocks noGrp="1"/>
          </p:cNvSpPr>
          <p:nvPr>
            <p:ph idx="1"/>
          </p:nvPr>
        </p:nvSpPr>
        <p:spPr>
          <a:xfrm>
            <a:off x="457200" y="1066800"/>
            <a:ext cx="8228013" cy="4799013"/>
          </a:xfrm>
        </p:spPr>
        <p:txBody>
          <a:bodyPr>
            <a:normAutofit fontScale="85000" lnSpcReduction="10000"/>
          </a:bodyPr>
          <a:lstStyle/>
          <a:p>
            <a:r>
              <a:rPr lang="en-US" dirty="0"/>
              <a:t>My goal in this talk is to...</a:t>
            </a:r>
          </a:p>
          <a:p>
            <a:pPr marL="0" indent="0"/>
            <a:r>
              <a:rPr lang="en-US" i="1" dirty="0"/>
              <a:t>Build Community </a:t>
            </a:r>
            <a:r>
              <a:rPr lang="en-US" dirty="0"/>
              <a:t>for Apache Daffodil (Incubating)</a:t>
            </a:r>
          </a:p>
          <a:p>
            <a:pPr marL="457200" indent="-457200">
              <a:buFont typeface="Arial" panose="020B0604020202020204" pitchFamily="34" charset="0"/>
              <a:buChar char="•"/>
            </a:pPr>
            <a:r>
              <a:rPr lang="en-US" dirty="0"/>
              <a:t>Recruit developers</a:t>
            </a:r>
          </a:p>
          <a:p>
            <a:pPr marL="457200" indent="-457200">
              <a:buFont typeface="Arial" panose="020B0604020202020204" pitchFamily="34" charset="0"/>
              <a:buChar char="•"/>
            </a:pPr>
            <a:r>
              <a:rPr lang="en-US" dirty="0"/>
              <a:t>Find additional mentors</a:t>
            </a:r>
          </a:p>
          <a:p>
            <a:pPr marL="457200" indent="-457200">
              <a:buFont typeface="Arial" panose="020B0604020202020204" pitchFamily="34" charset="0"/>
              <a:buChar char="•"/>
            </a:pPr>
            <a:r>
              <a:rPr lang="en-US" dirty="0"/>
              <a:t>Encourage integration of Daffodil into Apache projects that intake/export data</a:t>
            </a:r>
          </a:p>
          <a:p>
            <a:pPr marL="457200" indent="-457200">
              <a:buFont typeface="Arial" panose="020B0604020202020204" pitchFamily="34" charset="0"/>
              <a:buChar char="•"/>
            </a:pPr>
            <a:endParaRPr lang="en-US" dirty="0"/>
          </a:p>
          <a:p>
            <a:pPr marL="0" indent="0"/>
            <a:r>
              <a:rPr lang="en-US" dirty="0"/>
              <a:t>Convince you that....</a:t>
            </a:r>
          </a:p>
          <a:p>
            <a:pPr marL="457200" indent="-457200">
              <a:buFont typeface="Arial" panose="020B0604020202020204" pitchFamily="34" charset="0"/>
              <a:buChar char="•"/>
            </a:pPr>
            <a:r>
              <a:rPr lang="en-US" dirty="0"/>
              <a:t>DFDL/Daffodil solves an important problem</a:t>
            </a:r>
          </a:p>
          <a:p>
            <a:pPr marL="457200" indent="-457200">
              <a:buFont typeface="Arial" panose="020B0604020202020204" pitchFamily="34" charset="0"/>
              <a:buChar char="•"/>
            </a:pPr>
            <a:r>
              <a:rPr lang="en-US" dirty="0"/>
              <a:t>Daffodil is technology that would be </a:t>
            </a:r>
            <a:r>
              <a:rPr lang="en-US" i="1" dirty="0"/>
              <a:t>fun</a:t>
            </a:r>
            <a:r>
              <a:rPr lang="en-US" dirty="0"/>
              <a:t> to work on</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15BE91A-64C7-44D3-A6EE-769F97227DA7}"/>
              </a:ext>
            </a:extLst>
          </p:cNvPr>
          <p:cNvSpPr>
            <a:spLocks noGrp="1"/>
          </p:cNvSpPr>
          <p:nvPr>
            <p:ph type="sldNum" idx="10"/>
          </p:nvPr>
        </p:nvSpPr>
        <p:spPr/>
        <p:txBody>
          <a:bodyPr/>
          <a:lstStyle/>
          <a:p>
            <a:fld id="{F828F367-427D-4EF8-8844-FD29E8804D26}" type="slidenum">
              <a:rPr lang="en-US" altLang="en-US" smtClean="0"/>
              <a:pPr/>
              <a:t>3</a:t>
            </a:fld>
            <a:endParaRPr lang="en-US" altLang="en-US" dirty="0"/>
          </a:p>
        </p:txBody>
      </p:sp>
    </p:spTree>
    <p:extLst>
      <p:ext uri="{BB962C8B-B14F-4D97-AF65-F5344CB8AC3E}">
        <p14:creationId xmlns:p14="http://schemas.microsoft.com/office/powerpoint/2010/main" val="3218262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4F879A-8D34-4731-AD90-44379252C0D8}"/>
              </a:ext>
            </a:extLst>
          </p:cNvPr>
          <p:cNvSpPr>
            <a:spLocks noGrp="1"/>
          </p:cNvSpPr>
          <p:nvPr>
            <p:ph type="title"/>
          </p:nvPr>
        </p:nvSpPr>
        <p:spPr/>
        <p:txBody>
          <a:bodyPr/>
          <a:lstStyle/>
          <a:p>
            <a:r>
              <a:rPr lang="en-US" dirty="0"/>
              <a:t>Streaming Unparsing</a:t>
            </a:r>
          </a:p>
        </p:txBody>
      </p:sp>
      <p:sp>
        <p:nvSpPr>
          <p:cNvPr id="4" name="Content Placeholder 3">
            <a:extLst>
              <a:ext uri="{FF2B5EF4-FFF2-40B4-BE49-F238E27FC236}">
                <a16:creationId xmlns:a16="http://schemas.microsoft.com/office/drawing/2014/main" id="{A4D0BD56-1945-41F7-A490-8E25E6869B59}"/>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Limit memory footprint</a:t>
            </a:r>
          </a:p>
          <a:p>
            <a:pPr marL="457200" indent="-457200">
              <a:buFont typeface="Arial" panose="020B0604020202020204" pitchFamily="34" charset="0"/>
              <a:buChar char="•"/>
            </a:pPr>
            <a:r>
              <a:rPr lang="en-US" dirty="0"/>
              <a:t>Unparser consumes a stream of XML-like events (like SAX - Streaming API for XML)</a:t>
            </a:r>
          </a:p>
          <a:p>
            <a:pPr marL="457200" indent="-457200">
              <a:buFont typeface="Arial" panose="020B0604020202020204" pitchFamily="34" charset="0"/>
              <a:buChar char="•"/>
            </a:pPr>
            <a:r>
              <a:rPr lang="en-US" dirty="0"/>
              <a:t>The Infoset tree does *NOT* exist</a:t>
            </a:r>
          </a:p>
          <a:p>
            <a:pPr marL="857250" lvl="1" indent="-457200">
              <a:buFont typeface="Arial" panose="020B0604020202020204" pitchFamily="34" charset="0"/>
              <a:buChar char="•"/>
            </a:pPr>
            <a:r>
              <a:rPr lang="en-US" dirty="0"/>
              <a:t>We did NOT just parse the data</a:t>
            </a:r>
          </a:p>
          <a:p>
            <a:pPr marL="857250" lvl="1" indent="-457200">
              <a:buFont typeface="Arial" panose="020B0604020202020204" pitchFamily="34" charset="0"/>
              <a:buChar char="•"/>
            </a:pPr>
            <a:r>
              <a:rPr lang="en-US" dirty="0"/>
              <a:t>We are starting from the XML events</a:t>
            </a:r>
          </a:p>
          <a:p>
            <a:pPr marL="457200" indent="-457200">
              <a:buFont typeface="Arial" panose="020B0604020202020204" pitchFamily="34" charset="0"/>
              <a:buChar char="•"/>
            </a:pPr>
            <a:r>
              <a:rPr lang="en-US" dirty="0"/>
              <a:t>Infoset tree is built up as events arrive</a:t>
            </a:r>
          </a:p>
          <a:p>
            <a:pPr marL="857250" lvl="1" indent="-457200">
              <a:buFont typeface="Arial" panose="020B0604020202020204" pitchFamily="34" charset="0"/>
              <a:buChar char="•"/>
            </a:pPr>
            <a:r>
              <a:rPr lang="en-US" dirty="0"/>
              <a:t>Can be pruned when tree nodes are no longer needed</a:t>
            </a:r>
            <a:endParaRPr lang="en-US" dirty="0">
              <a:ea typeface="Noto Mono" panose="020B0609030804020204" pitchFamily="49" charset="0"/>
              <a:cs typeface="Noto Mono" panose="020B0609030804020204" pitchFamily="49" charset="0"/>
            </a:endParaRPr>
          </a:p>
          <a:p>
            <a:pPr marL="857250" lvl="1" indent="-457200">
              <a:buFont typeface="Arial" panose="020B0604020202020204" pitchFamily="34" charset="0"/>
              <a:buChar char="•"/>
            </a:pPr>
            <a:r>
              <a:rPr lang="en-US" dirty="0" err="1">
                <a:ea typeface="Noto Mono" panose="020B0609030804020204" pitchFamily="49" charset="0"/>
                <a:cs typeface="Noto Mono" panose="020B0609030804020204" pitchFamily="49" charset="0"/>
              </a:rPr>
              <a:t>Infoset</a:t>
            </a:r>
            <a:r>
              <a:rPr lang="en-US" dirty="0">
                <a:ea typeface="Noto Mono" panose="020B0609030804020204" pitchFamily="49" charset="0"/>
                <a:cs typeface="Noto Mono" panose="020B0609030804020204" pitchFamily="49" charset="0"/>
              </a:rPr>
              <a:t> stays small even though data stream implies unbounded size</a:t>
            </a:r>
            <a:endParaRPr lang="en-US" dirty="0"/>
          </a:p>
        </p:txBody>
      </p:sp>
      <p:sp>
        <p:nvSpPr>
          <p:cNvPr id="2" name="Slide Number Placeholder 1">
            <a:extLst>
              <a:ext uri="{FF2B5EF4-FFF2-40B4-BE49-F238E27FC236}">
                <a16:creationId xmlns:a16="http://schemas.microsoft.com/office/drawing/2014/main" id="{64A98F95-F073-4A5B-BE3A-1A3CCEEABAD7}"/>
              </a:ext>
            </a:extLst>
          </p:cNvPr>
          <p:cNvSpPr>
            <a:spLocks noGrp="1"/>
          </p:cNvSpPr>
          <p:nvPr>
            <p:ph type="sldNum" idx="10"/>
          </p:nvPr>
        </p:nvSpPr>
        <p:spPr/>
        <p:txBody>
          <a:bodyPr/>
          <a:lstStyle/>
          <a:p>
            <a:fld id="{8D26809D-8D56-46B0-B988-ACC7C4DE5073}" type="slidenum">
              <a:rPr lang="en-US" altLang="en-US" smtClean="0"/>
              <a:pPr/>
              <a:t>30</a:t>
            </a:fld>
            <a:endParaRPr lang="en-US" altLang="en-US" dirty="0"/>
          </a:p>
        </p:txBody>
      </p:sp>
    </p:spTree>
    <p:extLst>
      <p:ext uri="{BB962C8B-B14F-4D97-AF65-F5344CB8AC3E}">
        <p14:creationId xmlns:p14="http://schemas.microsoft.com/office/powerpoint/2010/main" val="3441398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AF387D29-787A-4FC7-86C9-A9D3FD554277}"/>
              </a:ext>
            </a:extLst>
          </p:cNvPr>
          <p:cNvSpPr>
            <a:spLocks noGrp="1"/>
          </p:cNvSpPr>
          <p:nvPr>
            <p:ph type="sldNum" idx="10"/>
          </p:nvPr>
        </p:nvSpPr>
        <p:spPr/>
        <p:txBody>
          <a:bodyPr/>
          <a:lstStyle/>
          <a:p>
            <a:fld id="{1DF6EF6C-6522-45FB-8053-4AE93D8A4E6D}" type="slidenum">
              <a:rPr lang="en-US" altLang="en-US"/>
              <a:pPr/>
              <a:t>31</a:t>
            </a:fld>
            <a:endParaRPr lang="en-US" altLang="en-US" dirty="0"/>
          </a:p>
        </p:txBody>
      </p:sp>
      <p:sp>
        <p:nvSpPr>
          <p:cNvPr id="40961" name="Rectangle 1">
            <a:extLst>
              <a:ext uri="{FF2B5EF4-FFF2-40B4-BE49-F238E27FC236}">
                <a16:creationId xmlns:a16="http://schemas.microsoft.com/office/drawing/2014/main" id="{4B9ED59E-1124-4A25-AAC9-94F22945B3AE}"/>
              </a:ext>
            </a:extLst>
          </p:cNvPr>
          <p:cNvSpPr>
            <a:spLocks noGrp="1" noChangeArrowheads="1"/>
          </p:cNvSpPr>
          <p:nvPr>
            <p:ph type="title" idx="4294967295"/>
          </p:nvPr>
        </p:nvSpPr>
        <p:spPr>
          <a:xfrm>
            <a:off x="457200" y="350838"/>
            <a:ext cx="8229600" cy="563562"/>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z="4000" dirty="0"/>
              <a:t>Common: </a:t>
            </a:r>
            <a:r>
              <a:rPr lang="en-US" altLang="en-US" sz="4000" b="1" dirty="0"/>
              <a:t>Envelope + Payload</a:t>
            </a:r>
          </a:p>
        </p:txBody>
      </p:sp>
      <p:sp>
        <p:nvSpPr>
          <p:cNvPr id="40962" name="Text Box 2">
            <a:extLst>
              <a:ext uri="{FF2B5EF4-FFF2-40B4-BE49-F238E27FC236}">
                <a16:creationId xmlns:a16="http://schemas.microsoft.com/office/drawing/2014/main" id="{83E438C9-A47C-4E87-8DE2-26E6171DEA67}"/>
              </a:ext>
            </a:extLst>
          </p:cNvPr>
          <p:cNvSpPr txBox="1">
            <a:spLocks noChangeArrowheads="1"/>
          </p:cNvSpPr>
          <p:nvPr/>
        </p:nvSpPr>
        <p:spPr bwMode="auto">
          <a:xfrm>
            <a:off x="609600" y="1254919"/>
            <a:ext cx="82296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9pPr>
          </a:lstStyle>
          <a:p>
            <a:pPr hangingPunct="1">
              <a:lnSpc>
                <a:spcPct val="100000"/>
              </a:lnSpc>
              <a:spcBef>
                <a:spcPts val="563"/>
              </a:spcBef>
              <a:buClr>
                <a:srgbClr val="23408F"/>
              </a:buClr>
              <a:buFont typeface="Wingdings" panose="05000000000000000000" pitchFamily="2" charset="2"/>
              <a:buChar char=""/>
            </a:pPr>
            <a:r>
              <a:rPr lang="en-US" altLang="en-US" sz="2800" dirty="0">
                <a:solidFill>
                  <a:srgbClr val="23408F"/>
                </a:solidFill>
                <a:latin typeface="Noto Sans" panose="020B0502040504020204" pitchFamily="34" charset="0"/>
              </a:rPr>
              <a:t>Data Payload is surrounded by Envelope</a:t>
            </a:r>
          </a:p>
          <a:p>
            <a:pPr hangingPunct="1">
              <a:lnSpc>
                <a:spcPct val="100000"/>
              </a:lnSpc>
              <a:spcBef>
                <a:spcPts val="563"/>
              </a:spcBef>
              <a:buClr>
                <a:srgbClr val="23408F"/>
              </a:buClr>
              <a:buFont typeface="Wingdings" panose="05000000000000000000" pitchFamily="2" charset="2"/>
              <a:buChar char=""/>
            </a:pPr>
            <a:r>
              <a:rPr lang="en-US" altLang="en-US" sz="2800" dirty="0">
                <a:solidFill>
                  <a:srgbClr val="23408F"/>
                </a:solidFill>
                <a:latin typeface="Noto Sans" panose="020B0502040504020204" pitchFamily="34" charset="0"/>
              </a:rPr>
              <a:t>Envelope holds </a:t>
            </a:r>
            <a:r>
              <a:rPr lang="en-US" altLang="en-US" sz="2800" i="1" dirty="0">
                <a:solidFill>
                  <a:srgbClr val="23408F"/>
                </a:solidFill>
                <a:latin typeface="Noto Sans" panose="020B0502040504020204" pitchFamily="34" charset="0"/>
              </a:rPr>
              <a:t>Stored data length of payload</a:t>
            </a:r>
          </a:p>
          <a:p>
            <a:pPr hangingPunct="1">
              <a:lnSpc>
                <a:spcPct val="100000"/>
              </a:lnSpc>
              <a:spcBef>
                <a:spcPts val="563"/>
              </a:spcBef>
              <a:buClrTx/>
              <a:buSzTx/>
              <a:buFontTx/>
              <a:buNone/>
            </a:pPr>
            <a:endParaRPr lang="en-US" altLang="en-US" sz="2800" dirty="0">
              <a:solidFill>
                <a:srgbClr val="23408F"/>
              </a:solidFill>
              <a:latin typeface="Noto Sans" panose="020B0502040504020204" pitchFamily="34" charset="0"/>
            </a:endParaRPr>
          </a:p>
          <a:p>
            <a:pPr hangingPunct="1">
              <a:lnSpc>
                <a:spcPct val="100000"/>
              </a:lnSpc>
              <a:spcBef>
                <a:spcPts val="563"/>
              </a:spcBef>
              <a:buClrTx/>
              <a:buSzTx/>
              <a:buFontTx/>
              <a:buNone/>
            </a:pPr>
            <a:endParaRPr lang="en-US" altLang="en-US" sz="2800" dirty="0">
              <a:solidFill>
                <a:srgbClr val="23408F"/>
              </a:solidFill>
              <a:latin typeface="Noto Sans" panose="020B0502040504020204" pitchFamily="34" charset="0"/>
            </a:endParaRPr>
          </a:p>
        </p:txBody>
      </p:sp>
      <p:sp>
        <p:nvSpPr>
          <p:cNvPr id="40965" name="Rectangle 5">
            <a:extLst>
              <a:ext uri="{FF2B5EF4-FFF2-40B4-BE49-F238E27FC236}">
                <a16:creationId xmlns:a16="http://schemas.microsoft.com/office/drawing/2014/main" id="{52B321C5-9F63-455F-A3D8-DE59383C1248}"/>
              </a:ext>
            </a:extLst>
          </p:cNvPr>
          <p:cNvSpPr>
            <a:spLocks noChangeArrowheads="1"/>
          </p:cNvSpPr>
          <p:nvPr/>
        </p:nvSpPr>
        <p:spPr bwMode="auto">
          <a:xfrm>
            <a:off x="2722380" y="2895600"/>
            <a:ext cx="1501775" cy="684213"/>
          </a:xfrm>
          <a:prstGeom prst="rect">
            <a:avLst/>
          </a:prstGeom>
          <a:solidFill>
            <a:srgbClr val="A7FFCF"/>
          </a:solidFill>
          <a:ln w="25560" cap="flat">
            <a:solidFill>
              <a:srgbClr val="4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57200" algn="l"/>
                <a:tab pos="914400" algn="l"/>
                <a:tab pos="1371600" algn="l"/>
              </a:tabLst>
              <a:defRPr>
                <a:solidFill>
                  <a:srgbClr val="000000"/>
                </a:solidFill>
                <a:latin typeface="Arial" panose="020B0604020202020204" pitchFamily="34" charset="0"/>
                <a:cs typeface="Noto Sans" charset="0"/>
              </a:defRPr>
            </a:lvl1pPr>
            <a:lvl2pPr>
              <a:tabLst>
                <a:tab pos="457200" algn="l"/>
                <a:tab pos="914400" algn="l"/>
                <a:tab pos="1371600" algn="l"/>
              </a:tabLst>
              <a:defRPr>
                <a:solidFill>
                  <a:srgbClr val="000000"/>
                </a:solidFill>
                <a:latin typeface="Arial" panose="020B0604020202020204" pitchFamily="34" charset="0"/>
                <a:cs typeface="Noto Sans" charset="0"/>
              </a:defRPr>
            </a:lvl2pPr>
            <a:lvl3pPr>
              <a:tabLst>
                <a:tab pos="457200" algn="l"/>
                <a:tab pos="914400" algn="l"/>
                <a:tab pos="1371600" algn="l"/>
              </a:tabLst>
              <a:defRPr>
                <a:solidFill>
                  <a:srgbClr val="000000"/>
                </a:solidFill>
                <a:latin typeface="Arial" panose="020B0604020202020204" pitchFamily="34" charset="0"/>
                <a:cs typeface="Noto Sans" charset="0"/>
              </a:defRPr>
            </a:lvl3pPr>
            <a:lvl4pPr>
              <a:tabLst>
                <a:tab pos="457200" algn="l"/>
                <a:tab pos="914400" algn="l"/>
                <a:tab pos="1371600" algn="l"/>
              </a:tabLst>
              <a:defRPr>
                <a:solidFill>
                  <a:srgbClr val="000000"/>
                </a:solidFill>
                <a:latin typeface="Arial" panose="020B0604020202020204" pitchFamily="34" charset="0"/>
                <a:cs typeface="Noto Sans" charset="0"/>
              </a:defRPr>
            </a:lvl4pPr>
            <a:lvl5pPr>
              <a:tabLst>
                <a:tab pos="457200" algn="l"/>
                <a:tab pos="914400" algn="l"/>
                <a:tab pos="13716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cs typeface="Noto Sans" charset="0"/>
              </a:defRPr>
            </a:lvl9pPr>
          </a:lstStyle>
          <a:p>
            <a:pPr algn="ctr" hangingPunct="1">
              <a:lnSpc>
                <a:spcPct val="100000"/>
              </a:lnSpc>
            </a:pPr>
            <a:r>
              <a:rPr lang="en-US" altLang="en-US" dirty="0">
                <a:latin typeface="Noto Sans" panose="020B0502040504020204" pitchFamily="34" charset="0"/>
              </a:rPr>
              <a:t>Envelope Header</a:t>
            </a:r>
          </a:p>
        </p:txBody>
      </p:sp>
      <p:sp>
        <p:nvSpPr>
          <p:cNvPr id="40966" name="Rectangle 6">
            <a:extLst>
              <a:ext uri="{FF2B5EF4-FFF2-40B4-BE49-F238E27FC236}">
                <a16:creationId xmlns:a16="http://schemas.microsoft.com/office/drawing/2014/main" id="{043C2669-E0DC-453F-801A-B0B69AD6E801}"/>
              </a:ext>
            </a:extLst>
          </p:cNvPr>
          <p:cNvSpPr>
            <a:spLocks noChangeArrowheads="1"/>
          </p:cNvSpPr>
          <p:nvPr/>
        </p:nvSpPr>
        <p:spPr bwMode="auto">
          <a:xfrm>
            <a:off x="4227330" y="2895600"/>
            <a:ext cx="1501775" cy="684213"/>
          </a:xfrm>
          <a:prstGeom prst="rect">
            <a:avLst/>
          </a:prstGeom>
          <a:solidFill>
            <a:srgbClr val="A7FFCF"/>
          </a:solidFill>
          <a:ln w="25560" cap="flat">
            <a:solidFill>
              <a:srgbClr val="40404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57200" algn="l"/>
                <a:tab pos="914400" algn="l"/>
                <a:tab pos="1371600" algn="l"/>
              </a:tabLst>
              <a:defRPr>
                <a:solidFill>
                  <a:srgbClr val="000000"/>
                </a:solidFill>
                <a:latin typeface="Arial" panose="020B0604020202020204" pitchFamily="34" charset="0"/>
                <a:cs typeface="Noto Sans" charset="0"/>
              </a:defRPr>
            </a:lvl1pPr>
            <a:lvl2pPr>
              <a:tabLst>
                <a:tab pos="457200" algn="l"/>
                <a:tab pos="914400" algn="l"/>
                <a:tab pos="1371600" algn="l"/>
              </a:tabLst>
              <a:defRPr>
                <a:solidFill>
                  <a:srgbClr val="000000"/>
                </a:solidFill>
                <a:latin typeface="Arial" panose="020B0604020202020204" pitchFamily="34" charset="0"/>
                <a:cs typeface="Noto Sans" charset="0"/>
              </a:defRPr>
            </a:lvl2pPr>
            <a:lvl3pPr>
              <a:tabLst>
                <a:tab pos="457200" algn="l"/>
                <a:tab pos="914400" algn="l"/>
                <a:tab pos="1371600" algn="l"/>
              </a:tabLst>
              <a:defRPr>
                <a:solidFill>
                  <a:srgbClr val="000000"/>
                </a:solidFill>
                <a:latin typeface="Arial" panose="020B0604020202020204" pitchFamily="34" charset="0"/>
                <a:cs typeface="Noto Sans" charset="0"/>
              </a:defRPr>
            </a:lvl3pPr>
            <a:lvl4pPr>
              <a:tabLst>
                <a:tab pos="457200" algn="l"/>
                <a:tab pos="914400" algn="l"/>
                <a:tab pos="1371600" algn="l"/>
              </a:tabLst>
              <a:defRPr>
                <a:solidFill>
                  <a:srgbClr val="000000"/>
                </a:solidFill>
                <a:latin typeface="Arial" panose="020B0604020202020204" pitchFamily="34" charset="0"/>
                <a:cs typeface="Noto Sans" charset="0"/>
              </a:defRPr>
            </a:lvl4pPr>
            <a:lvl5pPr>
              <a:tabLst>
                <a:tab pos="457200" algn="l"/>
                <a:tab pos="914400" algn="l"/>
                <a:tab pos="13716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cs typeface="Noto Sans" charset="0"/>
              </a:defRPr>
            </a:lvl9pPr>
          </a:lstStyle>
          <a:p>
            <a:pPr algn="ctr" hangingPunct="1">
              <a:lnSpc>
                <a:spcPct val="100000"/>
              </a:lnSpc>
            </a:pPr>
            <a:r>
              <a:rPr lang="en-US" altLang="en-US" dirty="0">
                <a:latin typeface="Noto Sans" panose="020B0502040504020204" pitchFamily="34" charset="0"/>
              </a:rPr>
              <a:t>Payload</a:t>
            </a:r>
          </a:p>
          <a:p>
            <a:pPr algn="ctr" hangingPunct="1">
              <a:lnSpc>
                <a:spcPct val="100000"/>
              </a:lnSpc>
            </a:pPr>
            <a:r>
              <a:rPr lang="en-US" altLang="en-US" dirty="0">
                <a:latin typeface="Noto Sans" panose="020B0502040504020204" pitchFamily="34" charset="0"/>
              </a:rPr>
              <a:t>Data</a:t>
            </a:r>
          </a:p>
        </p:txBody>
      </p:sp>
      <p:sp>
        <p:nvSpPr>
          <p:cNvPr id="2" name="Arc 1">
            <a:extLst>
              <a:ext uri="{FF2B5EF4-FFF2-40B4-BE49-F238E27FC236}">
                <a16:creationId xmlns:a16="http://schemas.microsoft.com/office/drawing/2014/main" id="{B39F2CB8-D474-4C0F-83A5-E459D2AD9E85}"/>
              </a:ext>
            </a:extLst>
          </p:cNvPr>
          <p:cNvSpPr/>
          <p:nvPr/>
        </p:nvSpPr>
        <p:spPr bwMode="auto">
          <a:xfrm rot="5612463">
            <a:off x="3601723" y="2854246"/>
            <a:ext cx="1315240" cy="1504645"/>
          </a:xfrm>
          <a:prstGeom prst="arc">
            <a:avLst>
              <a:gd name="adj1" fmla="val 16200000"/>
              <a:gd name="adj2" fmla="val 5188504"/>
            </a:avLst>
          </a:prstGeom>
          <a:ln>
            <a:headEnd type="none" w="med" len="med"/>
            <a:tailEnd type="triangle" w="lg" len="lg"/>
          </a:ln>
          <a:extLst/>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cs typeface="Noto Sans" charset="0"/>
            </a:endParaRPr>
          </a:p>
        </p:txBody>
      </p:sp>
      <p:sp>
        <p:nvSpPr>
          <p:cNvPr id="3" name="TextBox 2">
            <a:extLst>
              <a:ext uri="{FF2B5EF4-FFF2-40B4-BE49-F238E27FC236}">
                <a16:creationId xmlns:a16="http://schemas.microsoft.com/office/drawing/2014/main" id="{538F52C7-F6A2-496F-8AC6-0354CC1827FF}"/>
              </a:ext>
            </a:extLst>
          </p:cNvPr>
          <p:cNvSpPr txBox="1"/>
          <p:nvPr/>
        </p:nvSpPr>
        <p:spPr>
          <a:xfrm>
            <a:off x="2895418" y="4295435"/>
            <a:ext cx="3124200" cy="865237"/>
          </a:xfrm>
          <a:prstGeom prst="rect">
            <a:avLst/>
          </a:prstGeom>
          <a:noFill/>
        </p:spPr>
        <p:txBody>
          <a:bodyPr wrap="square" rtlCol="0">
            <a:spAutoFit/>
          </a:bodyPr>
          <a:lstStyle/>
          <a:p>
            <a:r>
              <a:rPr lang="en-US" b="1" i="1" dirty="0">
                <a:latin typeface="Noto Sans" panose="020B0502040504020204" pitchFamily="34" charset="0"/>
              </a:rPr>
              <a:t>length of payload data is stored in middle of envelope header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5FB0-4A39-453B-AC2C-F07D024E179B}"/>
              </a:ext>
            </a:extLst>
          </p:cNvPr>
          <p:cNvSpPr>
            <a:spLocks noGrp="1"/>
          </p:cNvSpPr>
          <p:nvPr>
            <p:ph type="title"/>
          </p:nvPr>
        </p:nvSpPr>
        <p:spPr>
          <a:xfrm>
            <a:off x="457200" y="350838"/>
            <a:ext cx="8458200" cy="561975"/>
          </a:xfrm>
        </p:spPr>
        <p:txBody>
          <a:bodyPr/>
          <a:lstStyle/>
          <a:p>
            <a:r>
              <a:rPr lang="en-US" dirty="0"/>
              <a:t>Stored Length Limitations on Streaming</a:t>
            </a:r>
          </a:p>
        </p:txBody>
      </p:sp>
      <p:sp>
        <p:nvSpPr>
          <p:cNvPr id="4" name="Slide Number Placeholder 3">
            <a:extLst>
              <a:ext uri="{FF2B5EF4-FFF2-40B4-BE49-F238E27FC236}">
                <a16:creationId xmlns:a16="http://schemas.microsoft.com/office/drawing/2014/main" id="{582448F8-B450-4B7B-81B7-8AB493C88E3B}"/>
              </a:ext>
            </a:extLst>
          </p:cNvPr>
          <p:cNvSpPr>
            <a:spLocks noGrp="1"/>
          </p:cNvSpPr>
          <p:nvPr>
            <p:ph type="sldNum" idx="4294967295"/>
          </p:nvPr>
        </p:nvSpPr>
        <p:spPr>
          <a:xfrm>
            <a:off x="0" y="6396038"/>
            <a:ext cx="561975" cy="363537"/>
          </a:xfrm>
          <a:prstGeom prst="rect">
            <a:avLst/>
          </a:prstGeom>
        </p:spPr>
        <p:txBody>
          <a:bodyPr/>
          <a:lstStyle/>
          <a:p>
            <a:fld id="{F828F367-427D-4EF8-8844-FD29E8804D26}" type="slidenum">
              <a:rPr lang="en-US" altLang="en-US" smtClean="0"/>
              <a:pPr/>
              <a:t>32</a:t>
            </a:fld>
            <a:endParaRPr lang="en-US" altLang="en-US" dirty="0"/>
          </a:p>
        </p:txBody>
      </p:sp>
      <p:sp>
        <p:nvSpPr>
          <p:cNvPr id="5" name="TextBox 4">
            <a:extLst>
              <a:ext uri="{FF2B5EF4-FFF2-40B4-BE49-F238E27FC236}">
                <a16:creationId xmlns:a16="http://schemas.microsoft.com/office/drawing/2014/main" id="{08D209AD-3D79-45CE-ACB2-54CBA0DA0EE9}"/>
              </a:ext>
            </a:extLst>
          </p:cNvPr>
          <p:cNvSpPr txBox="1"/>
          <p:nvPr/>
        </p:nvSpPr>
        <p:spPr>
          <a:xfrm>
            <a:off x="225428" y="990600"/>
            <a:ext cx="8004172" cy="5594608"/>
          </a:xfrm>
          <a:prstGeom prst="rect">
            <a:avLst/>
          </a:prstGeom>
          <a:noFill/>
        </p:spPr>
        <p:txBody>
          <a:bodyPr wrap="square" rtlCol="0">
            <a:spAutoFit/>
          </a:bodyPr>
          <a:lstStyle/>
          <a:p>
            <a:r>
              <a:rPr lang="en-US" sz="2400" b="1" dirty="0">
                <a:latin typeface="Courier New" panose="02070309020205020404" pitchFamily="49" charset="0"/>
                <a:cs typeface="Courier New" panose="02070309020205020404" pitchFamily="49" charset="0"/>
              </a:rPr>
              <a:t> &lt;Packet&gt;</a:t>
            </a:r>
          </a:p>
          <a:p>
            <a:r>
              <a:rPr lang="en-US" sz="2400" b="1" dirty="0">
                <a:latin typeface="Courier New" panose="02070309020205020404" pitchFamily="49" charset="0"/>
                <a:cs typeface="Courier New" panose="02070309020205020404" pitchFamily="49" charset="0"/>
              </a:rPr>
              <a:t>    &lt;</a:t>
            </a:r>
            <a:r>
              <a:rPr lang="en-US" sz="2400" b="1" dirty="0" err="1">
                <a:latin typeface="Courier New" panose="02070309020205020404" pitchFamily="49" charset="0"/>
                <a:cs typeface="Courier New" panose="02070309020205020404" pitchFamily="49" charset="0"/>
              </a:rPr>
              <a:t>PacketHeader</a:t>
            </a:r>
            <a:r>
              <a:rPr lang="en-US" sz="2400" b="1" dirty="0">
                <a:latin typeface="Courier New" panose="02070309020205020404" pitchFamily="49" charset="0"/>
                <a:cs typeface="Courier New" panose="02070309020205020404" pitchFamily="49" charset="0"/>
              </a:rPr>
              <a:t>&gt;</a:t>
            </a:r>
          </a:p>
          <a:p>
            <a:r>
              <a:rPr lang="en-US" sz="2400" b="1" dirty="0">
                <a:latin typeface="Courier New" panose="02070309020205020404" pitchFamily="49" charset="0"/>
                <a:cs typeface="Courier New" panose="02070309020205020404" pitchFamily="49" charset="0"/>
              </a:rPr>
              <a:t>      &lt;Seconds&gt;1371631556&lt;/Seconds&gt;</a:t>
            </a:r>
          </a:p>
          <a:p>
            <a:r>
              <a:rPr lang="en-US" sz="2400" b="1" dirty="0">
                <a:latin typeface="Courier New" panose="02070309020205020404" pitchFamily="49" charset="0"/>
                <a:cs typeface="Courier New" panose="02070309020205020404" pitchFamily="49" charset="0"/>
              </a:rPr>
              <a:t>      &lt;</a:t>
            </a:r>
            <a:r>
              <a:rPr lang="en-US" sz="2400" b="1" dirty="0" err="1">
                <a:latin typeface="Courier New" panose="02070309020205020404" pitchFamily="49" charset="0"/>
                <a:cs typeface="Courier New" panose="02070309020205020404" pitchFamily="49" charset="0"/>
              </a:rPr>
              <a:t>USeconds</a:t>
            </a:r>
            <a:r>
              <a:rPr lang="en-US" sz="2400" b="1" dirty="0">
                <a:latin typeface="Courier New" panose="02070309020205020404" pitchFamily="49" charset="0"/>
                <a:cs typeface="Courier New" panose="02070309020205020404" pitchFamily="49" charset="0"/>
              </a:rPr>
              <a:t>&gt;838904&lt;/</a:t>
            </a:r>
            <a:r>
              <a:rPr lang="en-US" sz="2400" b="1" dirty="0" err="1">
                <a:latin typeface="Courier New" panose="02070309020205020404" pitchFamily="49" charset="0"/>
                <a:cs typeface="Courier New" panose="02070309020205020404" pitchFamily="49" charset="0"/>
              </a:rPr>
              <a:t>USeconds</a:t>
            </a:r>
            <a:r>
              <a:rPr lang="en-US" sz="2400" b="1" dirty="0">
                <a:latin typeface="Courier New" panose="02070309020205020404" pitchFamily="49" charset="0"/>
                <a:cs typeface="Courier New" panose="02070309020205020404" pitchFamily="49" charset="0"/>
              </a:rPr>
              <a:t>&gt;</a:t>
            </a:r>
          </a:p>
          <a:p>
            <a:r>
              <a:rPr lang="en-US" sz="2400" b="1" dirty="0">
                <a:latin typeface="Courier New" panose="02070309020205020404" pitchFamily="49" charset="0"/>
                <a:cs typeface="Courier New" panose="02070309020205020404" pitchFamily="49" charset="0"/>
              </a:rPr>
              <a:t>      &lt;</a:t>
            </a:r>
            <a:r>
              <a:rPr lang="en-US" sz="2400" b="1" dirty="0" err="1">
                <a:latin typeface="Courier New" panose="02070309020205020404" pitchFamily="49" charset="0"/>
                <a:cs typeface="Courier New" panose="02070309020205020404" pitchFamily="49" charset="0"/>
              </a:rPr>
              <a:t>InclLen</a:t>
            </a:r>
            <a:r>
              <a:rPr lang="en-US" sz="2400" b="1" dirty="0">
                <a:latin typeface="Courier New" panose="02070309020205020404" pitchFamily="49" charset="0"/>
                <a:cs typeface="Courier New" panose="02070309020205020404" pitchFamily="49" charset="0"/>
              </a:rPr>
              <a:t>&gt; </a:t>
            </a:r>
            <a:r>
              <a:rPr lang="en-US" sz="2400" b="1" dirty="0">
                <a:highlight>
                  <a:srgbClr val="FFFF00"/>
                </a:highlight>
                <a:latin typeface="Courier New" panose="02070309020205020404" pitchFamily="49" charset="0"/>
                <a:cs typeface="Courier New" panose="02070309020205020404" pitchFamily="49" charset="0"/>
              </a:rPr>
              <a:t>???</a:t>
            </a:r>
            <a:r>
              <a:rPr lang="en-US" sz="2400" b="1" dirty="0">
                <a:latin typeface="Courier New" panose="02070309020205020404" pitchFamily="49" charset="0"/>
                <a:cs typeface="Courier New" panose="02070309020205020404" pitchFamily="49" charset="0"/>
              </a:rPr>
              <a:t> &lt;/</a:t>
            </a:r>
            <a:r>
              <a:rPr lang="en-US" sz="2400" b="1" dirty="0" err="1">
                <a:latin typeface="Courier New" panose="02070309020205020404" pitchFamily="49" charset="0"/>
                <a:cs typeface="Courier New" panose="02070309020205020404" pitchFamily="49" charset="0"/>
              </a:rPr>
              <a:t>InclLen</a:t>
            </a:r>
            <a:r>
              <a:rPr lang="en-US" sz="2400" b="1" dirty="0">
                <a:latin typeface="Courier New" panose="02070309020205020404" pitchFamily="49" charset="0"/>
                <a:cs typeface="Courier New" panose="02070309020205020404" pitchFamily="49" charset="0"/>
              </a:rPr>
              <a:t>&gt;</a:t>
            </a:r>
          </a:p>
          <a:p>
            <a:r>
              <a:rPr lang="en-US" sz="2400" b="1" dirty="0">
                <a:latin typeface="Courier New" panose="02070309020205020404" pitchFamily="49" charset="0"/>
                <a:cs typeface="Courier New" panose="02070309020205020404" pitchFamily="49" charset="0"/>
              </a:rPr>
              <a:t>      &lt;</a:t>
            </a:r>
            <a:r>
              <a:rPr lang="en-US" sz="2400" b="1" dirty="0" err="1">
                <a:latin typeface="Courier New" panose="02070309020205020404" pitchFamily="49" charset="0"/>
                <a:cs typeface="Courier New" panose="02070309020205020404" pitchFamily="49" charset="0"/>
              </a:rPr>
              <a:t>OrigLen</a:t>
            </a:r>
            <a:r>
              <a:rPr lang="en-US" sz="2400" b="1" dirty="0">
                <a:latin typeface="Courier New" panose="02070309020205020404" pitchFamily="49" charset="0"/>
                <a:cs typeface="Courier New" panose="02070309020205020404" pitchFamily="49" charset="0"/>
              </a:rPr>
              <a:t>&gt; </a:t>
            </a:r>
            <a:r>
              <a:rPr lang="en-US" sz="2400" b="1" dirty="0">
                <a:highlight>
                  <a:srgbClr val="FFFF00"/>
                </a:highlight>
                <a:latin typeface="Courier New" panose="02070309020205020404" pitchFamily="49" charset="0"/>
                <a:cs typeface="Courier New" panose="02070309020205020404" pitchFamily="49" charset="0"/>
              </a:rPr>
              <a:t>???</a:t>
            </a:r>
            <a:r>
              <a:rPr lang="en-US" sz="2400" b="1" dirty="0">
                <a:latin typeface="Courier New" panose="02070309020205020404" pitchFamily="49" charset="0"/>
                <a:cs typeface="Courier New" panose="02070309020205020404" pitchFamily="49" charset="0"/>
              </a:rPr>
              <a:t> &lt;/</a:t>
            </a:r>
            <a:r>
              <a:rPr lang="en-US" sz="2400" b="1" dirty="0" err="1">
                <a:latin typeface="Courier New" panose="02070309020205020404" pitchFamily="49" charset="0"/>
                <a:cs typeface="Courier New" panose="02070309020205020404" pitchFamily="49" charset="0"/>
              </a:rPr>
              <a:t>OrigLen</a:t>
            </a:r>
            <a:r>
              <a:rPr lang="en-US" sz="2400" b="1" dirty="0">
                <a:latin typeface="Courier New" panose="02070309020205020404" pitchFamily="49" charset="0"/>
                <a:cs typeface="Courier New" panose="02070309020205020404" pitchFamily="49" charset="0"/>
              </a:rPr>
              <a:t>&gt;</a:t>
            </a:r>
          </a:p>
          <a:p>
            <a:r>
              <a:rPr lang="en-US" sz="2400" b="1" dirty="0">
                <a:latin typeface="Courier New" panose="02070309020205020404" pitchFamily="49" charset="0"/>
                <a:cs typeface="Courier New" panose="02070309020205020404" pitchFamily="49" charset="0"/>
              </a:rPr>
              <a:t>    &lt;/</a:t>
            </a:r>
            <a:r>
              <a:rPr lang="en-US" sz="2400" b="1" dirty="0" err="1">
                <a:latin typeface="Courier New" panose="02070309020205020404" pitchFamily="49" charset="0"/>
                <a:cs typeface="Courier New" panose="02070309020205020404" pitchFamily="49" charset="0"/>
              </a:rPr>
              <a:t>PacketHeader</a:t>
            </a:r>
            <a:r>
              <a:rPr lang="en-US" sz="2400" b="1" dirty="0">
                <a:latin typeface="Courier New" panose="02070309020205020404" pitchFamily="49" charset="0"/>
                <a:cs typeface="Courier New" panose="02070309020205020404" pitchFamily="49" charset="0"/>
              </a:rPr>
              <a:t>&gt;</a:t>
            </a:r>
          </a:p>
          <a:p>
            <a:r>
              <a:rPr lang="en-US" sz="2400" b="1" dirty="0">
                <a:latin typeface="Courier New" panose="02070309020205020404" pitchFamily="49" charset="0"/>
                <a:cs typeface="Courier New" panose="02070309020205020404" pitchFamily="49" charset="0"/>
              </a:rPr>
              <a:t>    &lt;</a:t>
            </a:r>
            <a:r>
              <a:rPr lang="en-US" sz="2400" b="1" dirty="0" err="1">
                <a:latin typeface="Courier New" panose="02070309020205020404" pitchFamily="49" charset="0"/>
                <a:cs typeface="Courier New" panose="02070309020205020404" pitchFamily="49" charset="0"/>
              </a:rPr>
              <a:t>pcap:LinkLayer</a:t>
            </a:r>
            <a:r>
              <a:rPr lang="en-US" sz="2400" b="1" dirty="0">
                <a:latin typeface="Courier New" panose="02070309020205020404" pitchFamily="49" charset="0"/>
                <a:cs typeface="Courier New" panose="02070309020205020404" pitchFamily="49" charset="0"/>
              </a:rPr>
              <a:t>&gt;</a:t>
            </a:r>
          </a:p>
          <a:p>
            <a:r>
              <a:rPr lang="en-US" sz="2400" b="1" dirty="0">
                <a:latin typeface="Courier New" panose="02070309020205020404" pitchFamily="49" charset="0"/>
                <a:cs typeface="Courier New" panose="02070309020205020404" pitchFamily="49" charset="0"/>
              </a:rPr>
              <a:t>      </a:t>
            </a:r>
            <a:r>
              <a:rPr lang="en-US" sz="2400" b="1" dirty="0">
                <a:highlight>
                  <a:srgbClr val="FFFF00"/>
                </a:highlight>
                <a:latin typeface="Courier New" panose="02070309020205020404" pitchFamily="49" charset="0"/>
                <a:cs typeface="Courier New" panose="02070309020205020404" pitchFamily="49" charset="0"/>
              </a:rPr>
              <a:t>&lt;</a:t>
            </a:r>
            <a:r>
              <a:rPr lang="en-US" sz="2400" b="1" dirty="0" err="1">
                <a:highlight>
                  <a:srgbClr val="FFFF00"/>
                </a:highlight>
                <a:latin typeface="Courier New" panose="02070309020205020404" pitchFamily="49" charset="0"/>
                <a:cs typeface="Courier New" panose="02070309020205020404" pitchFamily="49" charset="0"/>
              </a:rPr>
              <a:t>pcap:Ethernet</a:t>
            </a:r>
            <a:r>
              <a:rPr lang="en-US" sz="2400" b="1" dirty="0">
                <a:highlight>
                  <a:srgbClr val="FFFF00"/>
                </a:highlight>
                <a:latin typeface="Courier New" panose="02070309020205020404" pitchFamily="49" charset="0"/>
                <a:cs typeface="Courier New" panose="02070309020205020404" pitchFamily="49" charset="0"/>
              </a:rPr>
              <a:t>&gt;</a:t>
            </a:r>
          </a:p>
          <a:p>
            <a:r>
              <a:rPr lang="en-US" sz="2400" b="1" dirty="0">
                <a:highlight>
                  <a:srgbClr val="FFFF00"/>
                </a:highlight>
                <a:latin typeface="Courier New" panose="02070309020205020404" pitchFamily="49" charset="0"/>
                <a:cs typeface="Courier New" panose="02070309020205020404" pitchFamily="49" charset="0"/>
              </a:rPr>
              <a:t>        &lt;</a:t>
            </a:r>
            <a:r>
              <a:rPr lang="en-US" sz="2400" b="1" dirty="0" err="1">
                <a:highlight>
                  <a:srgbClr val="FFFF00"/>
                </a:highlight>
                <a:latin typeface="Courier New" panose="02070309020205020404" pitchFamily="49" charset="0"/>
                <a:cs typeface="Courier New" panose="02070309020205020404" pitchFamily="49" charset="0"/>
              </a:rPr>
              <a:t>MACDest</a:t>
            </a:r>
            <a:r>
              <a:rPr lang="en-US" sz="2400" b="1" dirty="0">
                <a:highlight>
                  <a:srgbClr val="FFFF00"/>
                </a:highlight>
                <a:latin typeface="Courier New" panose="02070309020205020404" pitchFamily="49" charset="0"/>
                <a:cs typeface="Courier New" panose="02070309020205020404" pitchFamily="49" charset="0"/>
              </a:rPr>
              <a:t>&gt;005056E01449&lt;/</a:t>
            </a:r>
            <a:r>
              <a:rPr lang="en-US" sz="2400" b="1" dirty="0" err="1">
                <a:highlight>
                  <a:srgbClr val="FFFF00"/>
                </a:highlight>
                <a:latin typeface="Courier New" panose="02070309020205020404" pitchFamily="49" charset="0"/>
                <a:cs typeface="Courier New" panose="02070309020205020404" pitchFamily="49" charset="0"/>
              </a:rPr>
              <a:t>MACDest</a:t>
            </a:r>
            <a:r>
              <a:rPr lang="en-US" sz="2400" b="1" dirty="0">
                <a:highlight>
                  <a:srgbClr val="FFFF00"/>
                </a:highlight>
                <a:latin typeface="Courier New" panose="02070309020205020404" pitchFamily="49" charset="0"/>
                <a:cs typeface="Courier New" panose="02070309020205020404" pitchFamily="49" charset="0"/>
              </a:rPr>
              <a:t>&gt;</a:t>
            </a:r>
          </a:p>
          <a:p>
            <a:r>
              <a:rPr lang="en-US" sz="2400" b="1" dirty="0">
                <a:highlight>
                  <a:srgbClr val="FFFF00"/>
                </a:highlight>
                <a:latin typeface="Courier New" panose="02070309020205020404" pitchFamily="49" charset="0"/>
                <a:cs typeface="Courier New" panose="02070309020205020404" pitchFamily="49" charset="0"/>
              </a:rPr>
              <a:t>        &lt;</a:t>
            </a:r>
            <a:r>
              <a:rPr lang="en-US" sz="2400" b="1" dirty="0" err="1">
                <a:highlight>
                  <a:srgbClr val="FFFF00"/>
                </a:highlight>
                <a:latin typeface="Courier New" panose="02070309020205020404" pitchFamily="49" charset="0"/>
                <a:cs typeface="Courier New" panose="02070309020205020404" pitchFamily="49" charset="0"/>
              </a:rPr>
              <a:t>MACSrc</a:t>
            </a:r>
            <a:r>
              <a:rPr lang="en-US" sz="2400" b="1" dirty="0">
                <a:highlight>
                  <a:srgbClr val="FFFF00"/>
                </a:highlight>
                <a:latin typeface="Courier New" panose="02070309020205020404" pitchFamily="49" charset="0"/>
                <a:cs typeface="Courier New" panose="02070309020205020404" pitchFamily="49" charset="0"/>
              </a:rPr>
              <a:t>&gt;000C29340BDE&lt;/</a:t>
            </a:r>
            <a:r>
              <a:rPr lang="en-US" sz="2400" b="1" dirty="0" err="1">
                <a:highlight>
                  <a:srgbClr val="FFFF00"/>
                </a:highlight>
                <a:latin typeface="Courier New" panose="02070309020205020404" pitchFamily="49" charset="0"/>
                <a:cs typeface="Courier New" panose="02070309020205020404" pitchFamily="49" charset="0"/>
              </a:rPr>
              <a:t>MACSrc</a:t>
            </a:r>
            <a:r>
              <a:rPr lang="en-US" sz="2400" b="1" dirty="0">
                <a:highlight>
                  <a:srgbClr val="FFFF00"/>
                </a:highlight>
                <a:latin typeface="Courier New" panose="02070309020205020404" pitchFamily="49" charset="0"/>
                <a:cs typeface="Courier New" panose="02070309020205020404" pitchFamily="49" charset="0"/>
              </a:rPr>
              <a:t>&gt;</a:t>
            </a:r>
          </a:p>
          <a:p>
            <a:r>
              <a:rPr lang="en-US" sz="2400" b="1" dirty="0">
                <a:highlight>
                  <a:srgbClr val="FFFF00"/>
                </a:highlight>
                <a:latin typeface="Courier New" panose="02070309020205020404" pitchFamily="49" charset="0"/>
                <a:cs typeface="Courier New" panose="02070309020205020404" pitchFamily="49" charset="0"/>
              </a:rPr>
              <a:t>        &lt;</a:t>
            </a:r>
            <a:r>
              <a:rPr lang="en-US" sz="2400" b="1" dirty="0" err="1">
                <a:highlight>
                  <a:srgbClr val="FFFF00"/>
                </a:highlight>
                <a:latin typeface="Courier New" panose="02070309020205020404" pitchFamily="49" charset="0"/>
                <a:cs typeface="Courier New" panose="02070309020205020404" pitchFamily="49" charset="0"/>
              </a:rPr>
              <a:t>Ethertype</a:t>
            </a:r>
            <a:r>
              <a:rPr lang="en-US" sz="2400" b="1" dirty="0">
                <a:highlight>
                  <a:srgbClr val="FFFF00"/>
                </a:highlight>
                <a:latin typeface="Courier New" panose="02070309020205020404" pitchFamily="49" charset="0"/>
                <a:cs typeface="Courier New" panose="02070309020205020404" pitchFamily="49" charset="0"/>
              </a:rPr>
              <a:t>&gt;2048&lt;/</a:t>
            </a:r>
            <a:r>
              <a:rPr lang="en-US" sz="2400" b="1" dirty="0" err="1">
                <a:highlight>
                  <a:srgbClr val="FFFF00"/>
                </a:highlight>
                <a:latin typeface="Courier New" panose="02070309020205020404" pitchFamily="49" charset="0"/>
                <a:cs typeface="Courier New" panose="02070309020205020404" pitchFamily="49" charset="0"/>
              </a:rPr>
              <a:t>Ethertype</a:t>
            </a:r>
            <a:r>
              <a:rPr lang="en-US" sz="2400" b="1" dirty="0">
                <a:highlight>
                  <a:srgbClr val="FFFF00"/>
                </a:highlight>
                <a:latin typeface="Courier New" panose="02070309020205020404" pitchFamily="49" charset="0"/>
                <a:cs typeface="Courier New" panose="02070309020205020404" pitchFamily="49" charset="0"/>
              </a:rPr>
              <a:t>&gt;</a:t>
            </a:r>
          </a:p>
          <a:p>
            <a:r>
              <a:rPr lang="en-US" sz="2400" b="1" dirty="0">
                <a:highlight>
                  <a:srgbClr val="FFFF00"/>
                </a:highlight>
                <a:latin typeface="Courier New" panose="02070309020205020404" pitchFamily="49" charset="0"/>
                <a:cs typeface="Courier New" panose="02070309020205020404" pitchFamily="49" charset="0"/>
              </a:rPr>
              <a:t>        ....</a:t>
            </a:r>
          </a:p>
          <a:p>
            <a:r>
              <a:rPr lang="en-US" sz="2400" b="1" dirty="0">
                <a:highlight>
                  <a:srgbClr val="FFFF00"/>
                </a:highlight>
                <a:latin typeface="Courier New" panose="02070309020205020404" pitchFamily="49" charset="0"/>
                <a:cs typeface="Courier New" panose="02070309020205020404" pitchFamily="49" charset="0"/>
              </a:rPr>
              <a:t>      &lt;/</a:t>
            </a:r>
            <a:r>
              <a:rPr lang="en-US" sz="2400" b="1" dirty="0" err="1">
                <a:highlight>
                  <a:srgbClr val="FFFF00"/>
                </a:highlight>
                <a:latin typeface="Courier New" panose="02070309020205020404" pitchFamily="49" charset="0"/>
                <a:cs typeface="Courier New" panose="02070309020205020404" pitchFamily="49" charset="0"/>
              </a:rPr>
              <a:t>pcap:Ethernet</a:t>
            </a:r>
            <a:r>
              <a:rPr lang="en-US" sz="2400" b="1" dirty="0">
                <a:highlight>
                  <a:srgbClr val="FFFF00"/>
                </a:highlight>
                <a:latin typeface="Courier New" panose="02070309020205020404" pitchFamily="49" charset="0"/>
                <a:cs typeface="Courier New" panose="02070309020205020404" pitchFamily="49" charset="0"/>
              </a:rPr>
              <a:t>&gt;</a:t>
            </a:r>
          </a:p>
          <a:p>
            <a:r>
              <a:rPr lang="en-US" sz="2400" b="1" dirty="0">
                <a:latin typeface="Courier New" panose="02070309020205020404" pitchFamily="49" charset="0"/>
                <a:cs typeface="Courier New" panose="02070309020205020404" pitchFamily="49" charset="0"/>
              </a:rPr>
              <a:t>    &lt;/</a:t>
            </a:r>
            <a:r>
              <a:rPr lang="en-US" sz="2400" b="1" dirty="0" err="1">
                <a:latin typeface="Courier New" panose="02070309020205020404" pitchFamily="49" charset="0"/>
                <a:cs typeface="Courier New" panose="02070309020205020404" pitchFamily="49" charset="0"/>
              </a:rPr>
              <a:t>pcap:LinkLayer</a:t>
            </a:r>
            <a:r>
              <a:rPr lang="en-US" sz="2400" b="1" dirty="0">
                <a:latin typeface="Courier New" panose="02070309020205020404" pitchFamily="49" charset="0"/>
                <a:cs typeface="Courier New" panose="02070309020205020404" pitchFamily="49" charset="0"/>
              </a:rPr>
              <a:t>&gt;</a:t>
            </a:r>
          </a:p>
          <a:p>
            <a:r>
              <a:rPr lang="en-US" sz="2400" b="1" dirty="0">
                <a:latin typeface="Courier New" panose="02070309020205020404" pitchFamily="49" charset="0"/>
                <a:cs typeface="Courier New" panose="02070309020205020404" pitchFamily="49" charset="0"/>
              </a:rPr>
              <a:t>  &lt;/Packet&gt;</a:t>
            </a:r>
          </a:p>
        </p:txBody>
      </p:sp>
      <p:sp>
        <p:nvSpPr>
          <p:cNvPr id="7" name="Speech Bubble: Rectangle with Corners Rounded 6">
            <a:extLst>
              <a:ext uri="{FF2B5EF4-FFF2-40B4-BE49-F238E27FC236}">
                <a16:creationId xmlns:a16="http://schemas.microsoft.com/office/drawing/2014/main" id="{AC4500BC-E19B-4CCD-9706-717DE0A5BE6D}"/>
              </a:ext>
            </a:extLst>
          </p:cNvPr>
          <p:cNvSpPr/>
          <p:nvPr/>
        </p:nvSpPr>
        <p:spPr bwMode="auto">
          <a:xfrm>
            <a:off x="6998368" y="990600"/>
            <a:ext cx="2133600" cy="1143000"/>
          </a:xfrm>
          <a:prstGeom prst="wedgeRoundRectCallout">
            <a:avLst>
              <a:gd name="adj1" fmla="val -195871"/>
              <a:gd name="adj2" fmla="val 81868"/>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800" b="0" i="0" u="none" strike="noStrike" cap="none" normalizeH="0" baseline="0" dirty="0">
                <a:ln>
                  <a:noFill/>
                </a:ln>
                <a:effectLst/>
                <a:latin typeface="Noto Sans" panose="020B0502040504020204" pitchFamily="34" charset="0"/>
              </a:rPr>
              <a:t>Unparse of Envelope needs length of Payload</a:t>
            </a:r>
          </a:p>
        </p:txBody>
      </p:sp>
      <p:sp>
        <p:nvSpPr>
          <p:cNvPr id="8" name="Speech Bubble: Rectangle with Corners Rounded 7">
            <a:extLst>
              <a:ext uri="{FF2B5EF4-FFF2-40B4-BE49-F238E27FC236}">
                <a16:creationId xmlns:a16="http://schemas.microsoft.com/office/drawing/2014/main" id="{E688B890-F008-48E5-AF4A-86086A008BBA}"/>
              </a:ext>
            </a:extLst>
          </p:cNvPr>
          <p:cNvSpPr/>
          <p:nvPr/>
        </p:nvSpPr>
        <p:spPr bwMode="auto">
          <a:xfrm>
            <a:off x="6523504" y="2743200"/>
            <a:ext cx="2608464" cy="1143000"/>
          </a:xfrm>
          <a:prstGeom prst="wedgeRoundRectCallout">
            <a:avLst>
              <a:gd name="adj1" fmla="val -139540"/>
              <a:gd name="adj2" fmla="val 52395"/>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800" b="0" i="0" u="none" strike="noStrike" cap="none" normalizeH="0" baseline="0" dirty="0">
                <a:ln>
                  <a:noFill/>
                </a:ln>
                <a:effectLst/>
                <a:latin typeface="Noto Sans" panose="020B0502040504020204" pitchFamily="34" charset="0"/>
              </a:rPr>
              <a:t>Payload is a complex object. Must unparse it to determine its length.</a:t>
            </a:r>
          </a:p>
        </p:txBody>
      </p:sp>
    </p:spTree>
    <p:extLst>
      <p:ext uri="{BB962C8B-B14F-4D97-AF65-F5344CB8AC3E}">
        <p14:creationId xmlns:p14="http://schemas.microsoft.com/office/powerpoint/2010/main" val="3421630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4C52EF4-780B-4D32-8FAD-F9A3C06BD0C8}"/>
              </a:ext>
            </a:extLst>
          </p:cNvPr>
          <p:cNvSpPr>
            <a:spLocks noChangeArrowheads="1"/>
          </p:cNvSpPr>
          <p:nvPr/>
        </p:nvSpPr>
        <p:spPr bwMode="auto">
          <a:xfrm>
            <a:off x="2560638" y="2378075"/>
            <a:ext cx="3382962" cy="304800"/>
          </a:xfrm>
          <a:prstGeom prst="rect">
            <a:avLst/>
          </a:prstGeom>
          <a:solidFill>
            <a:srgbClr val="DDD9C3">
              <a:alpha val="32000"/>
            </a:srgbClr>
          </a:solidFill>
          <a:ln w="25560" cap="flat">
            <a:solidFill>
              <a:srgbClr val="284B75"/>
            </a:solidFill>
            <a:round/>
            <a:headEnd/>
            <a:tailEnd/>
          </a:ln>
          <a:effectLst/>
          <a:extLst/>
        </p:spPr>
        <p:txBody>
          <a:bodyPr wrap="none" anchor="ctr"/>
          <a:lstStyle/>
          <a:p>
            <a:endParaRPr lang="en-US" dirty="0">
              <a:latin typeface="Noto Sans" panose="020B0502040504020204" pitchFamily="34" charset="0"/>
            </a:endParaRPr>
          </a:p>
        </p:txBody>
      </p:sp>
      <p:sp>
        <p:nvSpPr>
          <p:cNvPr id="48129" name="Rectangle 1">
            <a:extLst>
              <a:ext uri="{FF2B5EF4-FFF2-40B4-BE49-F238E27FC236}">
                <a16:creationId xmlns:a16="http://schemas.microsoft.com/office/drawing/2014/main" id="{0AF94A22-5DED-4529-B741-83DC6AB72824}"/>
              </a:ext>
            </a:extLst>
          </p:cNvPr>
          <p:cNvSpPr>
            <a:spLocks noChangeArrowheads="1"/>
          </p:cNvSpPr>
          <p:nvPr/>
        </p:nvSpPr>
        <p:spPr bwMode="auto">
          <a:xfrm>
            <a:off x="762000" y="4876800"/>
            <a:ext cx="5715000" cy="304800"/>
          </a:xfrm>
          <a:prstGeom prst="rect">
            <a:avLst/>
          </a:prstGeom>
          <a:solidFill>
            <a:srgbClr val="DDD9C3">
              <a:alpha val="32000"/>
            </a:srgbClr>
          </a:solidFill>
          <a:ln w="25560" cap="flat">
            <a:solidFill>
              <a:srgbClr val="284B75"/>
            </a:solidFill>
            <a:round/>
            <a:headEnd/>
            <a:tailEnd/>
          </a:ln>
          <a:effectLst/>
          <a:extLst/>
        </p:spPr>
        <p:txBody>
          <a:bodyPr wrap="none" anchor="ctr"/>
          <a:lstStyle/>
          <a:p>
            <a:endParaRPr lang="en-US" dirty="0">
              <a:latin typeface="Noto Sans" panose="020B0502040504020204" pitchFamily="34" charset="0"/>
            </a:endParaRPr>
          </a:p>
        </p:txBody>
      </p:sp>
      <p:sp>
        <p:nvSpPr>
          <p:cNvPr id="48132" name="Text Box 4">
            <a:extLst>
              <a:ext uri="{FF2B5EF4-FFF2-40B4-BE49-F238E27FC236}">
                <a16:creationId xmlns:a16="http://schemas.microsoft.com/office/drawing/2014/main" id="{5DE383E6-26CF-4797-AD2F-185DFD7BFAD3}"/>
              </a:ext>
            </a:extLst>
          </p:cNvPr>
          <p:cNvSpPr txBox="1">
            <a:spLocks noChangeArrowheads="1"/>
          </p:cNvSpPr>
          <p:nvPr/>
        </p:nvSpPr>
        <p:spPr bwMode="auto">
          <a:xfrm>
            <a:off x="457200" y="1025371"/>
            <a:ext cx="82296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9pPr>
          </a:lstStyle>
          <a:p>
            <a:pPr hangingPunct="1">
              <a:lnSpc>
                <a:spcPct val="100000"/>
              </a:lnSpc>
              <a:spcBef>
                <a:spcPts val="563"/>
              </a:spcBef>
            </a:pPr>
            <a:r>
              <a:rPr lang="en-US" altLang="en-US" sz="1300" b="1" dirty="0">
                <a:latin typeface="Noto Mono" panose="020B0609030804020204" pitchFamily="49" charset="0"/>
              </a:rPr>
              <a:t>&lt;xs:element name="</a:t>
            </a:r>
            <a:r>
              <a:rPr lang="en-US" altLang="en-US" sz="1300" b="1" dirty="0" err="1">
                <a:latin typeface="Noto Mono" panose="020B0609030804020204" pitchFamily="49" charset="0"/>
              </a:rPr>
              <a:t>packetHeader</a:t>
            </a:r>
            <a:r>
              <a:rPr lang="en-US" altLang="en-US" sz="1300" b="1" dirty="0">
                <a:latin typeface="Noto Mono" panose="020B0609030804020204" pitchFamily="49" charset="0"/>
              </a:rPr>
              <a:t>"&gt;</a:t>
            </a:r>
          </a:p>
          <a:p>
            <a:pPr hangingPunct="1">
              <a:lnSpc>
                <a:spcPct val="100000"/>
              </a:lnSpc>
              <a:spcBef>
                <a:spcPts val="563"/>
              </a:spcBef>
            </a:pPr>
            <a:r>
              <a:rPr lang="en-US" altLang="en-US" sz="1300" b="1" dirty="0">
                <a:latin typeface="Noto Mono" panose="020B0609030804020204" pitchFamily="49" charset="0"/>
              </a:rPr>
              <a:t>   &lt;xs:complexType&gt;</a:t>
            </a:r>
          </a:p>
          <a:p>
            <a:pPr hangingPunct="1">
              <a:lnSpc>
                <a:spcPct val="100000"/>
              </a:lnSpc>
              <a:spcBef>
                <a:spcPts val="563"/>
              </a:spcBef>
            </a:pPr>
            <a:r>
              <a:rPr lang="en-US" altLang="en-US" sz="1300" b="1" dirty="0">
                <a:latin typeface="Noto Mono" panose="020B0609030804020204" pitchFamily="49" charset="0"/>
              </a:rPr>
              <a:t>      &lt;xs:sequence&gt;</a:t>
            </a:r>
          </a:p>
          <a:p>
            <a:pPr hangingPunct="1">
              <a:lnSpc>
                <a:spcPct val="100000"/>
              </a:lnSpc>
              <a:spcBef>
                <a:spcPts val="563"/>
              </a:spcBef>
            </a:pPr>
            <a:r>
              <a:rPr lang="en-US" altLang="en-US" sz="1300" b="1" dirty="0">
                <a:latin typeface="Noto Mono" panose="020B0609030804020204" pitchFamily="49" charset="0"/>
              </a:rPr>
              <a:t>         &lt;xs:element name="Seconds" type="pcap:uint32"/&gt; </a:t>
            </a:r>
          </a:p>
          <a:p>
            <a:pPr hangingPunct="1">
              <a:lnSpc>
                <a:spcPct val="100000"/>
              </a:lnSpc>
              <a:spcBef>
                <a:spcPts val="563"/>
              </a:spcBef>
            </a:pPr>
            <a:r>
              <a:rPr lang="en-US" altLang="en-US" sz="1300" b="1" dirty="0">
                <a:latin typeface="Noto Mono" panose="020B0609030804020204" pitchFamily="49" charset="0"/>
              </a:rPr>
              <a:t>         &lt;xs:element name="USeconds" type="pcap:uint32"/&gt;</a:t>
            </a:r>
          </a:p>
          <a:p>
            <a:pPr hangingPunct="1">
              <a:lnSpc>
                <a:spcPct val="100000"/>
              </a:lnSpc>
              <a:spcBef>
                <a:spcPts val="563"/>
              </a:spcBef>
            </a:pPr>
            <a:r>
              <a:rPr lang="en-US" altLang="en-US" sz="1300" b="1" dirty="0">
                <a:latin typeface="Noto Mono" panose="020B0609030804020204" pitchFamily="49" charset="0"/>
              </a:rPr>
              <a:t>         &lt;xs:element name="InclLen" type="pcap:uint32" </a:t>
            </a:r>
          </a:p>
          <a:p>
            <a:pPr hangingPunct="1">
              <a:lnSpc>
                <a:spcPct val="100000"/>
              </a:lnSpc>
              <a:spcBef>
                <a:spcPts val="563"/>
              </a:spcBef>
            </a:pPr>
            <a:r>
              <a:rPr lang="en-US" altLang="en-US" sz="1300" b="1" dirty="0">
                <a:latin typeface="Noto Mono" panose="020B0609030804020204" pitchFamily="49" charset="0"/>
              </a:rPr>
              <a:t>           ...</a:t>
            </a:r>
          </a:p>
          <a:p>
            <a:pPr hangingPunct="1">
              <a:lnSpc>
                <a:spcPct val="100000"/>
              </a:lnSpc>
              <a:spcBef>
                <a:spcPts val="563"/>
              </a:spcBef>
            </a:pPr>
            <a:r>
              <a:rPr lang="en-US" altLang="en-US" sz="1300" b="1" dirty="0">
                <a:latin typeface="Noto Mono" panose="020B0609030804020204" pitchFamily="49" charset="0"/>
              </a:rPr>
              <a:t>         /&gt;</a:t>
            </a:r>
          </a:p>
          <a:p>
            <a:pPr hangingPunct="1">
              <a:lnSpc>
                <a:spcPct val="100000"/>
              </a:lnSpc>
              <a:spcBef>
                <a:spcPts val="563"/>
              </a:spcBef>
            </a:pPr>
            <a:r>
              <a:rPr lang="en-US" altLang="en-US" sz="1300" b="1" dirty="0">
                <a:latin typeface="Noto Mono" panose="020B0609030804020204" pitchFamily="49" charset="0"/>
              </a:rPr>
              <a:t>      &lt;/xs:sequence&gt;</a:t>
            </a:r>
          </a:p>
          <a:p>
            <a:pPr hangingPunct="1">
              <a:lnSpc>
                <a:spcPct val="100000"/>
              </a:lnSpc>
              <a:spcBef>
                <a:spcPts val="563"/>
              </a:spcBef>
            </a:pPr>
            <a:r>
              <a:rPr lang="en-US" altLang="en-US" sz="1300" b="1" dirty="0">
                <a:latin typeface="Noto Mono" panose="020B0609030804020204" pitchFamily="49" charset="0"/>
              </a:rPr>
              <a:t>   &lt;/xs:complexType&gt;</a:t>
            </a:r>
          </a:p>
          <a:p>
            <a:pPr hangingPunct="1">
              <a:lnSpc>
                <a:spcPct val="100000"/>
              </a:lnSpc>
              <a:spcBef>
                <a:spcPts val="563"/>
              </a:spcBef>
            </a:pPr>
            <a:r>
              <a:rPr lang="en-US" altLang="en-US" sz="1300" b="1" dirty="0">
                <a:latin typeface="Noto Mono" panose="020B0609030804020204" pitchFamily="49" charset="0"/>
              </a:rPr>
              <a:t>&lt;/xs:element&gt;</a:t>
            </a:r>
          </a:p>
          <a:p>
            <a:pPr hangingPunct="1">
              <a:lnSpc>
                <a:spcPct val="100000"/>
              </a:lnSpc>
              <a:spcBef>
                <a:spcPts val="563"/>
              </a:spcBef>
            </a:pPr>
            <a:r>
              <a:rPr lang="en-US" altLang="en-US" sz="1300" b="1" dirty="0">
                <a:latin typeface="Noto Mono" panose="020B0609030804020204" pitchFamily="49" charset="0"/>
              </a:rPr>
              <a:t>...</a:t>
            </a:r>
          </a:p>
          <a:p>
            <a:pPr hangingPunct="1">
              <a:lnSpc>
                <a:spcPct val="100000"/>
              </a:lnSpc>
              <a:spcBef>
                <a:spcPts val="563"/>
              </a:spcBef>
            </a:pPr>
            <a:r>
              <a:rPr lang="en-US" altLang="en-US" sz="1300" b="1" dirty="0">
                <a:latin typeface="Noto Mono" panose="020B0609030804020204" pitchFamily="49" charset="0"/>
              </a:rPr>
              <a:t>&lt;xs:element ref="pcap:LinkLayer" </a:t>
            </a:r>
          </a:p>
          <a:p>
            <a:pPr hangingPunct="1">
              <a:lnSpc>
                <a:spcPct val="100000"/>
              </a:lnSpc>
              <a:spcBef>
                <a:spcPts val="563"/>
              </a:spcBef>
            </a:pPr>
            <a:r>
              <a:rPr lang="en-US" altLang="en-US" sz="1300" b="1" dirty="0">
                <a:latin typeface="Noto Mono" panose="020B0609030804020204" pitchFamily="49" charset="0"/>
              </a:rPr>
              <a:t>   dfdl:lengthUnits="bytes" dfdl:lengthKind="explicit" </a:t>
            </a:r>
          </a:p>
          <a:p>
            <a:pPr hangingPunct="1">
              <a:lnSpc>
                <a:spcPct val="100000"/>
              </a:lnSpc>
              <a:spcBef>
                <a:spcPts val="563"/>
              </a:spcBef>
            </a:pPr>
            <a:r>
              <a:rPr lang="en-US" altLang="en-US" sz="1300" b="1" dirty="0">
                <a:latin typeface="Noto Mono" panose="020B0609030804020204" pitchFamily="49" charset="0"/>
              </a:rPr>
              <a:t>   dfdl:length="{ ../</a:t>
            </a:r>
            <a:r>
              <a:rPr lang="en-US" altLang="en-US" sz="1300" b="1" dirty="0" err="1">
                <a:latin typeface="Noto Mono" panose="020B0609030804020204" pitchFamily="49" charset="0"/>
              </a:rPr>
              <a:t>packetHeader</a:t>
            </a:r>
            <a:r>
              <a:rPr lang="en-US" altLang="en-US" sz="1300" b="1" dirty="0">
                <a:latin typeface="Noto Mono" panose="020B0609030804020204" pitchFamily="49" charset="0"/>
              </a:rPr>
              <a:t>/InclLen }"/&gt;</a:t>
            </a:r>
          </a:p>
          <a:p>
            <a:pPr hangingPunct="1">
              <a:lnSpc>
                <a:spcPct val="100000"/>
              </a:lnSpc>
              <a:spcBef>
                <a:spcPts val="563"/>
              </a:spcBef>
            </a:pPr>
            <a:endParaRPr lang="en-US" altLang="en-US" sz="1300" dirty="0">
              <a:solidFill>
                <a:srgbClr val="23408F"/>
              </a:solidFill>
              <a:latin typeface="Noto Sans" panose="020B0502040504020204" pitchFamily="34" charset="0"/>
            </a:endParaRPr>
          </a:p>
        </p:txBody>
      </p:sp>
      <p:sp>
        <p:nvSpPr>
          <p:cNvPr id="6" name="Slide Number Placeholder 3">
            <a:extLst>
              <a:ext uri="{FF2B5EF4-FFF2-40B4-BE49-F238E27FC236}">
                <a16:creationId xmlns:a16="http://schemas.microsoft.com/office/drawing/2014/main" id="{864A4283-21E4-4EBC-8D42-0F6652027856}"/>
              </a:ext>
            </a:extLst>
          </p:cNvPr>
          <p:cNvSpPr>
            <a:spLocks noGrp="1"/>
          </p:cNvSpPr>
          <p:nvPr>
            <p:ph type="sldNum" idx="10"/>
          </p:nvPr>
        </p:nvSpPr>
        <p:spPr/>
        <p:txBody>
          <a:bodyPr/>
          <a:lstStyle/>
          <a:p>
            <a:fld id="{B9394B56-E695-4B89-8978-72D424D52D0A}" type="slidenum">
              <a:rPr lang="en-US" altLang="en-US"/>
              <a:pPr/>
              <a:t>33</a:t>
            </a:fld>
            <a:endParaRPr lang="en-US" altLang="en-US" dirty="0"/>
          </a:p>
        </p:txBody>
      </p:sp>
      <p:sp>
        <p:nvSpPr>
          <p:cNvPr id="48131" name="Rectangle 3">
            <a:extLst>
              <a:ext uri="{FF2B5EF4-FFF2-40B4-BE49-F238E27FC236}">
                <a16:creationId xmlns:a16="http://schemas.microsoft.com/office/drawing/2014/main" id="{230510BD-FAEA-4EC2-8BD0-1C5C5D250AB6}"/>
              </a:ext>
            </a:extLst>
          </p:cNvPr>
          <p:cNvSpPr>
            <a:spLocks noGrp="1" noChangeArrowheads="1"/>
          </p:cNvSpPr>
          <p:nvPr>
            <p:ph type="title" idx="4294967295"/>
          </p:nvPr>
        </p:nvSpPr>
        <p:spPr>
          <a:xfrm>
            <a:off x="457200" y="350838"/>
            <a:ext cx="8229600" cy="563562"/>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z="4000" b="1" dirty="0"/>
              <a:t>Schema with Stored Length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a:extLst>
              <a:ext uri="{FF2B5EF4-FFF2-40B4-BE49-F238E27FC236}">
                <a16:creationId xmlns:a16="http://schemas.microsoft.com/office/drawing/2014/main" id="{00BBB61F-B68F-4C8A-9FF4-A1BEFCE0652A}"/>
              </a:ext>
            </a:extLst>
          </p:cNvPr>
          <p:cNvSpPr txBox="1">
            <a:spLocks noChangeArrowheads="1"/>
          </p:cNvSpPr>
          <p:nvPr/>
        </p:nvSpPr>
        <p:spPr bwMode="auto">
          <a:xfrm>
            <a:off x="460899" y="1043095"/>
            <a:ext cx="8229600" cy="5715000"/>
          </a:xfrm>
          <a:prstGeom prst="rect">
            <a:avLst/>
          </a:prstGeom>
          <a:solidFill>
            <a:schemeClr val="bg1"/>
          </a:solidFill>
          <a:ln>
            <a:noFill/>
          </a:ln>
          <a:effectLst/>
          <a:extLst/>
        </p:spPr>
        <p:txBody>
          <a:bodyPr>
            <a:normAutofit fontScale="47500" lnSpcReduction="20000"/>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cs typeface="Noto Sans" charset="0"/>
              </a:defRPr>
            </a:lvl9pPr>
          </a:lstStyle>
          <a:p>
            <a:pPr hangingPunct="1">
              <a:lnSpc>
                <a:spcPct val="100000"/>
              </a:lnSpc>
              <a:spcBef>
                <a:spcPts val="563"/>
              </a:spcBef>
            </a:pPr>
            <a:r>
              <a:rPr lang="en-US" altLang="en-US" sz="2800" b="1" dirty="0">
                <a:latin typeface="Noto Mono" panose="020B0609030804020204" pitchFamily="49" charset="0"/>
              </a:rPr>
              <a:t>&lt;xs:element name="</a:t>
            </a:r>
            <a:r>
              <a:rPr lang="en-US" altLang="en-US" sz="2800" b="1" dirty="0" err="1">
                <a:latin typeface="Noto Mono" panose="020B0609030804020204" pitchFamily="49" charset="0"/>
              </a:rPr>
              <a:t>packetHeader</a:t>
            </a:r>
            <a:r>
              <a:rPr lang="en-US" altLang="en-US" sz="2800" b="1" dirty="0">
                <a:latin typeface="Noto Mono" panose="020B0609030804020204" pitchFamily="49" charset="0"/>
              </a:rPr>
              <a:t>"&gt;</a:t>
            </a:r>
          </a:p>
          <a:p>
            <a:pPr hangingPunct="1">
              <a:lnSpc>
                <a:spcPct val="100000"/>
              </a:lnSpc>
              <a:spcBef>
                <a:spcPts val="563"/>
              </a:spcBef>
            </a:pPr>
            <a:r>
              <a:rPr lang="en-US" altLang="en-US" sz="2800" b="1" dirty="0">
                <a:latin typeface="Noto Mono" panose="020B0609030804020204" pitchFamily="49" charset="0"/>
              </a:rPr>
              <a:t>   &lt;xs:complexType&gt;</a:t>
            </a:r>
          </a:p>
          <a:p>
            <a:pPr hangingPunct="1">
              <a:lnSpc>
                <a:spcPct val="100000"/>
              </a:lnSpc>
              <a:spcBef>
                <a:spcPts val="563"/>
              </a:spcBef>
            </a:pPr>
            <a:r>
              <a:rPr lang="en-US" altLang="en-US" sz="2800" b="1" dirty="0">
                <a:latin typeface="Noto Mono" panose="020B0609030804020204" pitchFamily="49" charset="0"/>
              </a:rPr>
              <a:t>      &lt;xs:sequence&gt;</a:t>
            </a:r>
          </a:p>
          <a:p>
            <a:pPr hangingPunct="1">
              <a:lnSpc>
                <a:spcPct val="100000"/>
              </a:lnSpc>
              <a:spcBef>
                <a:spcPts val="563"/>
              </a:spcBef>
            </a:pPr>
            <a:r>
              <a:rPr lang="en-US" altLang="en-US" sz="2800" b="1" dirty="0">
                <a:latin typeface="Noto Mono" panose="020B0609030804020204" pitchFamily="49" charset="0"/>
              </a:rPr>
              <a:t>         &lt;xs:element name="Seconds" type="pcap:uint32"/&gt; </a:t>
            </a:r>
          </a:p>
          <a:p>
            <a:pPr hangingPunct="1">
              <a:lnSpc>
                <a:spcPct val="100000"/>
              </a:lnSpc>
              <a:spcBef>
                <a:spcPts val="563"/>
              </a:spcBef>
            </a:pPr>
            <a:r>
              <a:rPr lang="en-US" altLang="en-US" sz="2800" b="1" dirty="0">
                <a:latin typeface="Noto Mono" panose="020B0609030804020204" pitchFamily="49" charset="0"/>
              </a:rPr>
              <a:t>         &lt;xs:element name="USeconds" type="pcap:uint32"/&gt;</a:t>
            </a:r>
          </a:p>
          <a:p>
            <a:pPr hangingPunct="1">
              <a:lnSpc>
                <a:spcPct val="100000"/>
              </a:lnSpc>
              <a:spcBef>
                <a:spcPts val="563"/>
              </a:spcBef>
            </a:pPr>
            <a:r>
              <a:rPr lang="en-US" altLang="en-US" sz="2800" b="1" dirty="0">
                <a:latin typeface="Noto Mono" panose="020B0609030804020204" pitchFamily="49" charset="0"/>
              </a:rPr>
              <a:t>         &lt;xs:element name="InclLen" type="pcap:uint32" </a:t>
            </a:r>
          </a:p>
          <a:p>
            <a:pPr hangingPunct="1">
              <a:lnSpc>
                <a:spcPct val="100000"/>
              </a:lnSpc>
              <a:spcBef>
                <a:spcPts val="563"/>
              </a:spcBef>
            </a:pPr>
            <a:r>
              <a:rPr lang="en-US" altLang="en-US" sz="2800" b="1" dirty="0">
                <a:latin typeface="Noto Mono" panose="020B0609030804020204" pitchFamily="49" charset="0"/>
              </a:rPr>
              <a:t>           </a:t>
            </a:r>
            <a:r>
              <a:rPr lang="en-US" altLang="en-US" sz="2800" b="1" dirty="0">
                <a:solidFill>
                  <a:srgbClr val="0070C0"/>
                </a:solidFill>
                <a:latin typeface="Noto Mono" panose="020B0609030804020204" pitchFamily="49" charset="0"/>
              </a:rPr>
              <a:t>dfdl:outputValueCalc</a:t>
            </a:r>
            <a:r>
              <a:rPr lang="en-US" altLang="en-US" sz="2800" b="1" dirty="0">
                <a:latin typeface="Noto Mono" panose="020B0609030804020204" pitchFamily="49" charset="0"/>
              </a:rPr>
              <a:t>="{ </a:t>
            </a:r>
          </a:p>
          <a:p>
            <a:pPr hangingPunct="1">
              <a:lnSpc>
                <a:spcPct val="100000"/>
              </a:lnSpc>
              <a:spcBef>
                <a:spcPts val="563"/>
              </a:spcBef>
            </a:pPr>
            <a:r>
              <a:rPr lang="en-US" altLang="en-US" sz="2800" b="1" dirty="0">
                <a:latin typeface="Noto Mono" panose="020B0609030804020204" pitchFamily="49" charset="0"/>
              </a:rPr>
              <a:t>            if (dfdl:valueLength(</a:t>
            </a:r>
          </a:p>
          <a:p>
            <a:pPr hangingPunct="1">
              <a:lnSpc>
                <a:spcPct val="100000"/>
              </a:lnSpc>
              <a:spcBef>
                <a:spcPts val="563"/>
              </a:spcBef>
            </a:pPr>
            <a:r>
              <a:rPr lang="en-US" altLang="en-US" sz="2800" b="1" dirty="0">
                <a:latin typeface="Noto Mono" panose="020B0609030804020204" pitchFamily="49" charset="0"/>
              </a:rPr>
              <a:t>                      ../../pcap:LinkLayer/pcap:Ethernet, </a:t>
            </a:r>
          </a:p>
          <a:p>
            <a:pPr hangingPunct="1">
              <a:lnSpc>
                <a:spcPct val="100000"/>
              </a:lnSpc>
              <a:spcBef>
                <a:spcPts val="563"/>
              </a:spcBef>
            </a:pPr>
            <a:r>
              <a:rPr lang="en-US" altLang="en-US" sz="2800" b="1" dirty="0">
                <a:latin typeface="Noto Mono" panose="020B0609030804020204" pitchFamily="49" charset="0"/>
              </a:rPr>
              <a:t>                      'bytes') le 60) then 60 </a:t>
            </a:r>
          </a:p>
          <a:p>
            <a:pPr hangingPunct="1">
              <a:lnSpc>
                <a:spcPct val="100000"/>
              </a:lnSpc>
              <a:spcBef>
                <a:spcPts val="563"/>
              </a:spcBef>
            </a:pPr>
            <a:r>
              <a:rPr lang="en-US" altLang="en-US" sz="2800" b="1" dirty="0">
                <a:latin typeface="Noto Mono" panose="020B0609030804020204" pitchFamily="49" charset="0"/>
              </a:rPr>
              <a:t>            else </a:t>
            </a:r>
          </a:p>
          <a:p>
            <a:pPr hangingPunct="1">
              <a:lnSpc>
                <a:spcPct val="100000"/>
              </a:lnSpc>
              <a:spcBef>
                <a:spcPts val="563"/>
              </a:spcBef>
            </a:pPr>
            <a:r>
              <a:rPr lang="en-US" altLang="en-US" sz="2800" b="1" dirty="0">
                <a:latin typeface="Noto Mono" panose="020B0609030804020204" pitchFamily="49" charset="0"/>
              </a:rPr>
              <a:t>               dfdl:valueLength(</a:t>
            </a:r>
          </a:p>
          <a:p>
            <a:pPr hangingPunct="1">
              <a:lnSpc>
                <a:spcPct val="100000"/>
              </a:lnSpc>
              <a:spcBef>
                <a:spcPts val="563"/>
              </a:spcBef>
            </a:pPr>
            <a:r>
              <a:rPr lang="en-US" altLang="en-US" sz="2800" b="1" dirty="0">
                <a:latin typeface="Noto Mono" panose="020B0609030804020204" pitchFamily="49" charset="0"/>
              </a:rPr>
              <a:t>                      ../../pcap:LinkLayer/pcap:Ethernet,</a:t>
            </a:r>
          </a:p>
          <a:p>
            <a:pPr hangingPunct="1">
              <a:lnSpc>
                <a:spcPct val="100000"/>
              </a:lnSpc>
              <a:spcBef>
                <a:spcPts val="563"/>
              </a:spcBef>
            </a:pPr>
            <a:r>
              <a:rPr lang="en-US" altLang="en-US" sz="2800" b="1" dirty="0">
                <a:latin typeface="Noto Mono" panose="020B0609030804020204" pitchFamily="49" charset="0"/>
              </a:rPr>
              <a:t>                      'bytes') }"</a:t>
            </a:r>
          </a:p>
          <a:p>
            <a:pPr hangingPunct="1">
              <a:lnSpc>
                <a:spcPct val="100000"/>
              </a:lnSpc>
              <a:spcBef>
                <a:spcPts val="563"/>
              </a:spcBef>
            </a:pPr>
            <a:r>
              <a:rPr lang="en-US" altLang="en-US" sz="2800" b="1" dirty="0">
                <a:latin typeface="Noto Mono" panose="020B0609030804020204" pitchFamily="49" charset="0"/>
              </a:rPr>
              <a:t>         /&gt;</a:t>
            </a:r>
          </a:p>
          <a:p>
            <a:pPr hangingPunct="1">
              <a:lnSpc>
                <a:spcPct val="100000"/>
              </a:lnSpc>
              <a:spcBef>
                <a:spcPts val="563"/>
              </a:spcBef>
            </a:pPr>
            <a:r>
              <a:rPr lang="en-US" altLang="en-US" sz="2800" b="1" dirty="0">
                <a:latin typeface="Noto Mono" panose="020B0609030804020204" pitchFamily="49" charset="0"/>
              </a:rPr>
              <a:t>         ....</a:t>
            </a:r>
          </a:p>
          <a:p>
            <a:pPr hangingPunct="1">
              <a:lnSpc>
                <a:spcPct val="100000"/>
              </a:lnSpc>
              <a:spcBef>
                <a:spcPts val="563"/>
              </a:spcBef>
            </a:pPr>
            <a:r>
              <a:rPr lang="en-US" altLang="en-US" sz="2800" b="1" dirty="0">
                <a:latin typeface="Noto Mono" panose="020B0609030804020204" pitchFamily="49" charset="0"/>
              </a:rPr>
              <a:t>     &lt;/xs:sequence&gt;</a:t>
            </a:r>
          </a:p>
          <a:p>
            <a:pPr hangingPunct="1">
              <a:lnSpc>
                <a:spcPct val="100000"/>
              </a:lnSpc>
              <a:spcBef>
                <a:spcPts val="563"/>
              </a:spcBef>
            </a:pPr>
            <a:r>
              <a:rPr lang="en-US" altLang="en-US" sz="2800" b="1" dirty="0">
                <a:latin typeface="Noto Mono" panose="020B0609030804020204" pitchFamily="49" charset="0"/>
              </a:rPr>
              <a:t>   &lt;/xs:complexType&gt;</a:t>
            </a:r>
          </a:p>
          <a:p>
            <a:pPr hangingPunct="1">
              <a:lnSpc>
                <a:spcPct val="100000"/>
              </a:lnSpc>
              <a:spcBef>
                <a:spcPts val="563"/>
              </a:spcBef>
            </a:pPr>
            <a:r>
              <a:rPr lang="en-US" altLang="en-US" sz="2800" b="1" dirty="0">
                <a:latin typeface="Noto Mono" panose="020B0609030804020204" pitchFamily="49" charset="0"/>
              </a:rPr>
              <a:t>&lt;/xs:element&gt;</a:t>
            </a:r>
          </a:p>
          <a:p>
            <a:pPr hangingPunct="1">
              <a:lnSpc>
                <a:spcPct val="100000"/>
              </a:lnSpc>
              <a:spcBef>
                <a:spcPts val="563"/>
              </a:spcBef>
            </a:pPr>
            <a:r>
              <a:rPr lang="en-US" altLang="en-US" sz="2800" b="1" dirty="0">
                <a:latin typeface="Noto Mono" panose="020B0609030804020204" pitchFamily="49" charset="0"/>
              </a:rPr>
              <a:t>...</a:t>
            </a:r>
          </a:p>
          <a:p>
            <a:pPr hangingPunct="1">
              <a:lnSpc>
                <a:spcPct val="100000"/>
              </a:lnSpc>
              <a:spcBef>
                <a:spcPts val="563"/>
              </a:spcBef>
            </a:pPr>
            <a:r>
              <a:rPr lang="en-US" altLang="en-US" sz="2800" b="1" dirty="0">
                <a:latin typeface="Noto Mono" panose="020B0609030804020204" pitchFamily="49" charset="0"/>
              </a:rPr>
              <a:t>&lt;xs:element ref="pcap:LinkLayer" </a:t>
            </a:r>
          </a:p>
          <a:p>
            <a:pPr hangingPunct="1">
              <a:lnSpc>
                <a:spcPct val="100000"/>
              </a:lnSpc>
              <a:spcBef>
                <a:spcPts val="563"/>
              </a:spcBef>
            </a:pPr>
            <a:r>
              <a:rPr lang="en-US" altLang="en-US" sz="2800" b="1" dirty="0">
                <a:latin typeface="Noto Mono" panose="020B0609030804020204" pitchFamily="49" charset="0"/>
              </a:rPr>
              <a:t>   dfdl:lengthUnits="bytes" dfdl:lengthKind="explicit" </a:t>
            </a:r>
          </a:p>
          <a:p>
            <a:pPr hangingPunct="1">
              <a:lnSpc>
                <a:spcPct val="100000"/>
              </a:lnSpc>
              <a:spcBef>
                <a:spcPts val="563"/>
              </a:spcBef>
            </a:pPr>
            <a:r>
              <a:rPr lang="en-US" altLang="en-US" sz="2800" b="1" dirty="0">
                <a:latin typeface="Noto Mono" panose="020B0609030804020204" pitchFamily="49" charset="0"/>
              </a:rPr>
              <a:t>   dfdl:length="{ ../header/InclLen }"/&gt;</a:t>
            </a:r>
          </a:p>
          <a:p>
            <a:pPr hangingPunct="1">
              <a:lnSpc>
                <a:spcPct val="100000"/>
              </a:lnSpc>
              <a:spcBef>
                <a:spcPts val="563"/>
              </a:spcBef>
            </a:pPr>
            <a:endParaRPr lang="en-US" altLang="en-US" sz="2800" dirty="0">
              <a:solidFill>
                <a:srgbClr val="23408F"/>
              </a:solidFill>
              <a:latin typeface="Noto Sans" panose="020B0502040504020204" pitchFamily="34" charset="0"/>
            </a:endParaRPr>
          </a:p>
        </p:txBody>
      </p:sp>
      <p:sp>
        <p:nvSpPr>
          <p:cNvPr id="7" name="Slide Number Placeholder 3">
            <a:extLst>
              <a:ext uri="{FF2B5EF4-FFF2-40B4-BE49-F238E27FC236}">
                <a16:creationId xmlns:a16="http://schemas.microsoft.com/office/drawing/2014/main" id="{D23AE20D-B27B-460B-9AA3-816389D58465}"/>
              </a:ext>
            </a:extLst>
          </p:cNvPr>
          <p:cNvSpPr>
            <a:spLocks noGrp="1"/>
          </p:cNvSpPr>
          <p:nvPr>
            <p:ph type="sldNum" idx="10"/>
          </p:nvPr>
        </p:nvSpPr>
        <p:spPr/>
        <p:txBody>
          <a:bodyPr/>
          <a:lstStyle/>
          <a:p>
            <a:fld id="{EB402898-8384-4A3C-925B-38BE36BE7EBB}" type="slidenum">
              <a:rPr lang="en-US" altLang="en-US"/>
              <a:pPr/>
              <a:t>34</a:t>
            </a:fld>
            <a:endParaRPr lang="en-US" altLang="en-US" dirty="0"/>
          </a:p>
        </p:txBody>
      </p:sp>
      <p:sp>
        <p:nvSpPr>
          <p:cNvPr id="49154" name="Rectangle 2">
            <a:extLst>
              <a:ext uri="{FF2B5EF4-FFF2-40B4-BE49-F238E27FC236}">
                <a16:creationId xmlns:a16="http://schemas.microsoft.com/office/drawing/2014/main" id="{B4E4522E-4101-4ABC-B943-552831E97B24}"/>
              </a:ext>
            </a:extLst>
          </p:cNvPr>
          <p:cNvSpPr>
            <a:spLocks noChangeArrowheads="1"/>
          </p:cNvSpPr>
          <p:nvPr/>
        </p:nvSpPr>
        <p:spPr bwMode="auto">
          <a:xfrm>
            <a:off x="2546350" y="2173720"/>
            <a:ext cx="3397250" cy="304800"/>
          </a:xfrm>
          <a:prstGeom prst="rect">
            <a:avLst/>
          </a:prstGeom>
          <a:solidFill>
            <a:srgbClr val="DDD9C3">
              <a:alpha val="42000"/>
            </a:srgbClr>
          </a:solidFill>
          <a:ln w="25560" cap="flat">
            <a:solidFill>
              <a:srgbClr val="284B7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Noto Sans" panose="020B0502040504020204" pitchFamily="34" charset="0"/>
            </a:endParaRPr>
          </a:p>
        </p:txBody>
      </p:sp>
      <p:sp>
        <p:nvSpPr>
          <p:cNvPr id="49155" name="Rectangle 3">
            <a:extLst>
              <a:ext uri="{FF2B5EF4-FFF2-40B4-BE49-F238E27FC236}">
                <a16:creationId xmlns:a16="http://schemas.microsoft.com/office/drawing/2014/main" id="{3695EEA9-3564-40E0-B23F-77FBA9E90704}"/>
              </a:ext>
            </a:extLst>
          </p:cNvPr>
          <p:cNvSpPr>
            <a:spLocks noChangeArrowheads="1"/>
          </p:cNvSpPr>
          <p:nvPr/>
        </p:nvSpPr>
        <p:spPr bwMode="auto">
          <a:xfrm>
            <a:off x="762000" y="6185023"/>
            <a:ext cx="4724400" cy="304800"/>
          </a:xfrm>
          <a:prstGeom prst="rect">
            <a:avLst/>
          </a:prstGeom>
          <a:solidFill>
            <a:srgbClr val="DDD9C3">
              <a:alpha val="28000"/>
            </a:srgbClr>
          </a:solidFill>
          <a:ln w="25560" cap="flat">
            <a:solidFill>
              <a:srgbClr val="284B7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Noto Sans" panose="020B0502040504020204" pitchFamily="34" charset="0"/>
            </a:endParaRPr>
          </a:p>
        </p:txBody>
      </p:sp>
      <p:sp>
        <p:nvSpPr>
          <p:cNvPr id="49156" name="Rectangle 4">
            <a:extLst>
              <a:ext uri="{FF2B5EF4-FFF2-40B4-BE49-F238E27FC236}">
                <a16:creationId xmlns:a16="http://schemas.microsoft.com/office/drawing/2014/main" id="{F168F073-0940-4189-9AF9-A0F0CFF2CBA0}"/>
              </a:ext>
            </a:extLst>
          </p:cNvPr>
          <p:cNvSpPr>
            <a:spLocks noChangeArrowheads="1"/>
          </p:cNvSpPr>
          <p:nvPr/>
        </p:nvSpPr>
        <p:spPr bwMode="auto">
          <a:xfrm>
            <a:off x="1501775" y="2461674"/>
            <a:ext cx="5486400" cy="1900961"/>
          </a:xfrm>
          <a:prstGeom prst="rect">
            <a:avLst/>
          </a:prstGeom>
          <a:solidFill>
            <a:srgbClr val="DDD9C3">
              <a:alpha val="29999"/>
            </a:srgbClr>
          </a:solidFill>
          <a:ln w="25560" cap="flat">
            <a:solidFill>
              <a:srgbClr val="284B7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Noto Sans" panose="020B0502040504020204" pitchFamily="34" charset="0"/>
            </a:endParaRPr>
          </a:p>
        </p:txBody>
      </p:sp>
      <p:sp>
        <p:nvSpPr>
          <p:cNvPr id="49157" name="Rectangle 5">
            <a:extLst>
              <a:ext uri="{FF2B5EF4-FFF2-40B4-BE49-F238E27FC236}">
                <a16:creationId xmlns:a16="http://schemas.microsoft.com/office/drawing/2014/main" id="{FE82A58A-0A53-4961-95E8-0AC1C991E62F}"/>
              </a:ext>
            </a:extLst>
          </p:cNvPr>
          <p:cNvSpPr>
            <a:spLocks noGrp="1" noChangeArrowheads="1"/>
          </p:cNvSpPr>
          <p:nvPr>
            <p:ph type="title" idx="4294967295"/>
          </p:nvPr>
        </p:nvSpPr>
        <p:spPr>
          <a:xfrm>
            <a:off x="457200" y="350838"/>
            <a:ext cx="8229600" cy="563562"/>
          </a:xfrm>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z="4000" dirty="0"/>
              <a:t>Schema with Stored Length</a:t>
            </a:r>
            <a:endParaRPr lang="en-US" altLang="en-US" sz="4000" b="1" dirty="0"/>
          </a:p>
        </p:txBody>
      </p:sp>
      <p:sp>
        <p:nvSpPr>
          <p:cNvPr id="2" name="TextBox 1">
            <a:extLst>
              <a:ext uri="{FF2B5EF4-FFF2-40B4-BE49-F238E27FC236}">
                <a16:creationId xmlns:a16="http://schemas.microsoft.com/office/drawing/2014/main" id="{24D080CE-85E6-44F1-88E1-AED20BFCE469}"/>
              </a:ext>
            </a:extLst>
          </p:cNvPr>
          <p:cNvSpPr txBox="1"/>
          <p:nvPr/>
        </p:nvSpPr>
        <p:spPr>
          <a:xfrm>
            <a:off x="6629400" y="4876800"/>
            <a:ext cx="1600200" cy="1380506"/>
          </a:xfrm>
          <a:prstGeom prst="rect">
            <a:avLst/>
          </a:prstGeom>
          <a:noFill/>
        </p:spPr>
        <p:txBody>
          <a:bodyPr wrap="square" rtlCol="0">
            <a:spAutoFit/>
          </a:bodyPr>
          <a:lstStyle/>
          <a:p>
            <a:r>
              <a:rPr lang="en-US" i="1" dirty="0">
                <a:latin typeface="Noto Sans" panose="020B0502040504020204" pitchFamily="34" charset="0"/>
              </a:rPr>
              <a:t>Expressions in DFDL's expression language (like XPath)</a:t>
            </a:r>
          </a:p>
        </p:txBody>
      </p:sp>
      <p:cxnSp>
        <p:nvCxnSpPr>
          <p:cNvPr id="4" name="Straight Connector 3">
            <a:extLst>
              <a:ext uri="{FF2B5EF4-FFF2-40B4-BE49-F238E27FC236}">
                <a16:creationId xmlns:a16="http://schemas.microsoft.com/office/drawing/2014/main" id="{E86C1B49-8391-4D20-9ADA-105F1A518253}"/>
              </a:ext>
            </a:extLst>
          </p:cNvPr>
          <p:cNvCxnSpPr/>
          <p:nvPr/>
        </p:nvCxnSpPr>
        <p:spPr bwMode="auto">
          <a:xfrm flipH="1" flipV="1">
            <a:off x="5867400" y="4267200"/>
            <a:ext cx="762000" cy="6858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903696A9-59B8-403A-BE71-E4A248D266FE}"/>
              </a:ext>
            </a:extLst>
          </p:cNvPr>
          <p:cNvCxnSpPr>
            <a:cxnSpLocks/>
            <a:endCxn id="49155" idx="3"/>
          </p:cNvCxnSpPr>
          <p:nvPr/>
        </p:nvCxnSpPr>
        <p:spPr bwMode="auto">
          <a:xfrm flipH="1">
            <a:off x="5486400" y="5251388"/>
            <a:ext cx="1219200" cy="1086035"/>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Unparsing Illustration</a:t>
            </a:r>
          </a:p>
        </p:txBody>
      </p:sp>
      <p:sp>
        <p:nvSpPr>
          <p:cNvPr id="5" name="Slide Number Placeholder 4">
            <a:extLst>
              <a:ext uri="{FF2B5EF4-FFF2-40B4-BE49-F238E27FC236}">
                <a16:creationId xmlns:a16="http://schemas.microsoft.com/office/drawing/2014/main" id="{CB24136B-0F65-4045-8AA7-C1990ECBEAE8}"/>
              </a:ext>
            </a:extLst>
          </p:cNvPr>
          <p:cNvSpPr>
            <a:spLocks noGrp="1"/>
          </p:cNvSpPr>
          <p:nvPr>
            <p:ph type="sldNum" idx="4294967295"/>
          </p:nvPr>
        </p:nvSpPr>
        <p:spPr>
          <a:xfrm>
            <a:off x="0" y="6396038"/>
            <a:ext cx="561975" cy="363537"/>
          </a:xfrm>
          <a:prstGeom prst="rect">
            <a:avLst/>
          </a:prstGeom>
        </p:spPr>
        <p:txBody>
          <a:bodyPr/>
          <a:lstStyle/>
          <a:p>
            <a:fld id="{E87A9C04-9BE2-4A9F-A3FE-72B96988022F}" type="slidenum">
              <a:rPr lang="en-US" smtClean="0"/>
              <a:pPr/>
              <a:t>35</a:t>
            </a:fld>
            <a:endParaRPr lang="en-US" dirty="0"/>
          </a:p>
        </p:txBody>
      </p:sp>
      <p:sp>
        <p:nvSpPr>
          <p:cNvPr id="12" name="Right Arrow 11"/>
          <p:cNvSpPr/>
          <p:nvPr/>
        </p:nvSpPr>
        <p:spPr>
          <a:xfrm rot="10800000">
            <a:off x="8691657" y="1673841"/>
            <a:ext cx="367372" cy="304636"/>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8800" dirty="0">
              <a:solidFill>
                <a:schemeClr val="tx2"/>
              </a:solidFill>
            </a:endParaRPr>
          </a:p>
        </p:txBody>
      </p:sp>
      <p:sp>
        <p:nvSpPr>
          <p:cNvPr id="13" name="TextBox 12"/>
          <p:cNvSpPr txBox="1"/>
          <p:nvPr/>
        </p:nvSpPr>
        <p:spPr>
          <a:xfrm>
            <a:off x="3810000" y="2344824"/>
            <a:ext cx="2056162" cy="607602"/>
          </a:xfrm>
          <a:prstGeom prst="rect">
            <a:avLst/>
          </a:prstGeom>
          <a:noFill/>
        </p:spPr>
        <p:txBody>
          <a:bodyPr wrap="square" rtlCol="0">
            <a:spAutoFit/>
          </a:bodyPr>
          <a:lstStyle/>
          <a:p>
            <a:r>
              <a:rPr lang="en-US" i="1" dirty="0">
                <a:solidFill>
                  <a:schemeClr val="tx2"/>
                </a:solidFill>
                <a:latin typeface="Noto Sans" panose="020B0502040504020204" pitchFamily="34" charset="0"/>
              </a:rPr>
              <a:t>DFDL Infoset built as events arrive</a:t>
            </a:r>
          </a:p>
        </p:txBody>
      </p:sp>
      <p:sp>
        <p:nvSpPr>
          <p:cNvPr id="17" name="TextBox 16"/>
          <p:cNvSpPr txBox="1"/>
          <p:nvPr/>
        </p:nvSpPr>
        <p:spPr>
          <a:xfrm>
            <a:off x="4571206" y="1206086"/>
            <a:ext cx="4767021" cy="378565"/>
          </a:xfrm>
          <a:prstGeom prst="rect">
            <a:avLst/>
          </a:prstGeom>
          <a:noFill/>
        </p:spPr>
        <p:txBody>
          <a:bodyPr wrap="square" rtlCol="0">
            <a:spAutoFit/>
          </a:bodyPr>
          <a:lstStyle/>
          <a:p>
            <a:r>
              <a:rPr lang="en-US" sz="2000" i="1" dirty="0">
                <a:solidFill>
                  <a:schemeClr val="tx2"/>
                </a:solidFill>
                <a:latin typeface="Noto Sans" panose="020B0502040504020204" pitchFamily="34" charset="0"/>
              </a:rPr>
              <a:t>Infoset Events Arriving (from right)</a:t>
            </a:r>
          </a:p>
        </p:txBody>
      </p:sp>
      <p:sp>
        <p:nvSpPr>
          <p:cNvPr id="3" name="TextBox 2">
            <a:extLst>
              <a:ext uri="{FF2B5EF4-FFF2-40B4-BE49-F238E27FC236}">
                <a16:creationId xmlns:a16="http://schemas.microsoft.com/office/drawing/2014/main" id="{4FF942D2-0A0D-475D-90D2-E153352AB19A}"/>
              </a:ext>
            </a:extLst>
          </p:cNvPr>
          <p:cNvSpPr txBox="1"/>
          <p:nvPr/>
        </p:nvSpPr>
        <p:spPr>
          <a:xfrm>
            <a:off x="1006027" y="5558312"/>
            <a:ext cx="1976823" cy="349968"/>
          </a:xfrm>
          <a:prstGeom prst="rect">
            <a:avLst/>
          </a:prstGeom>
          <a:noFill/>
          <a:ln>
            <a:solidFill>
              <a:schemeClr val="tx1"/>
            </a:solidFill>
          </a:ln>
        </p:spPr>
        <p:txBody>
          <a:bodyPr wrap="none" rtlCol="0">
            <a:spAutoFit/>
          </a:bodyPr>
          <a:lstStyle/>
          <a:p>
            <a:r>
              <a:rPr lang="en-US" dirty="0">
                <a:latin typeface="Noto Mono" panose="020B0609030804020204" pitchFamily="49" charset="0"/>
                <a:ea typeface="Noto Mono" panose="020B0609030804020204" pitchFamily="49" charset="0"/>
                <a:cs typeface="Noto Mono" panose="020B0609030804020204" pitchFamily="49" charset="0"/>
              </a:rPr>
              <a:t>51C16FC4 ....</a:t>
            </a:r>
          </a:p>
        </p:txBody>
      </p:sp>
      <p:sp>
        <p:nvSpPr>
          <p:cNvPr id="19" name="TextBox 18">
            <a:extLst>
              <a:ext uri="{FF2B5EF4-FFF2-40B4-BE49-F238E27FC236}">
                <a16:creationId xmlns:a16="http://schemas.microsoft.com/office/drawing/2014/main" id="{97FB540E-0638-43E2-A531-242A2ECF3FE8}"/>
              </a:ext>
            </a:extLst>
          </p:cNvPr>
          <p:cNvSpPr txBox="1"/>
          <p:nvPr/>
        </p:nvSpPr>
        <p:spPr>
          <a:xfrm>
            <a:off x="1369762" y="1647472"/>
            <a:ext cx="7263527" cy="383951"/>
          </a:xfrm>
          <a:prstGeom prst="rect">
            <a:avLst/>
          </a:prstGeom>
          <a:noFill/>
        </p:spPr>
        <p:txBody>
          <a:bodyPr wrap="none" rtlCol="0">
            <a:spAutoFit/>
          </a:bodyPr>
          <a:lstStyle/>
          <a:p>
            <a:r>
              <a:rPr lang="en-US" sz="2000" b="1" dirty="0">
                <a:latin typeface="Courier New" panose="02070309020205020404" pitchFamily="49" charset="0"/>
                <a:cs typeface="Courier New" panose="02070309020205020404" pitchFamily="49" charset="0"/>
              </a:rPr>
              <a:t>&lt;Packet&gt;&lt;</a:t>
            </a:r>
            <a:r>
              <a:rPr lang="en-US" sz="2000" b="1" dirty="0" err="1">
                <a:latin typeface="Courier New" panose="02070309020205020404" pitchFamily="49" charset="0"/>
                <a:cs typeface="Courier New" panose="02070309020205020404" pitchFamily="49" charset="0"/>
              </a:rPr>
              <a:t>PacketHeader</a:t>
            </a:r>
            <a:r>
              <a:rPr lang="en-US" sz="2000" b="1" dirty="0">
                <a:latin typeface="Courier New" panose="02070309020205020404" pitchFamily="49" charset="0"/>
                <a:cs typeface="Courier New" panose="02070309020205020404" pitchFamily="49" charset="0"/>
              </a:rPr>
              <a:t>&gt;&lt;Seconds&gt;1371631556&lt;/...</a:t>
            </a:r>
          </a:p>
        </p:txBody>
      </p:sp>
      <p:sp>
        <p:nvSpPr>
          <p:cNvPr id="20" name="Right Arrow 11">
            <a:extLst>
              <a:ext uri="{FF2B5EF4-FFF2-40B4-BE49-F238E27FC236}">
                <a16:creationId xmlns:a16="http://schemas.microsoft.com/office/drawing/2014/main" id="{3C7201FF-FA2C-42BB-B7EE-9AE814393CFD}"/>
              </a:ext>
            </a:extLst>
          </p:cNvPr>
          <p:cNvSpPr/>
          <p:nvPr/>
        </p:nvSpPr>
        <p:spPr>
          <a:xfrm rot="10800000">
            <a:off x="380548" y="5551929"/>
            <a:ext cx="597776" cy="304636"/>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8800" dirty="0">
              <a:solidFill>
                <a:schemeClr val="tx2"/>
              </a:solidFill>
            </a:endParaRPr>
          </a:p>
        </p:txBody>
      </p:sp>
      <p:sp>
        <p:nvSpPr>
          <p:cNvPr id="21" name="TextBox 20">
            <a:extLst>
              <a:ext uri="{FF2B5EF4-FFF2-40B4-BE49-F238E27FC236}">
                <a16:creationId xmlns:a16="http://schemas.microsoft.com/office/drawing/2014/main" id="{A94DE260-6030-4EB1-B259-7DAB7CCAC4EB}"/>
              </a:ext>
            </a:extLst>
          </p:cNvPr>
          <p:cNvSpPr txBox="1"/>
          <p:nvPr/>
        </p:nvSpPr>
        <p:spPr>
          <a:xfrm>
            <a:off x="281902" y="5138030"/>
            <a:ext cx="4767021" cy="378565"/>
          </a:xfrm>
          <a:prstGeom prst="rect">
            <a:avLst/>
          </a:prstGeom>
          <a:noFill/>
        </p:spPr>
        <p:txBody>
          <a:bodyPr wrap="square" rtlCol="0">
            <a:spAutoFit/>
          </a:bodyPr>
          <a:lstStyle/>
          <a:p>
            <a:r>
              <a:rPr lang="en-US" sz="2000" i="1" dirty="0">
                <a:solidFill>
                  <a:schemeClr val="tx2"/>
                </a:solidFill>
                <a:latin typeface="Noto Sans" panose="020B0502040504020204" pitchFamily="34" charset="0"/>
              </a:rPr>
              <a:t>Unparsed data output (to the left)</a:t>
            </a:r>
          </a:p>
        </p:txBody>
      </p:sp>
      <p:sp>
        <p:nvSpPr>
          <p:cNvPr id="4" name="Rectangle: Rounded Corners 3">
            <a:extLst>
              <a:ext uri="{FF2B5EF4-FFF2-40B4-BE49-F238E27FC236}">
                <a16:creationId xmlns:a16="http://schemas.microsoft.com/office/drawing/2014/main" id="{A539DE0E-2764-4B17-B3DA-51A0FAC2967F}"/>
              </a:ext>
            </a:extLst>
          </p:cNvPr>
          <p:cNvSpPr/>
          <p:nvPr/>
        </p:nvSpPr>
        <p:spPr bwMode="auto">
          <a:xfrm>
            <a:off x="1379538" y="2899808"/>
            <a:ext cx="2430462" cy="1628191"/>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800" b="0" i="0" u="none" strike="noStrike" cap="none" normalizeH="0" baseline="0" dirty="0">
                <a:ln>
                  <a:noFill/>
                </a:ln>
                <a:effectLst/>
                <a:latin typeface="Noto Sans" panose="020B0502040504020204" pitchFamily="34" charset="0"/>
              </a:rPr>
              <a:t>unparser</a:t>
            </a:r>
          </a:p>
        </p:txBody>
      </p:sp>
      <p:sp>
        <p:nvSpPr>
          <p:cNvPr id="6" name="Arrow: Curved Right 5">
            <a:extLst>
              <a:ext uri="{FF2B5EF4-FFF2-40B4-BE49-F238E27FC236}">
                <a16:creationId xmlns:a16="http://schemas.microsoft.com/office/drawing/2014/main" id="{62114E37-C615-4D36-801C-0801DFF27414}"/>
              </a:ext>
            </a:extLst>
          </p:cNvPr>
          <p:cNvSpPr/>
          <p:nvPr/>
        </p:nvSpPr>
        <p:spPr bwMode="auto">
          <a:xfrm>
            <a:off x="455362" y="1724179"/>
            <a:ext cx="914400" cy="1632830"/>
          </a:xfrm>
          <a:prstGeom prst="curv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7" name="Arrow: Curved Left 6">
            <a:extLst>
              <a:ext uri="{FF2B5EF4-FFF2-40B4-BE49-F238E27FC236}">
                <a16:creationId xmlns:a16="http://schemas.microsoft.com/office/drawing/2014/main" id="{524634C0-0759-42F5-8956-FB78585DE822}"/>
              </a:ext>
            </a:extLst>
          </p:cNvPr>
          <p:cNvSpPr/>
          <p:nvPr/>
        </p:nvSpPr>
        <p:spPr bwMode="auto">
          <a:xfrm>
            <a:off x="3908873" y="4181583"/>
            <a:ext cx="762000" cy="1709030"/>
          </a:xfrm>
          <a:prstGeom prst="curvedLef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8" name="Arrow: Left-Right 7">
            <a:extLst>
              <a:ext uri="{FF2B5EF4-FFF2-40B4-BE49-F238E27FC236}">
                <a16:creationId xmlns:a16="http://schemas.microsoft.com/office/drawing/2014/main" id="{BBB6D7A8-5D8D-4D76-9D53-F3E56E760750}"/>
              </a:ext>
            </a:extLst>
          </p:cNvPr>
          <p:cNvSpPr/>
          <p:nvPr/>
        </p:nvSpPr>
        <p:spPr bwMode="auto">
          <a:xfrm>
            <a:off x="3880028" y="3250325"/>
            <a:ext cx="1453974" cy="556733"/>
          </a:xfrm>
          <a:prstGeom prst="lef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29" name="Rectangle 28">
            <a:extLst>
              <a:ext uri="{FF2B5EF4-FFF2-40B4-BE49-F238E27FC236}">
                <a16:creationId xmlns:a16="http://schemas.microsoft.com/office/drawing/2014/main" id="{FE15B352-FC8D-4BA8-BACA-B4DDB2244B91}"/>
              </a:ext>
            </a:extLst>
          </p:cNvPr>
          <p:cNvSpPr/>
          <p:nvPr/>
        </p:nvSpPr>
        <p:spPr bwMode="auto">
          <a:xfrm>
            <a:off x="6735754" y="2977573"/>
            <a:ext cx="1295400" cy="556733"/>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800" b="0" i="0" u="none" strike="noStrike" cap="none" normalizeH="0" baseline="0" dirty="0">
                <a:ln>
                  <a:noFill/>
                </a:ln>
                <a:effectLst/>
                <a:latin typeface="Noto Sans" panose="020B0502040504020204" pitchFamily="34" charset="0"/>
              </a:rPr>
              <a:t>packet</a:t>
            </a:r>
          </a:p>
        </p:txBody>
      </p:sp>
      <p:sp>
        <p:nvSpPr>
          <p:cNvPr id="30" name="Rectangle 29">
            <a:extLst>
              <a:ext uri="{FF2B5EF4-FFF2-40B4-BE49-F238E27FC236}">
                <a16:creationId xmlns:a16="http://schemas.microsoft.com/office/drawing/2014/main" id="{D61F37DF-B363-4747-8868-49914F3AB312}"/>
              </a:ext>
            </a:extLst>
          </p:cNvPr>
          <p:cNvSpPr/>
          <p:nvPr/>
        </p:nvSpPr>
        <p:spPr bwMode="auto">
          <a:xfrm>
            <a:off x="6469062" y="3903216"/>
            <a:ext cx="1828782" cy="556733"/>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800" b="0" i="0" u="none" strike="noStrike" cap="none" normalizeH="0" baseline="0" dirty="0" err="1">
                <a:ln>
                  <a:noFill/>
                </a:ln>
                <a:effectLst/>
                <a:latin typeface="Noto Sans" panose="020B0502040504020204" pitchFamily="34" charset="0"/>
              </a:rPr>
              <a:t>packetheader</a:t>
            </a:r>
            <a:endParaRPr kumimoji="0" lang="en-US" sz="1800" b="0" i="0" u="none" strike="noStrike" cap="none" normalizeH="0" baseline="0" dirty="0">
              <a:ln>
                <a:noFill/>
              </a:ln>
              <a:effectLst/>
              <a:latin typeface="Noto Sans" panose="020B0502040504020204" pitchFamily="34" charset="0"/>
            </a:endParaRPr>
          </a:p>
        </p:txBody>
      </p:sp>
      <p:sp>
        <p:nvSpPr>
          <p:cNvPr id="31" name="Rectangle 30">
            <a:extLst>
              <a:ext uri="{FF2B5EF4-FFF2-40B4-BE49-F238E27FC236}">
                <a16:creationId xmlns:a16="http://schemas.microsoft.com/office/drawing/2014/main" id="{55591B8A-85D0-4A40-8380-627B9A4FE32C}"/>
              </a:ext>
            </a:extLst>
          </p:cNvPr>
          <p:cNvSpPr/>
          <p:nvPr/>
        </p:nvSpPr>
        <p:spPr bwMode="auto">
          <a:xfrm>
            <a:off x="6303026" y="4757731"/>
            <a:ext cx="1828782" cy="556733"/>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800" b="0" i="0" u="none" strike="noStrike" cap="none" normalizeH="0" baseline="0" dirty="0">
                <a:ln>
                  <a:noFill/>
                </a:ln>
                <a:effectLst/>
                <a:latin typeface="Noto Sans" panose="020B0502040504020204" pitchFamily="34" charset="0"/>
              </a:rPr>
              <a:t>seconds</a:t>
            </a:r>
          </a:p>
        </p:txBody>
      </p:sp>
      <p:cxnSp>
        <p:nvCxnSpPr>
          <p:cNvPr id="33" name="Connector: Elbow 32">
            <a:extLst>
              <a:ext uri="{FF2B5EF4-FFF2-40B4-BE49-F238E27FC236}">
                <a16:creationId xmlns:a16="http://schemas.microsoft.com/office/drawing/2014/main" id="{6A9A31D7-100C-49FD-89B4-373C598FAE88}"/>
              </a:ext>
            </a:extLst>
          </p:cNvPr>
          <p:cNvCxnSpPr>
            <a:stCxn id="29" idx="2"/>
            <a:endCxn id="30" idx="0"/>
          </p:cNvCxnSpPr>
          <p:nvPr/>
        </p:nvCxnSpPr>
        <p:spPr bwMode="auto">
          <a:xfrm rot="5400000">
            <a:off x="7198999" y="3718761"/>
            <a:ext cx="368910" cy="1"/>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Connector: Elbow 34">
            <a:extLst>
              <a:ext uri="{FF2B5EF4-FFF2-40B4-BE49-F238E27FC236}">
                <a16:creationId xmlns:a16="http://schemas.microsoft.com/office/drawing/2014/main" id="{D4E1DEA9-348A-4E2D-9BD4-B78072F32AEF}"/>
              </a:ext>
            </a:extLst>
          </p:cNvPr>
          <p:cNvCxnSpPr>
            <a:stCxn id="30" idx="2"/>
            <a:endCxn id="31" idx="0"/>
          </p:cNvCxnSpPr>
          <p:nvPr/>
        </p:nvCxnSpPr>
        <p:spPr bwMode="auto">
          <a:xfrm rot="5400000">
            <a:off x="7151544" y="4525822"/>
            <a:ext cx="297782" cy="166036"/>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3633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PCAP Streaming Unparsing Illustration</a:t>
            </a:r>
          </a:p>
        </p:txBody>
      </p:sp>
      <p:sp>
        <p:nvSpPr>
          <p:cNvPr id="5" name="Slide Number Placeholder 4">
            <a:extLst>
              <a:ext uri="{FF2B5EF4-FFF2-40B4-BE49-F238E27FC236}">
                <a16:creationId xmlns:a16="http://schemas.microsoft.com/office/drawing/2014/main" id="{CB24136B-0F65-4045-8AA7-C1990ECBEAE8}"/>
              </a:ext>
            </a:extLst>
          </p:cNvPr>
          <p:cNvSpPr>
            <a:spLocks noGrp="1"/>
          </p:cNvSpPr>
          <p:nvPr>
            <p:ph type="sldNum" idx="4294967295"/>
          </p:nvPr>
        </p:nvSpPr>
        <p:spPr>
          <a:xfrm>
            <a:off x="0" y="6396038"/>
            <a:ext cx="561975" cy="363537"/>
          </a:xfrm>
          <a:prstGeom prst="rect">
            <a:avLst/>
          </a:prstGeom>
        </p:spPr>
        <p:txBody>
          <a:bodyPr/>
          <a:lstStyle/>
          <a:p>
            <a:fld id="{E87A9C04-9BE2-4A9F-A3FE-72B96988022F}" type="slidenum">
              <a:rPr lang="en-US" smtClean="0"/>
              <a:pPr/>
              <a:t>36</a:t>
            </a:fld>
            <a:endParaRPr lang="en-US" dirty="0"/>
          </a:p>
        </p:txBody>
      </p:sp>
      <p:sp>
        <p:nvSpPr>
          <p:cNvPr id="12" name="Right Arrow 11"/>
          <p:cNvSpPr/>
          <p:nvPr/>
        </p:nvSpPr>
        <p:spPr>
          <a:xfrm rot="10800000">
            <a:off x="3885411" y="1665544"/>
            <a:ext cx="367372" cy="304636"/>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8800" dirty="0">
              <a:solidFill>
                <a:schemeClr val="tx2"/>
              </a:solidFill>
            </a:endParaRPr>
          </a:p>
        </p:txBody>
      </p:sp>
      <p:sp>
        <p:nvSpPr>
          <p:cNvPr id="17" name="TextBox 16"/>
          <p:cNvSpPr txBox="1"/>
          <p:nvPr/>
        </p:nvSpPr>
        <p:spPr>
          <a:xfrm>
            <a:off x="4571206" y="1206086"/>
            <a:ext cx="4767021" cy="378565"/>
          </a:xfrm>
          <a:prstGeom prst="rect">
            <a:avLst/>
          </a:prstGeom>
          <a:noFill/>
        </p:spPr>
        <p:txBody>
          <a:bodyPr wrap="square" rtlCol="0">
            <a:spAutoFit/>
          </a:bodyPr>
          <a:lstStyle/>
          <a:p>
            <a:r>
              <a:rPr lang="en-US" sz="2000" i="1" dirty="0">
                <a:solidFill>
                  <a:schemeClr val="tx2"/>
                </a:solidFill>
                <a:latin typeface="Noto Sans" panose="020B0502040504020204" pitchFamily="34" charset="0"/>
              </a:rPr>
              <a:t>Infoset Events Arriving (from right)</a:t>
            </a:r>
          </a:p>
        </p:txBody>
      </p:sp>
      <p:sp>
        <p:nvSpPr>
          <p:cNvPr id="3" name="TextBox 2">
            <a:extLst>
              <a:ext uri="{FF2B5EF4-FFF2-40B4-BE49-F238E27FC236}">
                <a16:creationId xmlns:a16="http://schemas.microsoft.com/office/drawing/2014/main" id="{4FF942D2-0A0D-475D-90D2-E153352AB19A}"/>
              </a:ext>
            </a:extLst>
          </p:cNvPr>
          <p:cNvSpPr txBox="1"/>
          <p:nvPr/>
        </p:nvSpPr>
        <p:spPr>
          <a:xfrm>
            <a:off x="1076055" y="5561911"/>
            <a:ext cx="2733945" cy="349968"/>
          </a:xfrm>
          <a:prstGeom prst="rect">
            <a:avLst/>
          </a:prstGeom>
          <a:noFill/>
          <a:ln>
            <a:solidFill>
              <a:schemeClr val="tx1"/>
            </a:solidFill>
          </a:ln>
        </p:spPr>
        <p:txBody>
          <a:bodyPr wrap="square" rtlCol="0">
            <a:spAutoFit/>
          </a:bodyPr>
          <a:lstStyle/>
          <a:p>
            <a:endParaRPr lang="en-US" dirty="0">
              <a:latin typeface="Noto Mono" panose="020B0609030804020204" pitchFamily="49" charset="0"/>
              <a:ea typeface="Noto Mono" panose="020B0609030804020204" pitchFamily="49" charset="0"/>
              <a:cs typeface="Noto Mono" panose="020B0609030804020204" pitchFamily="49" charset="0"/>
            </a:endParaRPr>
          </a:p>
        </p:txBody>
      </p:sp>
      <p:sp>
        <p:nvSpPr>
          <p:cNvPr id="19" name="TextBox 18">
            <a:extLst>
              <a:ext uri="{FF2B5EF4-FFF2-40B4-BE49-F238E27FC236}">
                <a16:creationId xmlns:a16="http://schemas.microsoft.com/office/drawing/2014/main" id="{97FB540E-0638-43E2-A531-242A2ECF3FE8}"/>
              </a:ext>
            </a:extLst>
          </p:cNvPr>
          <p:cNvSpPr txBox="1"/>
          <p:nvPr/>
        </p:nvSpPr>
        <p:spPr>
          <a:xfrm>
            <a:off x="1413536" y="1635573"/>
            <a:ext cx="2492990" cy="378565"/>
          </a:xfrm>
          <a:prstGeom prst="rect">
            <a:avLst/>
          </a:prstGeom>
          <a:noFill/>
        </p:spPr>
        <p:txBody>
          <a:bodyPr wrap="none" rtlCol="0">
            <a:spAutoFit/>
          </a:bodyPr>
          <a:lstStyle/>
          <a:p>
            <a:r>
              <a:rPr lang="en-US" sz="2000" b="1" dirty="0">
                <a:latin typeface="Noto Mono" panose="020B0609030804020204" pitchFamily="49" charset="0"/>
                <a:ea typeface="Noto Mono" panose="020B0609030804020204" pitchFamily="49" charset="0"/>
                <a:cs typeface="Noto Mono" panose="020B0609030804020204" pitchFamily="49" charset="0"/>
              </a:rPr>
              <a:t>&lt;/</a:t>
            </a:r>
            <a:r>
              <a:rPr lang="en-US" sz="2000" b="1" dirty="0" err="1">
                <a:latin typeface="Noto Mono" panose="020B0609030804020204" pitchFamily="49" charset="0"/>
                <a:ea typeface="Noto Mono" panose="020B0609030804020204" pitchFamily="49" charset="0"/>
                <a:cs typeface="Noto Mono" panose="020B0609030804020204" pitchFamily="49" charset="0"/>
              </a:rPr>
              <a:t>packetHeader</a:t>
            </a:r>
            <a:r>
              <a:rPr lang="en-US" sz="2000" b="1" dirty="0">
                <a:latin typeface="Noto Mono" panose="020B0609030804020204" pitchFamily="49" charset="0"/>
                <a:ea typeface="Noto Mono" panose="020B0609030804020204" pitchFamily="49" charset="0"/>
                <a:cs typeface="Noto Mono" panose="020B0609030804020204" pitchFamily="49" charset="0"/>
              </a:rPr>
              <a:t>&gt;</a:t>
            </a:r>
          </a:p>
        </p:txBody>
      </p:sp>
      <p:sp>
        <p:nvSpPr>
          <p:cNvPr id="20" name="Right Arrow 11">
            <a:extLst>
              <a:ext uri="{FF2B5EF4-FFF2-40B4-BE49-F238E27FC236}">
                <a16:creationId xmlns:a16="http://schemas.microsoft.com/office/drawing/2014/main" id="{3C7201FF-FA2C-42BB-B7EE-9AE814393CFD}"/>
              </a:ext>
            </a:extLst>
          </p:cNvPr>
          <p:cNvSpPr/>
          <p:nvPr/>
        </p:nvSpPr>
        <p:spPr>
          <a:xfrm rot="10800000">
            <a:off x="380548" y="5551929"/>
            <a:ext cx="597776" cy="304636"/>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8800" dirty="0">
              <a:solidFill>
                <a:schemeClr val="tx2"/>
              </a:solidFill>
            </a:endParaRPr>
          </a:p>
        </p:txBody>
      </p:sp>
      <p:sp>
        <p:nvSpPr>
          <p:cNvPr id="21" name="TextBox 20">
            <a:extLst>
              <a:ext uri="{FF2B5EF4-FFF2-40B4-BE49-F238E27FC236}">
                <a16:creationId xmlns:a16="http://schemas.microsoft.com/office/drawing/2014/main" id="{A94DE260-6030-4EB1-B259-7DAB7CCAC4EB}"/>
              </a:ext>
            </a:extLst>
          </p:cNvPr>
          <p:cNvSpPr txBox="1"/>
          <p:nvPr/>
        </p:nvSpPr>
        <p:spPr>
          <a:xfrm>
            <a:off x="281902" y="5138030"/>
            <a:ext cx="4767021" cy="378565"/>
          </a:xfrm>
          <a:prstGeom prst="rect">
            <a:avLst/>
          </a:prstGeom>
          <a:noFill/>
        </p:spPr>
        <p:txBody>
          <a:bodyPr wrap="square" rtlCol="0">
            <a:spAutoFit/>
          </a:bodyPr>
          <a:lstStyle/>
          <a:p>
            <a:r>
              <a:rPr lang="en-US" sz="2000" i="1" dirty="0">
                <a:solidFill>
                  <a:schemeClr val="tx2"/>
                </a:solidFill>
                <a:latin typeface="Noto Sans" panose="020B0502040504020204" pitchFamily="34" charset="0"/>
              </a:rPr>
              <a:t>Unparsed data output (to the left)</a:t>
            </a:r>
          </a:p>
        </p:txBody>
      </p:sp>
      <p:sp>
        <p:nvSpPr>
          <p:cNvPr id="4" name="Rectangle: Rounded Corners 3">
            <a:extLst>
              <a:ext uri="{FF2B5EF4-FFF2-40B4-BE49-F238E27FC236}">
                <a16:creationId xmlns:a16="http://schemas.microsoft.com/office/drawing/2014/main" id="{A539DE0E-2764-4B17-B3DA-51A0FAC2967F}"/>
              </a:ext>
            </a:extLst>
          </p:cNvPr>
          <p:cNvSpPr/>
          <p:nvPr/>
        </p:nvSpPr>
        <p:spPr bwMode="auto">
          <a:xfrm>
            <a:off x="1379538" y="2899808"/>
            <a:ext cx="2430462" cy="1628191"/>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800" b="0" i="0" u="none" strike="noStrike" cap="none" normalizeH="0" baseline="0" dirty="0">
                <a:ln>
                  <a:noFill/>
                </a:ln>
                <a:effectLst/>
                <a:latin typeface="Noto Sans" panose="020B0502040504020204" pitchFamily="34" charset="0"/>
              </a:rPr>
              <a:t>unparser</a:t>
            </a:r>
          </a:p>
        </p:txBody>
      </p:sp>
      <p:sp>
        <p:nvSpPr>
          <p:cNvPr id="6" name="Arrow: Curved Right 5">
            <a:extLst>
              <a:ext uri="{FF2B5EF4-FFF2-40B4-BE49-F238E27FC236}">
                <a16:creationId xmlns:a16="http://schemas.microsoft.com/office/drawing/2014/main" id="{62114E37-C615-4D36-801C-0801DFF27414}"/>
              </a:ext>
            </a:extLst>
          </p:cNvPr>
          <p:cNvSpPr/>
          <p:nvPr/>
        </p:nvSpPr>
        <p:spPr bwMode="auto">
          <a:xfrm>
            <a:off x="455362" y="1724179"/>
            <a:ext cx="914400" cy="1632830"/>
          </a:xfrm>
          <a:prstGeom prst="curv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7" name="Arrow: Curved Left 6">
            <a:extLst>
              <a:ext uri="{FF2B5EF4-FFF2-40B4-BE49-F238E27FC236}">
                <a16:creationId xmlns:a16="http://schemas.microsoft.com/office/drawing/2014/main" id="{524634C0-0759-42F5-8956-FB78585DE822}"/>
              </a:ext>
            </a:extLst>
          </p:cNvPr>
          <p:cNvSpPr/>
          <p:nvPr/>
        </p:nvSpPr>
        <p:spPr bwMode="auto">
          <a:xfrm>
            <a:off x="3908873" y="4181583"/>
            <a:ext cx="762000" cy="1709030"/>
          </a:xfrm>
          <a:prstGeom prst="curvedLef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8" name="Arrow: Left-Right 7">
            <a:extLst>
              <a:ext uri="{FF2B5EF4-FFF2-40B4-BE49-F238E27FC236}">
                <a16:creationId xmlns:a16="http://schemas.microsoft.com/office/drawing/2014/main" id="{BBB6D7A8-5D8D-4D76-9D53-F3E56E760750}"/>
              </a:ext>
            </a:extLst>
          </p:cNvPr>
          <p:cNvSpPr/>
          <p:nvPr/>
        </p:nvSpPr>
        <p:spPr bwMode="auto">
          <a:xfrm>
            <a:off x="3880028" y="3250325"/>
            <a:ext cx="1453974" cy="556733"/>
          </a:xfrm>
          <a:prstGeom prst="lef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9" name="Thought Bubble: Cloud 8">
            <a:extLst>
              <a:ext uri="{FF2B5EF4-FFF2-40B4-BE49-F238E27FC236}">
                <a16:creationId xmlns:a16="http://schemas.microsoft.com/office/drawing/2014/main" id="{7478564F-C4DE-4799-897D-F444053F7B7E}"/>
              </a:ext>
            </a:extLst>
          </p:cNvPr>
          <p:cNvSpPr/>
          <p:nvPr/>
        </p:nvSpPr>
        <p:spPr bwMode="auto">
          <a:xfrm>
            <a:off x="2541979" y="2169642"/>
            <a:ext cx="2952008" cy="1027635"/>
          </a:xfrm>
          <a:prstGeom prst="cloudCallou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800" b="0" i="0" u="none" strike="noStrike" cap="none" normalizeH="0" baseline="0" dirty="0">
                <a:ln>
                  <a:noFill/>
                </a:ln>
                <a:effectLst/>
                <a:latin typeface="Noto Sans" panose="020B0502040504020204" pitchFamily="34" charset="0"/>
              </a:rPr>
              <a:t>Must compute InclLen element</a:t>
            </a:r>
          </a:p>
        </p:txBody>
      </p:sp>
      <p:sp>
        <p:nvSpPr>
          <p:cNvPr id="34" name="Rectangle 33">
            <a:extLst>
              <a:ext uri="{FF2B5EF4-FFF2-40B4-BE49-F238E27FC236}">
                <a16:creationId xmlns:a16="http://schemas.microsoft.com/office/drawing/2014/main" id="{43A03796-D80D-42D0-AC4C-C71F61C37D09}"/>
              </a:ext>
            </a:extLst>
          </p:cNvPr>
          <p:cNvSpPr/>
          <p:nvPr/>
        </p:nvSpPr>
        <p:spPr>
          <a:xfrm>
            <a:off x="5364910" y="5115518"/>
            <a:ext cx="2860654" cy="1461939"/>
          </a:xfrm>
          <a:prstGeom prst="rect">
            <a:avLst/>
          </a:prstGeom>
        </p:spPr>
        <p:txBody>
          <a:bodyPr wrap="square">
            <a:spAutoFit/>
          </a:bodyPr>
          <a:lstStyle/>
          <a:p>
            <a:pPr hangingPunct="1">
              <a:lnSpc>
                <a:spcPct val="100000"/>
              </a:lnSpc>
              <a:spcBef>
                <a:spcPts val="563"/>
              </a:spcBef>
            </a:pPr>
            <a:r>
              <a:rPr lang="en-US" altLang="en-US" sz="900" b="1" dirty="0">
                <a:solidFill>
                  <a:srgbClr val="0070C0"/>
                </a:solidFill>
                <a:latin typeface="Noto Mono" panose="020B0609030804020204" pitchFamily="49" charset="0"/>
              </a:rPr>
              <a:t>dfdl:outputValueCalc</a:t>
            </a:r>
            <a:r>
              <a:rPr lang="en-US" altLang="en-US" sz="900" b="1" dirty="0">
                <a:latin typeface="Noto Mono" panose="020B0609030804020204" pitchFamily="49" charset="0"/>
              </a:rPr>
              <a:t>="{ </a:t>
            </a:r>
          </a:p>
          <a:p>
            <a:pPr hangingPunct="1">
              <a:lnSpc>
                <a:spcPct val="100000"/>
              </a:lnSpc>
              <a:spcBef>
                <a:spcPts val="563"/>
              </a:spcBef>
            </a:pPr>
            <a:r>
              <a:rPr lang="en-US" altLang="en-US" sz="900" b="1" dirty="0">
                <a:latin typeface="Noto Mono" panose="020B0609030804020204" pitchFamily="49" charset="0"/>
              </a:rPr>
              <a:t>            if (dfdl:valueLength(</a:t>
            </a:r>
          </a:p>
          <a:p>
            <a:pPr hangingPunct="1">
              <a:lnSpc>
                <a:spcPct val="100000"/>
              </a:lnSpc>
              <a:spcBef>
                <a:spcPts val="563"/>
              </a:spcBef>
            </a:pPr>
            <a:r>
              <a:rPr lang="en-US" altLang="en-US" sz="600" b="1" dirty="0">
                <a:latin typeface="Noto Mono" panose="020B0609030804020204" pitchFamily="49" charset="0"/>
              </a:rPr>
              <a:t>                      ../../pcap:LinkLayer/pcap:Ethernet, </a:t>
            </a:r>
          </a:p>
          <a:p>
            <a:pPr hangingPunct="1">
              <a:lnSpc>
                <a:spcPct val="100000"/>
              </a:lnSpc>
              <a:spcBef>
                <a:spcPts val="563"/>
              </a:spcBef>
            </a:pPr>
            <a:r>
              <a:rPr lang="en-US" altLang="en-US" sz="600" b="1" dirty="0">
                <a:latin typeface="Noto Mono" panose="020B0609030804020204" pitchFamily="49" charset="0"/>
              </a:rPr>
              <a:t>                      'bytes') le 60) then 60 </a:t>
            </a:r>
          </a:p>
          <a:p>
            <a:pPr hangingPunct="1">
              <a:lnSpc>
                <a:spcPct val="100000"/>
              </a:lnSpc>
              <a:spcBef>
                <a:spcPts val="563"/>
              </a:spcBef>
            </a:pPr>
            <a:r>
              <a:rPr lang="en-US" altLang="en-US" sz="600" b="1" dirty="0">
                <a:latin typeface="Noto Mono" panose="020B0609030804020204" pitchFamily="49" charset="0"/>
              </a:rPr>
              <a:t>            else </a:t>
            </a:r>
          </a:p>
          <a:p>
            <a:pPr hangingPunct="1">
              <a:lnSpc>
                <a:spcPct val="100000"/>
              </a:lnSpc>
              <a:spcBef>
                <a:spcPts val="563"/>
              </a:spcBef>
            </a:pPr>
            <a:r>
              <a:rPr lang="en-US" altLang="en-US" sz="600" b="1" dirty="0">
                <a:latin typeface="Noto Mono" panose="020B0609030804020204" pitchFamily="49" charset="0"/>
              </a:rPr>
              <a:t>               dfdl:valueLength(</a:t>
            </a:r>
          </a:p>
          <a:p>
            <a:pPr hangingPunct="1">
              <a:lnSpc>
                <a:spcPct val="100000"/>
              </a:lnSpc>
              <a:spcBef>
                <a:spcPts val="563"/>
              </a:spcBef>
            </a:pPr>
            <a:r>
              <a:rPr lang="en-US" altLang="en-US" sz="600" b="1" dirty="0">
                <a:latin typeface="Noto Mono" panose="020B0609030804020204" pitchFamily="49" charset="0"/>
              </a:rPr>
              <a:t>                      ../../pcap:LinkLayer/pcap:Ethernet,</a:t>
            </a:r>
          </a:p>
          <a:p>
            <a:pPr hangingPunct="1">
              <a:lnSpc>
                <a:spcPct val="100000"/>
              </a:lnSpc>
              <a:spcBef>
                <a:spcPts val="563"/>
              </a:spcBef>
            </a:pPr>
            <a:r>
              <a:rPr lang="en-US" altLang="en-US" sz="600" b="1" dirty="0">
                <a:latin typeface="Noto Mono" panose="020B0609030804020204" pitchFamily="49" charset="0"/>
              </a:rPr>
              <a:t>                      'bytes') }"</a:t>
            </a:r>
          </a:p>
        </p:txBody>
      </p:sp>
      <p:sp>
        <p:nvSpPr>
          <p:cNvPr id="37" name="Thought Bubble: Cloud 36">
            <a:extLst>
              <a:ext uri="{FF2B5EF4-FFF2-40B4-BE49-F238E27FC236}">
                <a16:creationId xmlns:a16="http://schemas.microsoft.com/office/drawing/2014/main" id="{9A5C17D6-FC12-4058-AF9F-46744B77D2D6}"/>
              </a:ext>
            </a:extLst>
          </p:cNvPr>
          <p:cNvSpPr/>
          <p:nvPr/>
        </p:nvSpPr>
        <p:spPr bwMode="auto">
          <a:xfrm>
            <a:off x="2484123" y="3931304"/>
            <a:ext cx="3978125" cy="1419886"/>
          </a:xfrm>
          <a:prstGeom prst="cloudCallout">
            <a:avLst>
              <a:gd name="adj1" fmla="val -24894"/>
              <a:gd name="adj2" fmla="val -93000"/>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600" b="0" i="0" u="none" strike="noStrike" cap="none" normalizeH="0" baseline="0" dirty="0">
                <a:ln>
                  <a:noFill/>
                </a:ln>
                <a:effectLst/>
                <a:latin typeface="Noto Sans" panose="020B0502040504020204" pitchFamily="34" charset="0"/>
              </a:rPr>
              <a:t>But I cannot because packet/linklayer/ethernet doesn't exist yet.</a:t>
            </a:r>
          </a:p>
        </p:txBody>
      </p:sp>
      <p:sp>
        <p:nvSpPr>
          <p:cNvPr id="35" name="Rectangle 34">
            <a:extLst>
              <a:ext uri="{FF2B5EF4-FFF2-40B4-BE49-F238E27FC236}">
                <a16:creationId xmlns:a16="http://schemas.microsoft.com/office/drawing/2014/main" id="{52487CBB-22AA-4FB5-8086-94B3173E1444}"/>
              </a:ext>
            </a:extLst>
          </p:cNvPr>
          <p:cNvSpPr/>
          <p:nvPr/>
        </p:nvSpPr>
        <p:spPr bwMode="auto">
          <a:xfrm>
            <a:off x="6789271" y="2169642"/>
            <a:ext cx="914400" cy="290682"/>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200" b="0" i="0" u="none" strike="noStrike" cap="none" normalizeH="0" baseline="0" dirty="0">
                <a:ln>
                  <a:noFill/>
                </a:ln>
                <a:effectLst/>
                <a:latin typeface="Noto Sans" panose="020B0502040504020204" pitchFamily="34" charset="0"/>
              </a:rPr>
              <a:t>packet</a:t>
            </a:r>
          </a:p>
        </p:txBody>
      </p:sp>
      <p:sp>
        <p:nvSpPr>
          <p:cNvPr id="36" name="Rectangle 35">
            <a:extLst>
              <a:ext uri="{FF2B5EF4-FFF2-40B4-BE49-F238E27FC236}">
                <a16:creationId xmlns:a16="http://schemas.microsoft.com/office/drawing/2014/main" id="{03E8E01D-9D63-49A0-8F50-11423F380D79}"/>
              </a:ext>
            </a:extLst>
          </p:cNvPr>
          <p:cNvSpPr/>
          <p:nvPr/>
        </p:nvSpPr>
        <p:spPr bwMode="auto">
          <a:xfrm>
            <a:off x="6601018" y="2683459"/>
            <a:ext cx="1290905" cy="290682"/>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200" b="0" i="0" u="none" strike="noStrike" cap="none" normalizeH="0" baseline="0" dirty="0" err="1">
                <a:ln>
                  <a:noFill/>
                </a:ln>
                <a:effectLst/>
                <a:latin typeface="Noto Sans" panose="020B0502040504020204" pitchFamily="34" charset="0"/>
              </a:rPr>
              <a:t>packetheader</a:t>
            </a:r>
            <a:endParaRPr kumimoji="0" lang="en-US" sz="1200" b="0" i="0" u="none" strike="noStrike" cap="none" normalizeH="0" baseline="0" dirty="0">
              <a:ln>
                <a:noFill/>
              </a:ln>
              <a:effectLst/>
              <a:latin typeface="Noto Sans" panose="020B0502040504020204" pitchFamily="34" charset="0"/>
            </a:endParaRPr>
          </a:p>
        </p:txBody>
      </p:sp>
      <p:sp>
        <p:nvSpPr>
          <p:cNvPr id="38" name="Rectangle 37">
            <a:extLst>
              <a:ext uri="{FF2B5EF4-FFF2-40B4-BE49-F238E27FC236}">
                <a16:creationId xmlns:a16="http://schemas.microsoft.com/office/drawing/2014/main" id="{54D9F744-62E8-4CFB-A56F-3A369DE0AE3B}"/>
              </a:ext>
            </a:extLst>
          </p:cNvPr>
          <p:cNvSpPr/>
          <p:nvPr/>
        </p:nvSpPr>
        <p:spPr bwMode="auto">
          <a:xfrm>
            <a:off x="6190999" y="3066327"/>
            <a:ext cx="930858" cy="290682"/>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200" b="0" i="0" u="none" strike="noStrike" cap="none" normalizeH="0" baseline="0" dirty="0">
                <a:ln>
                  <a:noFill/>
                </a:ln>
                <a:effectLst/>
                <a:latin typeface="Noto Sans" panose="020B0502040504020204" pitchFamily="34" charset="0"/>
              </a:rPr>
              <a:t>seconds</a:t>
            </a:r>
          </a:p>
        </p:txBody>
      </p:sp>
      <p:cxnSp>
        <p:nvCxnSpPr>
          <p:cNvPr id="39" name="Connector: Elbow 38">
            <a:extLst>
              <a:ext uri="{FF2B5EF4-FFF2-40B4-BE49-F238E27FC236}">
                <a16:creationId xmlns:a16="http://schemas.microsoft.com/office/drawing/2014/main" id="{BF4C600E-1F65-49ED-9C0D-99109E07331E}"/>
              </a:ext>
            </a:extLst>
          </p:cNvPr>
          <p:cNvCxnSpPr>
            <a:stCxn id="35" idx="2"/>
            <a:endCxn id="36" idx="0"/>
          </p:cNvCxnSpPr>
          <p:nvPr/>
        </p:nvCxnSpPr>
        <p:spPr bwMode="auto">
          <a:xfrm rot="5400000">
            <a:off x="7134904" y="2571891"/>
            <a:ext cx="223135" cy="12700"/>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Connector: Elbow 39">
            <a:extLst>
              <a:ext uri="{FF2B5EF4-FFF2-40B4-BE49-F238E27FC236}">
                <a16:creationId xmlns:a16="http://schemas.microsoft.com/office/drawing/2014/main" id="{75D6FD60-B698-43F6-9191-2210A7FA4EF1}"/>
              </a:ext>
            </a:extLst>
          </p:cNvPr>
          <p:cNvCxnSpPr>
            <a:cxnSpLocks/>
            <a:stCxn id="36" idx="2"/>
            <a:endCxn id="38" idx="0"/>
          </p:cNvCxnSpPr>
          <p:nvPr/>
        </p:nvCxnSpPr>
        <p:spPr bwMode="auto">
          <a:xfrm rot="5400000">
            <a:off x="6905357" y="2725213"/>
            <a:ext cx="92186" cy="590043"/>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ctangle 43">
            <a:extLst>
              <a:ext uri="{FF2B5EF4-FFF2-40B4-BE49-F238E27FC236}">
                <a16:creationId xmlns:a16="http://schemas.microsoft.com/office/drawing/2014/main" id="{5ACA075B-0E1C-42D7-8799-DE6D6F539A46}"/>
              </a:ext>
            </a:extLst>
          </p:cNvPr>
          <p:cNvSpPr/>
          <p:nvPr/>
        </p:nvSpPr>
        <p:spPr bwMode="auto">
          <a:xfrm>
            <a:off x="6305945" y="3481255"/>
            <a:ext cx="930858" cy="290682"/>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200" b="0" i="0" u="none" strike="noStrike" cap="none" normalizeH="0" baseline="0" dirty="0" err="1">
                <a:ln>
                  <a:noFill/>
                </a:ln>
                <a:effectLst/>
                <a:latin typeface="Noto Sans" panose="020B0502040504020204" pitchFamily="34" charset="0"/>
              </a:rPr>
              <a:t>useconds</a:t>
            </a:r>
            <a:endParaRPr kumimoji="0" lang="en-US" sz="1200" b="0" i="0" u="none" strike="noStrike" cap="none" normalizeH="0" baseline="0" dirty="0">
              <a:ln>
                <a:noFill/>
              </a:ln>
              <a:effectLst/>
              <a:latin typeface="Noto Sans" panose="020B0502040504020204" pitchFamily="34" charset="0"/>
            </a:endParaRPr>
          </a:p>
        </p:txBody>
      </p:sp>
      <p:sp>
        <p:nvSpPr>
          <p:cNvPr id="45" name="Rectangle 44">
            <a:extLst>
              <a:ext uri="{FF2B5EF4-FFF2-40B4-BE49-F238E27FC236}">
                <a16:creationId xmlns:a16="http://schemas.microsoft.com/office/drawing/2014/main" id="{3E44D5DB-58E1-4B8E-81CD-E2ED2850D64D}"/>
              </a:ext>
            </a:extLst>
          </p:cNvPr>
          <p:cNvSpPr/>
          <p:nvPr/>
        </p:nvSpPr>
        <p:spPr bwMode="auto">
          <a:xfrm>
            <a:off x="6854778" y="3835316"/>
            <a:ext cx="930858" cy="290682"/>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200" b="0" i="0" u="none" strike="noStrike" cap="none" normalizeH="0" baseline="0" dirty="0" err="1">
                <a:ln>
                  <a:noFill/>
                </a:ln>
                <a:effectLst/>
                <a:latin typeface="Noto Sans" panose="020B0502040504020204" pitchFamily="34" charset="0"/>
              </a:rPr>
              <a:t>InclLen</a:t>
            </a:r>
            <a:endParaRPr kumimoji="0" lang="en-US" sz="1200" b="0" i="0" u="none" strike="noStrike" cap="none" normalizeH="0" baseline="0" dirty="0">
              <a:ln>
                <a:noFill/>
              </a:ln>
              <a:effectLst/>
              <a:latin typeface="Noto Sans" panose="020B0502040504020204" pitchFamily="34" charset="0"/>
            </a:endParaRPr>
          </a:p>
        </p:txBody>
      </p:sp>
      <p:cxnSp>
        <p:nvCxnSpPr>
          <p:cNvPr id="47" name="Connector: Elbow 46">
            <a:extLst>
              <a:ext uri="{FF2B5EF4-FFF2-40B4-BE49-F238E27FC236}">
                <a16:creationId xmlns:a16="http://schemas.microsoft.com/office/drawing/2014/main" id="{F679E591-3350-4849-94FE-147901C74F3D}"/>
              </a:ext>
            </a:extLst>
          </p:cNvPr>
          <p:cNvCxnSpPr>
            <a:stCxn id="36" idx="2"/>
            <a:endCxn id="44" idx="0"/>
          </p:cNvCxnSpPr>
          <p:nvPr/>
        </p:nvCxnSpPr>
        <p:spPr bwMode="auto">
          <a:xfrm rot="5400000">
            <a:off x="6755366" y="2990150"/>
            <a:ext cx="507114" cy="475097"/>
          </a:xfrm>
          <a:prstGeom prst="bentConnector3">
            <a:avLst>
              <a:gd name="adj1" fmla="val 82267"/>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Connector: Elbow 51">
            <a:extLst>
              <a:ext uri="{FF2B5EF4-FFF2-40B4-BE49-F238E27FC236}">
                <a16:creationId xmlns:a16="http://schemas.microsoft.com/office/drawing/2014/main" id="{17170123-A83F-4233-B319-6C59929413A8}"/>
              </a:ext>
            </a:extLst>
          </p:cNvPr>
          <p:cNvCxnSpPr>
            <a:stCxn id="36" idx="2"/>
            <a:endCxn id="45" idx="0"/>
          </p:cNvCxnSpPr>
          <p:nvPr/>
        </p:nvCxnSpPr>
        <p:spPr bwMode="auto">
          <a:xfrm rot="16200000" flipH="1">
            <a:off x="6852752" y="3367860"/>
            <a:ext cx="861175" cy="73736"/>
          </a:xfrm>
          <a:prstGeom prst="bentConnector3">
            <a:avLst>
              <a:gd name="adj1" fmla="val 529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59513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F2ED81-758C-469C-835D-16EA338E9D66}"/>
              </a:ext>
            </a:extLst>
          </p:cNvPr>
          <p:cNvSpPr>
            <a:spLocks noGrp="1"/>
          </p:cNvSpPr>
          <p:nvPr>
            <p:ph type="title"/>
          </p:nvPr>
        </p:nvSpPr>
        <p:spPr/>
        <p:txBody>
          <a:bodyPr/>
          <a:lstStyle/>
          <a:p>
            <a:r>
              <a:rPr lang="en-US" dirty="0"/>
              <a:t>Suspensions and Double Buffering</a:t>
            </a:r>
          </a:p>
        </p:txBody>
      </p:sp>
      <p:sp>
        <p:nvSpPr>
          <p:cNvPr id="5" name="Content Placeholder 4">
            <a:extLst>
              <a:ext uri="{FF2B5EF4-FFF2-40B4-BE49-F238E27FC236}">
                <a16:creationId xmlns:a16="http://schemas.microsoft.com/office/drawing/2014/main" id="{5034B9E8-BAA3-43FE-B28D-8113148E4753}"/>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Must suspend outputValueCalc computation</a:t>
            </a:r>
          </a:p>
          <a:p>
            <a:pPr marL="857250" lvl="1" indent="-457200">
              <a:buFont typeface="Arial" panose="020B0604020202020204" pitchFamily="34" charset="0"/>
              <a:buChar char="•"/>
            </a:pPr>
            <a:r>
              <a:rPr lang="en-US" dirty="0"/>
              <a:t>Suspension object - like a co-routine object </a:t>
            </a:r>
          </a:p>
          <a:p>
            <a:pPr marL="457200" indent="-457200">
              <a:buFont typeface="Arial" panose="020B0604020202020204" pitchFamily="34" charset="0"/>
              <a:buChar char="•"/>
            </a:pPr>
            <a:r>
              <a:rPr lang="en-US" dirty="0"/>
              <a:t>Blocked until packet/linklayer/ethernet</a:t>
            </a:r>
          </a:p>
          <a:p>
            <a:pPr marL="857250" lvl="1" indent="-457200">
              <a:buFont typeface="Arial" panose="020B0604020202020204" pitchFamily="34" charset="0"/>
              <a:buChar char="•"/>
            </a:pPr>
            <a:r>
              <a:rPr lang="en-US" dirty="0"/>
              <a:t>Event arrives</a:t>
            </a:r>
          </a:p>
          <a:p>
            <a:pPr marL="857250" lvl="1" indent="-457200">
              <a:buFont typeface="Arial" panose="020B0604020202020204" pitchFamily="34" charset="0"/>
              <a:buChar char="•"/>
            </a:pPr>
            <a:r>
              <a:rPr lang="en-US" dirty="0"/>
              <a:t>Added to </a:t>
            </a:r>
            <a:r>
              <a:rPr lang="en-US" dirty="0" err="1"/>
              <a:t>Infoset</a:t>
            </a:r>
            <a:r>
              <a:rPr lang="en-US" dirty="0"/>
              <a:t> tree</a:t>
            </a:r>
          </a:p>
          <a:p>
            <a:pPr marL="857250" lvl="1" indent="-457200">
              <a:buFont typeface="Arial" panose="020B0604020202020204" pitchFamily="34" charset="0"/>
              <a:buChar char="•"/>
            </a:pPr>
            <a:r>
              <a:rPr lang="en-US" dirty="0"/>
              <a:t>All its sub-events/elements arrive and are added</a:t>
            </a:r>
          </a:p>
          <a:p>
            <a:pPr marL="857250" lvl="1" indent="-457200">
              <a:buFont typeface="Arial" panose="020B0604020202020204" pitchFamily="34" charset="0"/>
              <a:buChar char="•"/>
            </a:pPr>
            <a:r>
              <a:rPr lang="en-US" dirty="0"/>
              <a:t>And... all of it is unparsed to determine the length of its representation</a:t>
            </a:r>
          </a:p>
        </p:txBody>
      </p:sp>
      <p:sp>
        <p:nvSpPr>
          <p:cNvPr id="3" name="Slide Number Placeholder 2">
            <a:extLst>
              <a:ext uri="{FF2B5EF4-FFF2-40B4-BE49-F238E27FC236}">
                <a16:creationId xmlns:a16="http://schemas.microsoft.com/office/drawing/2014/main" id="{80EE0399-2AF0-4A95-BD3B-356EA397B938}"/>
              </a:ext>
            </a:extLst>
          </p:cNvPr>
          <p:cNvSpPr>
            <a:spLocks noGrp="1"/>
          </p:cNvSpPr>
          <p:nvPr>
            <p:ph type="sldNum" idx="10"/>
          </p:nvPr>
        </p:nvSpPr>
        <p:spPr/>
        <p:txBody>
          <a:bodyPr/>
          <a:lstStyle/>
          <a:p>
            <a:fld id="{4AEDC8E8-D7A9-4C10-BDEB-6A96B4B4661F}" type="slidenum">
              <a:rPr lang="en-US" altLang="en-US" smtClean="0"/>
              <a:pPr/>
              <a:t>37</a:t>
            </a:fld>
            <a:endParaRPr lang="en-US" altLang="en-US" dirty="0"/>
          </a:p>
        </p:txBody>
      </p:sp>
    </p:spTree>
    <p:extLst>
      <p:ext uri="{BB962C8B-B14F-4D97-AF65-F5344CB8AC3E}">
        <p14:creationId xmlns:p14="http://schemas.microsoft.com/office/powerpoint/2010/main" val="3803841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884365BC-074E-4049-AA6E-4068CF5F4FF5}"/>
              </a:ext>
            </a:extLst>
          </p:cNvPr>
          <p:cNvSpPr txBox="1"/>
          <p:nvPr/>
        </p:nvSpPr>
        <p:spPr>
          <a:xfrm>
            <a:off x="2483874" y="5567736"/>
            <a:ext cx="1209945" cy="349968"/>
          </a:xfrm>
          <a:prstGeom prst="rect">
            <a:avLst/>
          </a:prstGeom>
          <a:solidFill>
            <a:schemeClr val="accent1">
              <a:lumMod val="20000"/>
              <a:lumOff val="80000"/>
            </a:schemeClr>
          </a:solidFill>
          <a:ln>
            <a:solidFill>
              <a:schemeClr val="tx1"/>
            </a:solidFill>
          </a:ln>
        </p:spPr>
        <p:txBody>
          <a:bodyPr wrap="square" rtlCol="0">
            <a:spAutoFit/>
          </a:bodyPr>
          <a:lstStyle/>
          <a:p>
            <a:endParaRPr lang="en-US" dirty="0">
              <a:latin typeface="Noto Mono" panose="020B0609030804020204" pitchFamily="49" charset="0"/>
              <a:ea typeface="Noto Mono" panose="020B0609030804020204" pitchFamily="49" charset="0"/>
              <a:cs typeface="Noto Mono" panose="020B0609030804020204" pitchFamily="49" charset="0"/>
            </a:endParaRPr>
          </a:p>
        </p:txBody>
      </p:sp>
      <p:sp>
        <p:nvSpPr>
          <p:cNvPr id="53" name="Rectangle 52">
            <a:extLst>
              <a:ext uri="{FF2B5EF4-FFF2-40B4-BE49-F238E27FC236}">
                <a16:creationId xmlns:a16="http://schemas.microsoft.com/office/drawing/2014/main" id="{0C52555A-E64B-469D-B99B-4743136E1B97}"/>
              </a:ext>
            </a:extLst>
          </p:cNvPr>
          <p:cNvSpPr/>
          <p:nvPr/>
        </p:nvSpPr>
        <p:spPr bwMode="auto">
          <a:xfrm>
            <a:off x="6385166" y="4027292"/>
            <a:ext cx="930858" cy="290682"/>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200" b="0" i="0" u="none" strike="noStrike" cap="none" normalizeH="0" baseline="0" dirty="0" err="1">
                <a:ln>
                  <a:noFill/>
                </a:ln>
                <a:effectLst/>
                <a:latin typeface="Noto Sans" panose="020B0502040504020204" pitchFamily="34" charset="0"/>
              </a:rPr>
              <a:t>InclLen</a:t>
            </a:r>
            <a:endParaRPr kumimoji="0" lang="en-US" sz="1200" b="0" i="0" u="none" strike="noStrike" cap="none" normalizeH="0" baseline="0" dirty="0">
              <a:ln>
                <a:noFill/>
              </a:ln>
              <a:effectLst/>
              <a:latin typeface="Noto Sans" panose="020B0502040504020204" pitchFamily="34" charset="0"/>
            </a:endParaRPr>
          </a:p>
        </p:txBody>
      </p:sp>
      <p:sp>
        <p:nvSpPr>
          <p:cNvPr id="2" name="Title 1"/>
          <p:cNvSpPr>
            <a:spLocks noGrp="1"/>
          </p:cNvSpPr>
          <p:nvPr>
            <p:ph type="title"/>
          </p:nvPr>
        </p:nvSpPr>
        <p:spPr/>
        <p:txBody>
          <a:bodyPr/>
          <a:lstStyle/>
          <a:p>
            <a:r>
              <a:rPr lang="en-US" dirty="0"/>
              <a:t>PCAP Streaming Unparsing Illustration</a:t>
            </a:r>
          </a:p>
        </p:txBody>
      </p:sp>
      <p:sp>
        <p:nvSpPr>
          <p:cNvPr id="5" name="Slide Number Placeholder 4">
            <a:extLst>
              <a:ext uri="{FF2B5EF4-FFF2-40B4-BE49-F238E27FC236}">
                <a16:creationId xmlns:a16="http://schemas.microsoft.com/office/drawing/2014/main" id="{CB24136B-0F65-4045-8AA7-C1990ECBEAE8}"/>
              </a:ext>
            </a:extLst>
          </p:cNvPr>
          <p:cNvSpPr>
            <a:spLocks noGrp="1"/>
          </p:cNvSpPr>
          <p:nvPr>
            <p:ph type="sldNum" idx="4294967295"/>
          </p:nvPr>
        </p:nvSpPr>
        <p:spPr>
          <a:xfrm>
            <a:off x="0" y="6396038"/>
            <a:ext cx="561975" cy="363537"/>
          </a:xfrm>
          <a:prstGeom prst="rect">
            <a:avLst/>
          </a:prstGeom>
        </p:spPr>
        <p:txBody>
          <a:bodyPr/>
          <a:lstStyle/>
          <a:p>
            <a:fld id="{E87A9C04-9BE2-4A9F-A3FE-72B96988022F}" type="slidenum">
              <a:rPr lang="en-US" smtClean="0"/>
              <a:pPr/>
              <a:t>38</a:t>
            </a:fld>
            <a:endParaRPr lang="en-US" dirty="0"/>
          </a:p>
        </p:txBody>
      </p:sp>
      <p:sp>
        <p:nvSpPr>
          <p:cNvPr id="12" name="Right Arrow 11"/>
          <p:cNvSpPr/>
          <p:nvPr/>
        </p:nvSpPr>
        <p:spPr>
          <a:xfrm rot="10800000">
            <a:off x="3442628" y="1684436"/>
            <a:ext cx="367372" cy="304636"/>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8800" dirty="0">
              <a:solidFill>
                <a:schemeClr val="tx2"/>
              </a:solidFill>
            </a:endParaRPr>
          </a:p>
        </p:txBody>
      </p:sp>
      <p:sp>
        <p:nvSpPr>
          <p:cNvPr id="17" name="TextBox 16"/>
          <p:cNvSpPr txBox="1"/>
          <p:nvPr/>
        </p:nvSpPr>
        <p:spPr>
          <a:xfrm>
            <a:off x="4571206" y="1206086"/>
            <a:ext cx="4767021" cy="378565"/>
          </a:xfrm>
          <a:prstGeom prst="rect">
            <a:avLst/>
          </a:prstGeom>
          <a:noFill/>
        </p:spPr>
        <p:txBody>
          <a:bodyPr wrap="square" rtlCol="0">
            <a:spAutoFit/>
          </a:bodyPr>
          <a:lstStyle/>
          <a:p>
            <a:r>
              <a:rPr lang="en-US" sz="2000" i="1" dirty="0" err="1">
                <a:solidFill>
                  <a:schemeClr val="tx2"/>
                </a:solidFill>
                <a:latin typeface="Noto Sans" panose="020B0502040504020204" pitchFamily="34" charset="0"/>
              </a:rPr>
              <a:t>Infoset</a:t>
            </a:r>
            <a:r>
              <a:rPr lang="en-US" sz="2000" i="1" dirty="0">
                <a:solidFill>
                  <a:schemeClr val="tx2"/>
                </a:solidFill>
                <a:latin typeface="Noto Sans" panose="020B0502040504020204" pitchFamily="34" charset="0"/>
              </a:rPr>
              <a:t> events arriving (from right)</a:t>
            </a:r>
          </a:p>
        </p:txBody>
      </p:sp>
      <p:sp>
        <p:nvSpPr>
          <p:cNvPr id="3" name="TextBox 2">
            <a:extLst>
              <a:ext uri="{FF2B5EF4-FFF2-40B4-BE49-F238E27FC236}">
                <a16:creationId xmlns:a16="http://schemas.microsoft.com/office/drawing/2014/main" id="{4FF942D2-0A0D-475D-90D2-E153352AB19A}"/>
              </a:ext>
            </a:extLst>
          </p:cNvPr>
          <p:cNvSpPr txBox="1"/>
          <p:nvPr/>
        </p:nvSpPr>
        <p:spPr>
          <a:xfrm>
            <a:off x="1076055" y="5561911"/>
            <a:ext cx="1209945" cy="349968"/>
          </a:xfrm>
          <a:prstGeom prst="rect">
            <a:avLst/>
          </a:prstGeom>
          <a:solidFill>
            <a:srgbClr val="FFCC99"/>
          </a:solidFill>
          <a:ln>
            <a:solidFill>
              <a:schemeClr val="tx1"/>
            </a:solidFill>
          </a:ln>
        </p:spPr>
        <p:txBody>
          <a:bodyPr wrap="square" rtlCol="0">
            <a:spAutoFit/>
          </a:bodyPr>
          <a:lstStyle/>
          <a:p>
            <a:endParaRPr lang="en-US" dirty="0">
              <a:latin typeface="Noto Mono" panose="020B0609030804020204" pitchFamily="49" charset="0"/>
              <a:ea typeface="Noto Mono" panose="020B0609030804020204" pitchFamily="49" charset="0"/>
              <a:cs typeface="Noto Mono" panose="020B0609030804020204" pitchFamily="49" charset="0"/>
            </a:endParaRPr>
          </a:p>
        </p:txBody>
      </p:sp>
      <p:sp>
        <p:nvSpPr>
          <p:cNvPr id="19" name="TextBox 18">
            <a:extLst>
              <a:ext uri="{FF2B5EF4-FFF2-40B4-BE49-F238E27FC236}">
                <a16:creationId xmlns:a16="http://schemas.microsoft.com/office/drawing/2014/main" id="{97FB540E-0638-43E2-A531-242A2ECF3FE8}"/>
              </a:ext>
            </a:extLst>
          </p:cNvPr>
          <p:cNvSpPr txBox="1"/>
          <p:nvPr/>
        </p:nvSpPr>
        <p:spPr>
          <a:xfrm>
            <a:off x="1369762" y="1647472"/>
            <a:ext cx="2954655" cy="378565"/>
          </a:xfrm>
          <a:prstGeom prst="rect">
            <a:avLst/>
          </a:prstGeom>
          <a:noFill/>
        </p:spPr>
        <p:txBody>
          <a:bodyPr wrap="none" rtlCol="0">
            <a:spAutoFit/>
          </a:bodyPr>
          <a:lstStyle/>
          <a:p>
            <a:r>
              <a:rPr lang="en-US" sz="2000" b="1" dirty="0">
                <a:latin typeface="Noto Mono" panose="020B0609030804020204" pitchFamily="49" charset="0"/>
                <a:ea typeface="Noto Mono" panose="020B0609030804020204" pitchFamily="49" charset="0"/>
                <a:cs typeface="Noto Mono" panose="020B0609030804020204" pitchFamily="49" charset="0"/>
              </a:rPr>
              <a:t>&lt;/</a:t>
            </a:r>
            <a:r>
              <a:rPr lang="en-US" sz="2000" b="1" dirty="0" err="1">
                <a:latin typeface="Noto Mono" panose="020B0609030804020204" pitchFamily="49" charset="0"/>
                <a:ea typeface="Noto Mono" panose="020B0609030804020204" pitchFamily="49" charset="0"/>
                <a:cs typeface="Noto Mono" panose="020B0609030804020204" pitchFamily="49" charset="0"/>
              </a:rPr>
              <a:t>packetheader</a:t>
            </a:r>
            <a:r>
              <a:rPr lang="en-US" sz="2000" b="1" dirty="0">
                <a:latin typeface="Noto Mono" panose="020B0609030804020204" pitchFamily="49" charset="0"/>
                <a:ea typeface="Noto Mono" panose="020B0609030804020204" pitchFamily="49" charset="0"/>
                <a:cs typeface="Noto Mono" panose="020B0609030804020204" pitchFamily="49" charset="0"/>
              </a:rPr>
              <a:t>&gt;...</a:t>
            </a:r>
          </a:p>
        </p:txBody>
      </p:sp>
      <p:sp>
        <p:nvSpPr>
          <p:cNvPr id="20" name="Right Arrow 11">
            <a:extLst>
              <a:ext uri="{FF2B5EF4-FFF2-40B4-BE49-F238E27FC236}">
                <a16:creationId xmlns:a16="http://schemas.microsoft.com/office/drawing/2014/main" id="{3C7201FF-FA2C-42BB-B7EE-9AE814393CFD}"/>
              </a:ext>
            </a:extLst>
          </p:cNvPr>
          <p:cNvSpPr/>
          <p:nvPr/>
        </p:nvSpPr>
        <p:spPr>
          <a:xfrm rot="10800000">
            <a:off x="380548" y="5551929"/>
            <a:ext cx="597776" cy="304636"/>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8800" dirty="0">
              <a:solidFill>
                <a:schemeClr val="tx2"/>
              </a:solidFill>
            </a:endParaRPr>
          </a:p>
        </p:txBody>
      </p:sp>
      <p:sp>
        <p:nvSpPr>
          <p:cNvPr id="21" name="TextBox 20">
            <a:extLst>
              <a:ext uri="{FF2B5EF4-FFF2-40B4-BE49-F238E27FC236}">
                <a16:creationId xmlns:a16="http://schemas.microsoft.com/office/drawing/2014/main" id="{A94DE260-6030-4EB1-B259-7DAB7CCAC4EB}"/>
              </a:ext>
            </a:extLst>
          </p:cNvPr>
          <p:cNvSpPr txBox="1"/>
          <p:nvPr/>
        </p:nvSpPr>
        <p:spPr>
          <a:xfrm>
            <a:off x="281902" y="5138030"/>
            <a:ext cx="4767021" cy="378565"/>
          </a:xfrm>
          <a:prstGeom prst="rect">
            <a:avLst/>
          </a:prstGeom>
          <a:noFill/>
        </p:spPr>
        <p:txBody>
          <a:bodyPr wrap="square" rtlCol="0">
            <a:spAutoFit/>
          </a:bodyPr>
          <a:lstStyle/>
          <a:p>
            <a:r>
              <a:rPr lang="en-US" sz="2000" i="1" dirty="0">
                <a:solidFill>
                  <a:schemeClr val="tx2"/>
                </a:solidFill>
                <a:latin typeface="Noto Sans" panose="020B0502040504020204" pitchFamily="34" charset="0"/>
              </a:rPr>
              <a:t>Unparsed data output</a:t>
            </a:r>
          </a:p>
        </p:txBody>
      </p:sp>
      <p:sp>
        <p:nvSpPr>
          <p:cNvPr id="4" name="Rectangle: Rounded Corners 3">
            <a:extLst>
              <a:ext uri="{FF2B5EF4-FFF2-40B4-BE49-F238E27FC236}">
                <a16:creationId xmlns:a16="http://schemas.microsoft.com/office/drawing/2014/main" id="{A539DE0E-2764-4B17-B3DA-51A0FAC2967F}"/>
              </a:ext>
            </a:extLst>
          </p:cNvPr>
          <p:cNvSpPr/>
          <p:nvPr/>
        </p:nvSpPr>
        <p:spPr bwMode="auto">
          <a:xfrm>
            <a:off x="1379538" y="2899808"/>
            <a:ext cx="2430462" cy="1628191"/>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800" b="0" i="0" u="none" strike="noStrike" cap="none" normalizeH="0" baseline="0" dirty="0">
                <a:ln>
                  <a:noFill/>
                </a:ln>
                <a:effectLst/>
                <a:latin typeface="Noto Sans" panose="020B0502040504020204" pitchFamily="34" charset="0"/>
              </a:rPr>
              <a:t>unparser</a:t>
            </a:r>
          </a:p>
        </p:txBody>
      </p:sp>
      <p:sp>
        <p:nvSpPr>
          <p:cNvPr id="6" name="Arrow: Curved Right 5">
            <a:extLst>
              <a:ext uri="{FF2B5EF4-FFF2-40B4-BE49-F238E27FC236}">
                <a16:creationId xmlns:a16="http://schemas.microsoft.com/office/drawing/2014/main" id="{62114E37-C615-4D36-801C-0801DFF27414}"/>
              </a:ext>
            </a:extLst>
          </p:cNvPr>
          <p:cNvSpPr/>
          <p:nvPr/>
        </p:nvSpPr>
        <p:spPr bwMode="auto">
          <a:xfrm>
            <a:off x="455362" y="1724179"/>
            <a:ext cx="914400" cy="1632830"/>
          </a:xfrm>
          <a:prstGeom prst="curv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7" name="Arrow: Curved Left 6">
            <a:extLst>
              <a:ext uri="{FF2B5EF4-FFF2-40B4-BE49-F238E27FC236}">
                <a16:creationId xmlns:a16="http://schemas.microsoft.com/office/drawing/2014/main" id="{524634C0-0759-42F5-8956-FB78585DE822}"/>
              </a:ext>
            </a:extLst>
          </p:cNvPr>
          <p:cNvSpPr/>
          <p:nvPr/>
        </p:nvSpPr>
        <p:spPr bwMode="auto">
          <a:xfrm>
            <a:off x="3714917" y="4137457"/>
            <a:ext cx="762000" cy="1709030"/>
          </a:xfrm>
          <a:prstGeom prst="curvedLef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8" name="Arrow: Left-Right 7">
            <a:extLst>
              <a:ext uri="{FF2B5EF4-FFF2-40B4-BE49-F238E27FC236}">
                <a16:creationId xmlns:a16="http://schemas.microsoft.com/office/drawing/2014/main" id="{BBB6D7A8-5D8D-4D76-9D53-F3E56E760750}"/>
              </a:ext>
            </a:extLst>
          </p:cNvPr>
          <p:cNvSpPr/>
          <p:nvPr/>
        </p:nvSpPr>
        <p:spPr bwMode="auto">
          <a:xfrm>
            <a:off x="3880028" y="3250325"/>
            <a:ext cx="1453974" cy="556733"/>
          </a:xfrm>
          <a:prstGeom prst="lef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34" name="Rectangle 33">
            <a:extLst>
              <a:ext uri="{FF2B5EF4-FFF2-40B4-BE49-F238E27FC236}">
                <a16:creationId xmlns:a16="http://schemas.microsoft.com/office/drawing/2014/main" id="{43A03796-D80D-42D0-AC4C-C71F61C37D09}"/>
              </a:ext>
            </a:extLst>
          </p:cNvPr>
          <p:cNvSpPr/>
          <p:nvPr/>
        </p:nvSpPr>
        <p:spPr>
          <a:xfrm>
            <a:off x="5364910" y="5115518"/>
            <a:ext cx="2860654" cy="1461939"/>
          </a:xfrm>
          <a:prstGeom prst="rect">
            <a:avLst/>
          </a:prstGeom>
          <a:ln>
            <a:solidFill>
              <a:srgbClr val="C00000"/>
            </a:solidFill>
          </a:ln>
        </p:spPr>
        <p:txBody>
          <a:bodyPr wrap="square">
            <a:spAutoFit/>
          </a:bodyPr>
          <a:lstStyle/>
          <a:p>
            <a:pPr hangingPunct="1">
              <a:lnSpc>
                <a:spcPct val="100000"/>
              </a:lnSpc>
              <a:spcBef>
                <a:spcPts val="563"/>
              </a:spcBef>
            </a:pPr>
            <a:r>
              <a:rPr lang="en-US" altLang="en-US" sz="900" b="1" dirty="0">
                <a:solidFill>
                  <a:srgbClr val="0070C0"/>
                </a:solidFill>
                <a:latin typeface="Noto Mono" panose="020B0609030804020204" pitchFamily="49" charset="0"/>
              </a:rPr>
              <a:t>dfdl:outputValueCalc</a:t>
            </a:r>
            <a:r>
              <a:rPr lang="en-US" altLang="en-US" sz="900" b="1" dirty="0">
                <a:latin typeface="Noto Mono" panose="020B0609030804020204" pitchFamily="49" charset="0"/>
              </a:rPr>
              <a:t>="{ </a:t>
            </a:r>
          </a:p>
          <a:p>
            <a:pPr hangingPunct="1">
              <a:lnSpc>
                <a:spcPct val="100000"/>
              </a:lnSpc>
              <a:spcBef>
                <a:spcPts val="563"/>
              </a:spcBef>
            </a:pPr>
            <a:r>
              <a:rPr lang="en-US" altLang="en-US" sz="900" b="1" dirty="0">
                <a:latin typeface="Noto Mono" panose="020B0609030804020204" pitchFamily="49" charset="0"/>
              </a:rPr>
              <a:t>            if (dfdl:valueLength(</a:t>
            </a:r>
          </a:p>
          <a:p>
            <a:pPr hangingPunct="1">
              <a:lnSpc>
                <a:spcPct val="100000"/>
              </a:lnSpc>
              <a:spcBef>
                <a:spcPts val="563"/>
              </a:spcBef>
            </a:pPr>
            <a:r>
              <a:rPr lang="en-US" altLang="en-US" sz="600" b="1" dirty="0">
                <a:latin typeface="Noto Mono" panose="020B0609030804020204" pitchFamily="49" charset="0"/>
              </a:rPr>
              <a:t>                      ../../pcap:LinkLayer/pcap:Ethernet, </a:t>
            </a:r>
          </a:p>
          <a:p>
            <a:pPr hangingPunct="1">
              <a:lnSpc>
                <a:spcPct val="100000"/>
              </a:lnSpc>
              <a:spcBef>
                <a:spcPts val="563"/>
              </a:spcBef>
            </a:pPr>
            <a:r>
              <a:rPr lang="en-US" altLang="en-US" sz="600" b="1" dirty="0">
                <a:latin typeface="Noto Mono" panose="020B0609030804020204" pitchFamily="49" charset="0"/>
              </a:rPr>
              <a:t>                      'bytes') le 60) then 60 </a:t>
            </a:r>
          </a:p>
          <a:p>
            <a:pPr hangingPunct="1">
              <a:lnSpc>
                <a:spcPct val="100000"/>
              </a:lnSpc>
              <a:spcBef>
                <a:spcPts val="563"/>
              </a:spcBef>
            </a:pPr>
            <a:r>
              <a:rPr lang="en-US" altLang="en-US" sz="600" b="1" dirty="0">
                <a:latin typeface="Noto Mono" panose="020B0609030804020204" pitchFamily="49" charset="0"/>
              </a:rPr>
              <a:t>            else </a:t>
            </a:r>
          </a:p>
          <a:p>
            <a:pPr hangingPunct="1">
              <a:lnSpc>
                <a:spcPct val="100000"/>
              </a:lnSpc>
              <a:spcBef>
                <a:spcPts val="563"/>
              </a:spcBef>
            </a:pPr>
            <a:r>
              <a:rPr lang="en-US" altLang="en-US" sz="600" b="1" dirty="0">
                <a:latin typeface="Noto Mono" panose="020B0609030804020204" pitchFamily="49" charset="0"/>
              </a:rPr>
              <a:t>               dfdl:valueLength(</a:t>
            </a:r>
          </a:p>
          <a:p>
            <a:pPr hangingPunct="1">
              <a:lnSpc>
                <a:spcPct val="100000"/>
              </a:lnSpc>
              <a:spcBef>
                <a:spcPts val="563"/>
              </a:spcBef>
            </a:pPr>
            <a:r>
              <a:rPr lang="en-US" altLang="en-US" sz="600" b="1" dirty="0">
                <a:latin typeface="Noto Mono" panose="020B0609030804020204" pitchFamily="49" charset="0"/>
              </a:rPr>
              <a:t>                      ../../pcap:LinkLayer/pcap:Ethernet,</a:t>
            </a:r>
          </a:p>
          <a:p>
            <a:pPr hangingPunct="1">
              <a:lnSpc>
                <a:spcPct val="100000"/>
              </a:lnSpc>
              <a:spcBef>
                <a:spcPts val="563"/>
              </a:spcBef>
            </a:pPr>
            <a:r>
              <a:rPr lang="en-US" altLang="en-US" sz="600" b="1" dirty="0">
                <a:latin typeface="Noto Mono" panose="020B0609030804020204" pitchFamily="49" charset="0"/>
              </a:rPr>
              <a:t>                      'bytes') }"</a:t>
            </a:r>
          </a:p>
        </p:txBody>
      </p:sp>
      <p:sp>
        <p:nvSpPr>
          <p:cNvPr id="37" name="Thought Bubble: Cloud 36">
            <a:extLst>
              <a:ext uri="{FF2B5EF4-FFF2-40B4-BE49-F238E27FC236}">
                <a16:creationId xmlns:a16="http://schemas.microsoft.com/office/drawing/2014/main" id="{9A5C17D6-FC12-4058-AF9F-46744B77D2D6}"/>
              </a:ext>
            </a:extLst>
          </p:cNvPr>
          <p:cNvSpPr/>
          <p:nvPr/>
        </p:nvSpPr>
        <p:spPr bwMode="auto">
          <a:xfrm>
            <a:off x="1969485" y="1896001"/>
            <a:ext cx="3978125" cy="1419886"/>
          </a:xfrm>
          <a:prstGeom prst="cloudCallout">
            <a:avLst>
              <a:gd name="adj1" fmla="val -29357"/>
              <a:gd name="adj2" fmla="val 62684"/>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600" b="0" i="0" u="none" strike="noStrike" cap="none" normalizeH="0" baseline="0" dirty="0">
                <a:ln>
                  <a:noFill/>
                </a:ln>
                <a:effectLst/>
                <a:latin typeface="Noto Sans" panose="020B0502040504020204" pitchFamily="34" charset="0"/>
              </a:rPr>
              <a:t>Suspend calculation</a:t>
            </a:r>
          </a:p>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600" b="0" i="0" u="none" strike="noStrike" cap="none" normalizeH="0" baseline="0" dirty="0">
              <a:ln>
                <a:noFill/>
              </a:ln>
              <a:effectLst/>
              <a:latin typeface="Noto Sans" panose="020B0502040504020204" pitchFamily="34" charset="0"/>
            </a:endParaRPr>
          </a:p>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lang="en-US" sz="1600" dirty="0">
                <a:latin typeface="Noto Sans" panose="020B0502040504020204" pitchFamily="34" charset="0"/>
              </a:rPr>
              <a:t>begin double-buffering</a:t>
            </a:r>
            <a:endParaRPr kumimoji="0" lang="en-US" sz="1600" b="0" i="0" u="none" strike="noStrike" cap="none" normalizeH="0" baseline="0" dirty="0">
              <a:ln>
                <a:noFill/>
              </a:ln>
              <a:effectLst/>
              <a:latin typeface="Noto Sans" panose="020B0502040504020204" pitchFamily="34" charset="0"/>
            </a:endParaRPr>
          </a:p>
        </p:txBody>
      </p:sp>
      <p:sp>
        <p:nvSpPr>
          <p:cNvPr id="13" name="Arrow: Down 12">
            <a:extLst>
              <a:ext uri="{FF2B5EF4-FFF2-40B4-BE49-F238E27FC236}">
                <a16:creationId xmlns:a16="http://schemas.microsoft.com/office/drawing/2014/main" id="{F0A2A042-2057-4615-81AA-5F614933E9CE}"/>
              </a:ext>
            </a:extLst>
          </p:cNvPr>
          <p:cNvSpPr/>
          <p:nvPr/>
        </p:nvSpPr>
        <p:spPr bwMode="auto">
          <a:xfrm rot="4760247">
            <a:off x="4682910" y="2661224"/>
            <a:ext cx="48649" cy="5053864"/>
          </a:xfrm>
          <a:prstGeom prst="downArrow">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39" name="Arrow: Down 38">
            <a:extLst>
              <a:ext uri="{FF2B5EF4-FFF2-40B4-BE49-F238E27FC236}">
                <a16:creationId xmlns:a16="http://schemas.microsoft.com/office/drawing/2014/main" id="{D330A857-3CA6-498E-BCDB-FD606C928DFE}"/>
              </a:ext>
            </a:extLst>
          </p:cNvPr>
          <p:cNvSpPr/>
          <p:nvPr/>
        </p:nvSpPr>
        <p:spPr bwMode="auto">
          <a:xfrm rot="657646">
            <a:off x="7150222" y="4656657"/>
            <a:ext cx="122259" cy="554457"/>
          </a:xfrm>
          <a:prstGeom prst="downArrow">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35" name="Arrow: Left-Right 34">
            <a:extLst>
              <a:ext uri="{FF2B5EF4-FFF2-40B4-BE49-F238E27FC236}">
                <a16:creationId xmlns:a16="http://schemas.microsoft.com/office/drawing/2014/main" id="{283D9713-57E4-49C5-97E6-44859362EDC6}"/>
              </a:ext>
            </a:extLst>
          </p:cNvPr>
          <p:cNvSpPr/>
          <p:nvPr/>
        </p:nvSpPr>
        <p:spPr bwMode="auto">
          <a:xfrm>
            <a:off x="2286000" y="5704247"/>
            <a:ext cx="196740" cy="104153"/>
          </a:xfrm>
          <a:prstGeom prst="lef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44" name="Line Callout 2 (Accent Bar) 9">
            <a:extLst>
              <a:ext uri="{FF2B5EF4-FFF2-40B4-BE49-F238E27FC236}">
                <a16:creationId xmlns:a16="http://schemas.microsoft.com/office/drawing/2014/main" id="{09ACE9FC-F2D9-4FE2-81C9-5D8B1DF058BD}"/>
              </a:ext>
            </a:extLst>
          </p:cNvPr>
          <p:cNvSpPr/>
          <p:nvPr/>
        </p:nvSpPr>
        <p:spPr>
          <a:xfrm>
            <a:off x="2059873" y="6040855"/>
            <a:ext cx="683327" cy="400499"/>
          </a:xfrm>
          <a:prstGeom prst="accentCallout2">
            <a:avLst>
              <a:gd name="adj1" fmla="val 18750"/>
              <a:gd name="adj2" fmla="val -8333"/>
              <a:gd name="adj3" fmla="val 18750"/>
              <a:gd name="adj4" fmla="val -16667"/>
              <a:gd name="adj5" fmla="val -47130"/>
              <a:gd name="adj6" fmla="val -37746"/>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DIRECT Stream</a:t>
            </a:r>
          </a:p>
        </p:txBody>
      </p:sp>
      <p:sp>
        <p:nvSpPr>
          <p:cNvPr id="45" name="Line Callout 2 (Accent Bar) 9">
            <a:extLst>
              <a:ext uri="{FF2B5EF4-FFF2-40B4-BE49-F238E27FC236}">
                <a16:creationId xmlns:a16="http://schemas.microsoft.com/office/drawing/2014/main" id="{8C69E141-8534-4A4F-9F25-154BE5BE4DE8}"/>
              </a:ext>
            </a:extLst>
          </p:cNvPr>
          <p:cNvSpPr/>
          <p:nvPr/>
        </p:nvSpPr>
        <p:spPr>
          <a:xfrm>
            <a:off x="3195878" y="6051004"/>
            <a:ext cx="918922" cy="400499"/>
          </a:xfrm>
          <a:prstGeom prst="accentCallout2">
            <a:avLst>
              <a:gd name="adj1" fmla="val 18750"/>
              <a:gd name="adj2" fmla="val -8333"/>
              <a:gd name="adj3" fmla="val 18750"/>
              <a:gd name="adj4" fmla="val -16667"/>
              <a:gd name="adj5" fmla="val -47130"/>
              <a:gd name="adj6" fmla="val -3774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BUFFERED Stream</a:t>
            </a:r>
          </a:p>
        </p:txBody>
      </p:sp>
      <p:sp>
        <p:nvSpPr>
          <p:cNvPr id="46" name="Line Callout 2 (Accent Bar) 9">
            <a:extLst>
              <a:ext uri="{FF2B5EF4-FFF2-40B4-BE49-F238E27FC236}">
                <a16:creationId xmlns:a16="http://schemas.microsoft.com/office/drawing/2014/main" id="{5C7DA66C-88FC-44F3-87F3-28F75A76020E}"/>
              </a:ext>
            </a:extLst>
          </p:cNvPr>
          <p:cNvSpPr/>
          <p:nvPr/>
        </p:nvSpPr>
        <p:spPr>
          <a:xfrm flipH="1">
            <a:off x="7691882" y="3596704"/>
            <a:ext cx="1067364" cy="400499"/>
          </a:xfrm>
          <a:prstGeom prst="accentCallout2">
            <a:avLst>
              <a:gd name="adj1" fmla="val 71623"/>
              <a:gd name="adj2" fmla="val 107095"/>
              <a:gd name="adj3" fmla="val 143723"/>
              <a:gd name="adj4" fmla="val 116796"/>
              <a:gd name="adj5" fmla="val 265371"/>
              <a:gd name="adj6" fmla="val 140346"/>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Suspension</a:t>
            </a:r>
          </a:p>
        </p:txBody>
      </p:sp>
      <p:sp>
        <p:nvSpPr>
          <p:cNvPr id="47" name="Rectangle 46">
            <a:extLst>
              <a:ext uri="{FF2B5EF4-FFF2-40B4-BE49-F238E27FC236}">
                <a16:creationId xmlns:a16="http://schemas.microsoft.com/office/drawing/2014/main" id="{5E71E4F9-A222-4D53-90C0-385421A99D91}"/>
              </a:ext>
            </a:extLst>
          </p:cNvPr>
          <p:cNvSpPr/>
          <p:nvPr/>
        </p:nvSpPr>
        <p:spPr bwMode="auto">
          <a:xfrm>
            <a:off x="6319658" y="2410191"/>
            <a:ext cx="914400" cy="290682"/>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200" b="0" i="0" u="none" strike="noStrike" cap="none" normalizeH="0" baseline="0" dirty="0">
                <a:ln>
                  <a:noFill/>
                </a:ln>
                <a:effectLst/>
                <a:latin typeface="Noto Sans" panose="020B0502040504020204" pitchFamily="34" charset="0"/>
              </a:rPr>
              <a:t>packet</a:t>
            </a:r>
          </a:p>
        </p:txBody>
      </p:sp>
      <p:sp>
        <p:nvSpPr>
          <p:cNvPr id="48" name="Rectangle 47">
            <a:extLst>
              <a:ext uri="{FF2B5EF4-FFF2-40B4-BE49-F238E27FC236}">
                <a16:creationId xmlns:a16="http://schemas.microsoft.com/office/drawing/2014/main" id="{A25092EE-50BC-44DB-96E6-2DFE3E5665E2}"/>
              </a:ext>
            </a:extLst>
          </p:cNvPr>
          <p:cNvSpPr/>
          <p:nvPr/>
        </p:nvSpPr>
        <p:spPr bwMode="auto">
          <a:xfrm>
            <a:off x="6131406" y="2875435"/>
            <a:ext cx="1290905" cy="290682"/>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200" b="0" i="0" u="none" strike="noStrike" cap="none" normalizeH="0" baseline="0" dirty="0" err="1">
                <a:ln>
                  <a:noFill/>
                </a:ln>
                <a:effectLst/>
                <a:latin typeface="Noto Sans" panose="020B0502040504020204" pitchFamily="34" charset="0"/>
              </a:rPr>
              <a:t>packetheader</a:t>
            </a:r>
            <a:endParaRPr kumimoji="0" lang="en-US" sz="1200" b="0" i="0" u="none" strike="noStrike" cap="none" normalizeH="0" baseline="0" dirty="0">
              <a:ln>
                <a:noFill/>
              </a:ln>
              <a:effectLst/>
              <a:latin typeface="Noto Sans" panose="020B0502040504020204" pitchFamily="34" charset="0"/>
            </a:endParaRPr>
          </a:p>
        </p:txBody>
      </p:sp>
      <p:sp>
        <p:nvSpPr>
          <p:cNvPr id="49" name="Rectangle 48">
            <a:extLst>
              <a:ext uri="{FF2B5EF4-FFF2-40B4-BE49-F238E27FC236}">
                <a16:creationId xmlns:a16="http://schemas.microsoft.com/office/drawing/2014/main" id="{D032ED08-7112-4833-BDB8-80627302A2A7}"/>
              </a:ext>
            </a:extLst>
          </p:cNvPr>
          <p:cNvSpPr/>
          <p:nvPr/>
        </p:nvSpPr>
        <p:spPr bwMode="auto">
          <a:xfrm>
            <a:off x="5721387" y="3258303"/>
            <a:ext cx="930858" cy="290682"/>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200" b="0" i="0" u="none" strike="noStrike" cap="none" normalizeH="0" baseline="0" dirty="0">
                <a:ln>
                  <a:noFill/>
                </a:ln>
                <a:effectLst/>
                <a:latin typeface="Noto Sans" panose="020B0502040504020204" pitchFamily="34" charset="0"/>
              </a:rPr>
              <a:t>seconds</a:t>
            </a:r>
          </a:p>
        </p:txBody>
      </p:sp>
      <p:cxnSp>
        <p:nvCxnSpPr>
          <p:cNvPr id="50" name="Connector: Elbow 49">
            <a:extLst>
              <a:ext uri="{FF2B5EF4-FFF2-40B4-BE49-F238E27FC236}">
                <a16:creationId xmlns:a16="http://schemas.microsoft.com/office/drawing/2014/main" id="{0D3D3069-DF46-4FA4-8115-F0637154E8AD}"/>
              </a:ext>
            </a:extLst>
          </p:cNvPr>
          <p:cNvCxnSpPr>
            <a:stCxn id="47" idx="2"/>
            <a:endCxn id="48" idx="0"/>
          </p:cNvCxnSpPr>
          <p:nvPr/>
        </p:nvCxnSpPr>
        <p:spPr bwMode="auto">
          <a:xfrm rot="16200000" flipH="1">
            <a:off x="6689577" y="2788153"/>
            <a:ext cx="174562" cy="1"/>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Connector: Elbow 50">
            <a:extLst>
              <a:ext uri="{FF2B5EF4-FFF2-40B4-BE49-F238E27FC236}">
                <a16:creationId xmlns:a16="http://schemas.microsoft.com/office/drawing/2014/main" id="{87D55157-E462-4DAD-93DC-911103927DD1}"/>
              </a:ext>
            </a:extLst>
          </p:cNvPr>
          <p:cNvCxnSpPr>
            <a:cxnSpLocks/>
            <a:stCxn id="48" idx="2"/>
            <a:endCxn id="49" idx="0"/>
          </p:cNvCxnSpPr>
          <p:nvPr/>
        </p:nvCxnSpPr>
        <p:spPr bwMode="auto">
          <a:xfrm rot="5400000">
            <a:off x="6435745" y="2917189"/>
            <a:ext cx="92186" cy="590043"/>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Rectangle 51">
            <a:extLst>
              <a:ext uri="{FF2B5EF4-FFF2-40B4-BE49-F238E27FC236}">
                <a16:creationId xmlns:a16="http://schemas.microsoft.com/office/drawing/2014/main" id="{B55A8615-3760-4CD3-AAC3-66551D3E254D}"/>
              </a:ext>
            </a:extLst>
          </p:cNvPr>
          <p:cNvSpPr/>
          <p:nvPr/>
        </p:nvSpPr>
        <p:spPr bwMode="auto">
          <a:xfrm>
            <a:off x="5836333" y="3673231"/>
            <a:ext cx="930858" cy="290682"/>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200" b="0" i="0" u="none" strike="noStrike" cap="none" normalizeH="0" baseline="0" dirty="0" err="1">
                <a:ln>
                  <a:noFill/>
                </a:ln>
                <a:effectLst/>
                <a:latin typeface="Noto Sans" panose="020B0502040504020204" pitchFamily="34" charset="0"/>
              </a:rPr>
              <a:t>useconds</a:t>
            </a:r>
            <a:endParaRPr kumimoji="0" lang="en-US" sz="1200" b="0" i="0" u="none" strike="noStrike" cap="none" normalizeH="0" baseline="0" dirty="0">
              <a:ln>
                <a:noFill/>
              </a:ln>
              <a:effectLst/>
              <a:latin typeface="Noto Sans" panose="020B0502040504020204" pitchFamily="34" charset="0"/>
            </a:endParaRPr>
          </a:p>
        </p:txBody>
      </p:sp>
      <p:cxnSp>
        <p:nvCxnSpPr>
          <p:cNvPr id="54" name="Connector: Elbow 53">
            <a:extLst>
              <a:ext uri="{FF2B5EF4-FFF2-40B4-BE49-F238E27FC236}">
                <a16:creationId xmlns:a16="http://schemas.microsoft.com/office/drawing/2014/main" id="{834A4BC3-A946-4DDE-8F31-FD60F13C21D5}"/>
              </a:ext>
            </a:extLst>
          </p:cNvPr>
          <p:cNvCxnSpPr>
            <a:stCxn id="48" idx="2"/>
            <a:endCxn id="52" idx="0"/>
          </p:cNvCxnSpPr>
          <p:nvPr/>
        </p:nvCxnSpPr>
        <p:spPr bwMode="auto">
          <a:xfrm rot="5400000">
            <a:off x="6285754" y="3182126"/>
            <a:ext cx="507114" cy="475097"/>
          </a:xfrm>
          <a:prstGeom prst="bentConnector3">
            <a:avLst>
              <a:gd name="adj1" fmla="val 82267"/>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Connector: Elbow 54">
            <a:extLst>
              <a:ext uri="{FF2B5EF4-FFF2-40B4-BE49-F238E27FC236}">
                <a16:creationId xmlns:a16="http://schemas.microsoft.com/office/drawing/2014/main" id="{B078CFBB-9484-4EBA-8644-422C60D06AC8}"/>
              </a:ext>
            </a:extLst>
          </p:cNvPr>
          <p:cNvCxnSpPr>
            <a:stCxn id="48" idx="2"/>
            <a:endCxn id="53" idx="0"/>
          </p:cNvCxnSpPr>
          <p:nvPr/>
        </p:nvCxnSpPr>
        <p:spPr bwMode="auto">
          <a:xfrm rot="16200000" flipH="1">
            <a:off x="6383140" y="3559836"/>
            <a:ext cx="861175" cy="73736"/>
          </a:xfrm>
          <a:prstGeom prst="bentConnector3">
            <a:avLst>
              <a:gd name="adj1" fmla="val 529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Isosceles Triangle 10">
            <a:extLst>
              <a:ext uri="{FF2B5EF4-FFF2-40B4-BE49-F238E27FC236}">
                <a16:creationId xmlns:a16="http://schemas.microsoft.com/office/drawing/2014/main" id="{9EA729D0-086C-48C0-BEC5-0FE283AC0DCB}"/>
              </a:ext>
            </a:extLst>
          </p:cNvPr>
          <p:cNvSpPr/>
          <p:nvPr/>
        </p:nvSpPr>
        <p:spPr bwMode="auto">
          <a:xfrm>
            <a:off x="6976370" y="4146126"/>
            <a:ext cx="449195" cy="787180"/>
          </a:xfrm>
          <a:prstGeom prst="triangle">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Tree>
    <p:extLst>
      <p:ext uri="{BB962C8B-B14F-4D97-AF65-F5344CB8AC3E}">
        <p14:creationId xmlns:p14="http://schemas.microsoft.com/office/powerpoint/2010/main" val="2884357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PCAP Streaming Unparsing Illustration</a:t>
            </a:r>
          </a:p>
        </p:txBody>
      </p:sp>
      <p:sp>
        <p:nvSpPr>
          <p:cNvPr id="5" name="Slide Number Placeholder 4">
            <a:extLst>
              <a:ext uri="{FF2B5EF4-FFF2-40B4-BE49-F238E27FC236}">
                <a16:creationId xmlns:a16="http://schemas.microsoft.com/office/drawing/2014/main" id="{CB24136B-0F65-4045-8AA7-C1990ECBEAE8}"/>
              </a:ext>
            </a:extLst>
          </p:cNvPr>
          <p:cNvSpPr>
            <a:spLocks noGrp="1"/>
          </p:cNvSpPr>
          <p:nvPr>
            <p:ph type="sldNum" idx="4294967295"/>
          </p:nvPr>
        </p:nvSpPr>
        <p:spPr>
          <a:xfrm>
            <a:off x="0" y="6396038"/>
            <a:ext cx="561975" cy="363537"/>
          </a:xfrm>
          <a:prstGeom prst="rect">
            <a:avLst/>
          </a:prstGeom>
        </p:spPr>
        <p:txBody>
          <a:bodyPr/>
          <a:lstStyle/>
          <a:p>
            <a:fld id="{E87A9C04-9BE2-4A9F-A3FE-72B96988022F}" type="slidenum">
              <a:rPr lang="en-US" smtClean="0"/>
              <a:pPr/>
              <a:t>39</a:t>
            </a:fld>
            <a:endParaRPr lang="en-US" dirty="0"/>
          </a:p>
        </p:txBody>
      </p:sp>
      <p:sp>
        <p:nvSpPr>
          <p:cNvPr id="3" name="TextBox 2">
            <a:extLst>
              <a:ext uri="{FF2B5EF4-FFF2-40B4-BE49-F238E27FC236}">
                <a16:creationId xmlns:a16="http://schemas.microsoft.com/office/drawing/2014/main" id="{4FF942D2-0A0D-475D-90D2-E153352AB19A}"/>
              </a:ext>
            </a:extLst>
          </p:cNvPr>
          <p:cNvSpPr txBox="1"/>
          <p:nvPr/>
        </p:nvSpPr>
        <p:spPr>
          <a:xfrm>
            <a:off x="1076055" y="5561911"/>
            <a:ext cx="1209945" cy="349968"/>
          </a:xfrm>
          <a:prstGeom prst="rect">
            <a:avLst/>
          </a:prstGeom>
          <a:solidFill>
            <a:srgbClr val="FFCC99"/>
          </a:solidFill>
          <a:ln>
            <a:solidFill>
              <a:schemeClr val="tx1"/>
            </a:solidFill>
          </a:ln>
        </p:spPr>
        <p:txBody>
          <a:bodyPr wrap="square" rtlCol="0">
            <a:spAutoFit/>
          </a:bodyPr>
          <a:lstStyle/>
          <a:p>
            <a:endParaRPr lang="en-US" dirty="0">
              <a:latin typeface="Noto Mono" panose="020B0609030804020204" pitchFamily="49" charset="0"/>
              <a:ea typeface="Noto Mono" panose="020B0609030804020204" pitchFamily="49" charset="0"/>
              <a:cs typeface="Noto Mono" panose="020B0609030804020204" pitchFamily="49" charset="0"/>
            </a:endParaRPr>
          </a:p>
        </p:txBody>
      </p:sp>
      <p:sp>
        <p:nvSpPr>
          <p:cNvPr id="20" name="Right Arrow 11">
            <a:extLst>
              <a:ext uri="{FF2B5EF4-FFF2-40B4-BE49-F238E27FC236}">
                <a16:creationId xmlns:a16="http://schemas.microsoft.com/office/drawing/2014/main" id="{3C7201FF-FA2C-42BB-B7EE-9AE814393CFD}"/>
              </a:ext>
            </a:extLst>
          </p:cNvPr>
          <p:cNvSpPr/>
          <p:nvPr/>
        </p:nvSpPr>
        <p:spPr>
          <a:xfrm rot="10800000">
            <a:off x="380548" y="5551929"/>
            <a:ext cx="597776" cy="304636"/>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8800" dirty="0">
              <a:solidFill>
                <a:schemeClr val="tx2"/>
              </a:solidFill>
            </a:endParaRPr>
          </a:p>
        </p:txBody>
      </p:sp>
      <p:sp>
        <p:nvSpPr>
          <p:cNvPr id="4" name="Rectangle: Rounded Corners 3">
            <a:extLst>
              <a:ext uri="{FF2B5EF4-FFF2-40B4-BE49-F238E27FC236}">
                <a16:creationId xmlns:a16="http://schemas.microsoft.com/office/drawing/2014/main" id="{A539DE0E-2764-4B17-B3DA-51A0FAC2967F}"/>
              </a:ext>
            </a:extLst>
          </p:cNvPr>
          <p:cNvSpPr/>
          <p:nvPr/>
        </p:nvSpPr>
        <p:spPr bwMode="auto">
          <a:xfrm>
            <a:off x="1436452" y="2685401"/>
            <a:ext cx="1283346" cy="1098999"/>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800" b="0" i="0" u="none" strike="noStrike" cap="none" normalizeH="0" baseline="0" dirty="0">
                <a:ln>
                  <a:noFill/>
                </a:ln>
                <a:effectLst/>
                <a:latin typeface="Noto Sans" panose="020B0502040504020204" pitchFamily="34" charset="0"/>
              </a:rPr>
              <a:t>unparser</a:t>
            </a:r>
          </a:p>
        </p:txBody>
      </p:sp>
      <p:sp>
        <p:nvSpPr>
          <p:cNvPr id="6" name="Arrow: Curved Right 5">
            <a:extLst>
              <a:ext uri="{FF2B5EF4-FFF2-40B4-BE49-F238E27FC236}">
                <a16:creationId xmlns:a16="http://schemas.microsoft.com/office/drawing/2014/main" id="{62114E37-C615-4D36-801C-0801DFF27414}"/>
              </a:ext>
            </a:extLst>
          </p:cNvPr>
          <p:cNvSpPr/>
          <p:nvPr/>
        </p:nvSpPr>
        <p:spPr bwMode="auto">
          <a:xfrm>
            <a:off x="455362" y="1724179"/>
            <a:ext cx="914400" cy="1632830"/>
          </a:xfrm>
          <a:prstGeom prst="curv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8" name="Arrow: Left-Right 7">
            <a:extLst>
              <a:ext uri="{FF2B5EF4-FFF2-40B4-BE49-F238E27FC236}">
                <a16:creationId xmlns:a16="http://schemas.microsoft.com/office/drawing/2014/main" id="{BBB6D7A8-5D8D-4D76-9D53-F3E56E760750}"/>
              </a:ext>
            </a:extLst>
          </p:cNvPr>
          <p:cNvSpPr/>
          <p:nvPr/>
        </p:nvSpPr>
        <p:spPr bwMode="auto">
          <a:xfrm>
            <a:off x="2768212" y="2823392"/>
            <a:ext cx="1453974" cy="556733"/>
          </a:xfrm>
          <a:prstGeom prst="lef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40" name="TextBox 39">
            <a:extLst>
              <a:ext uri="{FF2B5EF4-FFF2-40B4-BE49-F238E27FC236}">
                <a16:creationId xmlns:a16="http://schemas.microsoft.com/office/drawing/2014/main" id="{884365BC-074E-4049-AA6E-4068CF5F4FF5}"/>
              </a:ext>
            </a:extLst>
          </p:cNvPr>
          <p:cNvSpPr txBox="1"/>
          <p:nvPr/>
        </p:nvSpPr>
        <p:spPr>
          <a:xfrm>
            <a:off x="2483874" y="5567736"/>
            <a:ext cx="2437942" cy="354777"/>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a:latin typeface="Courier New" panose="02070309020205020404" pitchFamily="49" charset="0"/>
                <a:cs typeface="Courier New" panose="02070309020205020404" pitchFamily="49" charset="0"/>
              </a:rPr>
              <a:t>005056E014...</a:t>
            </a:r>
            <a:endParaRPr lang="en-US" dirty="0">
              <a:latin typeface="Noto Mono" panose="020B0609030804020204" pitchFamily="49" charset="0"/>
              <a:ea typeface="Noto Mono" panose="020B0609030804020204" pitchFamily="49" charset="0"/>
              <a:cs typeface="Noto Mono" panose="020B0609030804020204" pitchFamily="49" charset="0"/>
            </a:endParaRPr>
          </a:p>
        </p:txBody>
      </p:sp>
      <p:sp>
        <p:nvSpPr>
          <p:cNvPr id="35" name="Arrow: Left-Right 34">
            <a:extLst>
              <a:ext uri="{FF2B5EF4-FFF2-40B4-BE49-F238E27FC236}">
                <a16:creationId xmlns:a16="http://schemas.microsoft.com/office/drawing/2014/main" id="{283D9713-57E4-49C5-97E6-44859362EDC6}"/>
              </a:ext>
            </a:extLst>
          </p:cNvPr>
          <p:cNvSpPr/>
          <p:nvPr/>
        </p:nvSpPr>
        <p:spPr bwMode="auto">
          <a:xfrm>
            <a:off x="2286000" y="5704247"/>
            <a:ext cx="196740" cy="104153"/>
          </a:xfrm>
          <a:prstGeom prst="lef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38" name="Right Arrow 11">
            <a:extLst>
              <a:ext uri="{FF2B5EF4-FFF2-40B4-BE49-F238E27FC236}">
                <a16:creationId xmlns:a16="http://schemas.microsoft.com/office/drawing/2014/main" id="{D3CEE391-DE25-400A-872E-B8C94236EF7A}"/>
              </a:ext>
            </a:extLst>
          </p:cNvPr>
          <p:cNvSpPr/>
          <p:nvPr/>
        </p:nvSpPr>
        <p:spPr>
          <a:xfrm rot="10800000">
            <a:off x="8776628" y="969228"/>
            <a:ext cx="367372" cy="304636"/>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8800" dirty="0">
              <a:solidFill>
                <a:schemeClr val="tx2"/>
              </a:solidFill>
            </a:endParaRPr>
          </a:p>
        </p:txBody>
      </p:sp>
      <p:sp>
        <p:nvSpPr>
          <p:cNvPr id="39" name="TextBox 38">
            <a:extLst>
              <a:ext uri="{FF2B5EF4-FFF2-40B4-BE49-F238E27FC236}">
                <a16:creationId xmlns:a16="http://schemas.microsoft.com/office/drawing/2014/main" id="{E17B74A0-5A8C-4566-97BA-745CF8DCE9A9}"/>
              </a:ext>
            </a:extLst>
          </p:cNvPr>
          <p:cNvSpPr txBox="1"/>
          <p:nvPr/>
        </p:nvSpPr>
        <p:spPr>
          <a:xfrm>
            <a:off x="1359107" y="1628764"/>
            <a:ext cx="9725739" cy="383951"/>
          </a:xfrm>
          <a:prstGeom prst="rect">
            <a:avLst/>
          </a:prstGeom>
          <a:noFill/>
        </p:spPr>
        <p:txBody>
          <a:bodyPr wrap="none" rtlCol="0">
            <a:spAutoFit/>
          </a:bodyPr>
          <a:lstStyle/>
          <a:p>
            <a:r>
              <a:rPr lang="en-US" sz="2000" b="1" dirty="0">
                <a:latin typeface="Courier New" panose="02070309020205020404" pitchFamily="49" charset="0"/>
                <a:cs typeface="Courier New" panose="02070309020205020404" pitchFamily="49" charset="0"/>
              </a:rPr>
              <a:t>&lt;</a:t>
            </a:r>
            <a:r>
              <a:rPr lang="en-US" sz="2000" b="1" dirty="0" err="1">
                <a:latin typeface="Courier New" panose="02070309020205020404" pitchFamily="49" charset="0"/>
                <a:cs typeface="Courier New" panose="02070309020205020404" pitchFamily="49" charset="0"/>
              </a:rPr>
              <a:t>pcap:LinkLayer</a:t>
            </a:r>
            <a:r>
              <a:rPr lang="en-US" sz="2000" b="1" dirty="0">
                <a:latin typeface="Courier New" panose="02070309020205020404" pitchFamily="49" charset="0"/>
                <a:cs typeface="Courier New" panose="02070309020205020404" pitchFamily="49" charset="0"/>
              </a:rPr>
              <a:t>&gt;&lt;</a:t>
            </a:r>
            <a:r>
              <a:rPr lang="en-US" sz="2000" b="1" dirty="0" err="1">
                <a:latin typeface="Courier New" panose="02070309020205020404" pitchFamily="49" charset="0"/>
                <a:cs typeface="Courier New" panose="02070309020205020404" pitchFamily="49" charset="0"/>
              </a:rPr>
              <a:t>pcap:Ethernet</a:t>
            </a:r>
            <a:r>
              <a:rPr lang="en-US" sz="2000" b="1" dirty="0">
                <a:latin typeface="Courier New" panose="02070309020205020404" pitchFamily="49" charset="0"/>
                <a:cs typeface="Courier New" panose="02070309020205020404" pitchFamily="49" charset="0"/>
              </a:rPr>
              <a:t>&gt;&lt;</a:t>
            </a:r>
            <a:r>
              <a:rPr lang="en-US" sz="2000" b="1" dirty="0" err="1">
                <a:latin typeface="Courier New" panose="02070309020205020404" pitchFamily="49" charset="0"/>
                <a:cs typeface="Courier New" panose="02070309020205020404" pitchFamily="49" charset="0"/>
              </a:rPr>
              <a:t>MACDest</a:t>
            </a:r>
            <a:r>
              <a:rPr lang="en-US" sz="2000" b="1" dirty="0">
                <a:latin typeface="Courier New" panose="02070309020205020404" pitchFamily="49" charset="0"/>
                <a:cs typeface="Courier New" panose="02070309020205020404" pitchFamily="49" charset="0"/>
              </a:rPr>
              <a:t>&gt;005056E01449&lt;/</a:t>
            </a:r>
            <a:r>
              <a:rPr lang="en-US" sz="2000" b="1" dirty="0" err="1">
                <a:latin typeface="Courier New" panose="02070309020205020404" pitchFamily="49" charset="0"/>
                <a:cs typeface="Courier New" panose="02070309020205020404" pitchFamily="49" charset="0"/>
              </a:rPr>
              <a:t>MACDest</a:t>
            </a:r>
            <a:r>
              <a:rPr lang="en-US" sz="2000" b="1" dirty="0">
                <a:latin typeface="Courier New" panose="02070309020205020404" pitchFamily="49" charset="0"/>
                <a:cs typeface="Courier New" panose="02070309020205020404" pitchFamily="49" charset="0"/>
              </a:rPr>
              <a:t>&gt;</a:t>
            </a:r>
          </a:p>
        </p:txBody>
      </p:sp>
      <p:sp>
        <p:nvSpPr>
          <p:cNvPr id="34" name="Rectangle 33">
            <a:extLst>
              <a:ext uri="{FF2B5EF4-FFF2-40B4-BE49-F238E27FC236}">
                <a16:creationId xmlns:a16="http://schemas.microsoft.com/office/drawing/2014/main" id="{9047B84E-4AD2-41D3-B4FE-6EEE6772FF73}"/>
              </a:ext>
            </a:extLst>
          </p:cNvPr>
          <p:cNvSpPr/>
          <p:nvPr/>
        </p:nvSpPr>
        <p:spPr bwMode="auto">
          <a:xfrm>
            <a:off x="4921816" y="3521226"/>
            <a:ext cx="641089" cy="175404"/>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err="1">
                <a:ln>
                  <a:noFill/>
                </a:ln>
                <a:effectLst/>
                <a:latin typeface="Noto Sans" panose="020B0502040504020204" pitchFamily="34" charset="0"/>
              </a:rPr>
              <a:t>InclLen</a:t>
            </a:r>
            <a:endParaRPr kumimoji="0" lang="en-US" sz="800" b="0" i="0" u="none" strike="noStrike" cap="none" normalizeH="0" baseline="0" dirty="0">
              <a:ln>
                <a:noFill/>
              </a:ln>
              <a:effectLst/>
              <a:latin typeface="Noto Sans" panose="020B0502040504020204" pitchFamily="34" charset="0"/>
            </a:endParaRPr>
          </a:p>
        </p:txBody>
      </p:sp>
      <p:sp>
        <p:nvSpPr>
          <p:cNvPr id="36" name="Rectangle 35">
            <a:extLst>
              <a:ext uri="{FF2B5EF4-FFF2-40B4-BE49-F238E27FC236}">
                <a16:creationId xmlns:a16="http://schemas.microsoft.com/office/drawing/2014/main" id="{FAA07C48-ED77-4C15-BB4A-27B3B26BF5F7}"/>
              </a:ext>
            </a:extLst>
          </p:cNvPr>
          <p:cNvSpPr/>
          <p:nvPr/>
        </p:nvSpPr>
        <p:spPr bwMode="auto">
          <a:xfrm>
            <a:off x="4876701" y="2181062"/>
            <a:ext cx="629754"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packet</a:t>
            </a:r>
          </a:p>
        </p:txBody>
      </p:sp>
      <p:sp>
        <p:nvSpPr>
          <p:cNvPr id="37" name="Rectangle 36">
            <a:extLst>
              <a:ext uri="{FF2B5EF4-FFF2-40B4-BE49-F238E27FC236}">
                <a16:creationId xmlns:a16="http://schemas.microsoft.com/office/drawing/2014/main" id="{7E5B960B-91E9-43E9-87EF-B0BFF81EDFF0}"/>
              </a:ext>
            </a:extLst>
          </p:cNvPr>
          <p:cNvSpPr/>
          <p:nvPr/>
        </p:nvSpPr>
        <p:spPr bwMode="auto">
          <a:xfrm>
            <a:off x="4747049" y="2826171"/>
            <a:ext cx="889056"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err="1">
                <a:ln>
                  <a:noFill/>
                </a:ln>
                <a:effectLst/>
                <a:latin typeface="Noto Sans" panose="020B0502040504020204" pitchFamily="34" charset="0"/>
              </a:rPr>
              <a:t>packetheader</a:t>
            </a:r>
            <a:endParaRPr kumimoji="0" lang="en-US" sz="800" b="0" i="0" u="none" strike="noStrike" cap="none" normalizeH="0" baseline="0" dirty="0">
              <a:ln>
                <a:noFill/>
              </a:ln>
              <a:effectLst/>
              <a:latin typeface="Noto Sans" panose="020B0502040504020204" pitchFamily="34" charset="0"/>
            </a:endParaRPr>
          </a:p>
        </p:txBody>
      </p:sp>
      <p:sp>
        <p:nvSpPr>
          <p:cNvPr id="41" name="Rectangle 40">
            <a:extLst>
              <a:ext uri="{FF2B5EF4-FFF2-40B4-BE49-F238E27FC236}">
                <a16:creationId xmlns:a16="http://schemas.microsoft.com/office/drawing/2014/main" id="{4C77318A-32DC-463F-8E0C-F74F5BE9B533}"/>
              </a:ext>
            </a:extLst>
          </p:cNvPr>
          <p:cNvSpPr/>
          <p:nvPr/>
        </p:nvSpPr>
        <p:spPr bwMode="auto">
          <a:xfrm>
            <a:off x="4464666" y="3057202"/>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seconds</a:t>
            </a:r>
          </a:p>
        </p:txBody>
      </p:sp>
      <p:cxnSp>
        <p:nvCxnSpPr>
          <p:cNvPr id="44" name="Connector: Elbow 43">
            <a:extLst>
              <a:ext uri="{FF2B5EF4-FFF2-40B4-BE49-F238E27FC236}">
                <a16:creationId xmlns:a16="http://schemas.microsoft.com/office/drawing/2014/main" id="{4632666C-D8E8-4823-B440-F79B48C42D78}"/>
              </a:ext>
            </a:extLst>
          </p:cNvPr>
          <p:cNvCxnSpPr>
            <a:stCxn id="36" idx="2"/>
            <a:endCxn id="37" idx="0"/>
          </p:cNvCxnSpPr>
          <p:nvPr/>
        </p:nvCxnSpPr>
        <p:spPr bwMode="auto">
          <a:xfrm rot="5400000">
            <a:off x="4956726" y="2591318"/>
            <a:ext cx="469705" cy="1"/>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Connector: Elbow 44">
            <a:extLst>
              <a:ext uri="{FF2B5EF4-FFF2-40B4-BE49-F238E27FC236}">
                <a16:creationId xmlns:a16="http://schemas.microsoft.com/office/drawing/2014/main" id="{DDB63D35-43C6-4F55-AA23-6E3D24F4E623}"/>
              </a:ext>
            </a:extLst>
          </p:cNvPr>
          <p:cNvCxnSpPr>
            <a:cxnSpLocks/>
            <a:stCxn id="37" idx="2"/>
            <a:endCxn id="41" idx="0"/>
          </p:cNvCxnSpPr>
          <p:nvPr/>
        </p:nvCxnSpPr>
        <p:spPr bwMode="auto">
          <a:xfrm rot="5400000">
            <a:off x="4960581" y="2826205"/>
            <a:ext cx="55627" cy="406367"/>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45">
            <a:extLst>
              <a:ext uri="{FF2B5EF4-FFF2-40B4-BE49-F238E27FC236}">
                <a16:creationId xmlns:a16="http://schemas.microsoft.com/office/drawing/2014/main" id="{6803398D-45B2-40C0-850E-C23C7D2C868E}"/>
              </a:ext>
            </a:extLst>
          </p:cNvPr>
          <p:cNvSpPr/>
          <p:nvPr/>
        </p:nvSpPr>
        <p:spPr bwMode="auto">
          <a:xfrm>
            <a:off x="4543830" y="3307578"/>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err="1">
                <a:ln>
                  <a:noFill/>
                </a:ln>
                <a:effectLst/>
                <a:latin typeface="Noto Sans" panose="020B0502040504020204" pitchFamily="34" charset="0"/>
              </a:rPr>
              <a:t>useconds</a:t>
            </a:r>
            <a:endParaRPr kumimoji="0" lang="en-US" sz="800" b="0" i="0" u="none" strike="noStrike" cap="none" normalizeH="0" baseline="0" dirty="0">
              <a:ln>
                <a:noFill/>
              </a:ln>
              <a:effectLst/>
              <a:latin typeface="Noto Sans" panose="020B0502040504020204" pitchFamily="34" charset="0"/>
            </a:endParaRPr>
          </a:p>
        </p:txBody>
      </p:sp>
      <p:cxnSp>
        <p:nvCxnSpPr>
          <p:cNvPr id="47" name="Connector: Elbow 46">
            <a:extLst>
              <a:ext uri="{FF2B5EF4-FFF2-40B4-BE49-F238E27FC236}">
                <a16:creationId xmlns:a16="http://schemas.microsoft.com/office/drawing/2014/main" id="{3F4B83A6-A9AC-4BA0-A6A1-7CCD73A514FA}"/>
              </a:ext>
            </a:extLst>
          </p:cNvPr>
          <p:cNvCxnSpPr>
            <a:stCxn id="37" idx="2"/>
            <a:endCxn id="46" idx="0"/>
          </p:cNvCxnSpPr>
          <p:nvPr/>
        </p:nvCxnSpPr>
        <p:spPr bwMode="auto">
          <a:xfrm rot="5400000">
            <a:off x="4874975" y="2990975"/>
            <a:ext cx="306003" cy="327203"/>
          </a:xfrm>
          <a:prstGeom prst="bentConnector3">
            <a:avLst>
              <a:gd name="adj1" fmla="val 82267"/>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Connector: Elbow 47">
            <a:extLst>
              <a:ext uri="{FF2B5EF4-FFF2-40B4-BE49-F238E27FC236}">
                <a16:creationId xmlns:a16="http://schemas.microsoft.com/office/drawing/2014/main" id="{28F0DB4C-40BA-4A26-AF52-54EE64C0E15E}"/>
              </a:ext>
            </a:extLst>
          </p:cNvPr>
          <p:cNvCxnSpPr>
            <a:stCxn id="37" idx="2"/>
            <a:endCxn id="34" idx="0"/>
          </p:cNvCxnSpPr>
          <p:nvPr/>
        </p:nvCxnSpPr>
        <p:spPr bwMode="auto">
          <a:xfrm rot="16200000" flipH="1">
            <a:off x="4957143" y="3236009"/>
            <a:ext cx="519651" cy="50783"/>
          </a:xfrm>
          <a:prstGeom prst="bentConnector3">
            <a:avLst>
              <a:gd name="adj1" fmla="val 529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5" name="Group 84">
            <a:extLst>
              <a:ext uri="{FF2B5EF4-FFF2-40B4-BE49-F238E27FC236}">
                <a16:creationId xmlns:a16="http://schemas.microsoft.com/office/drawing/2014/main" id="{D0BF7BDC-E337-4428-BDA8-1865F9D73DFC}"/>
              </a:ext>
            </a:extLst>
          </p:cNvPr>
          <p:cNvGrpSpPr/>
          <p:nvPr/>
        </p:nvGrpSpPr>
        <p:grpSpPr>
          <a:xfrm>
            <a:off x="5718756" y="2823392"/>
            <a:ext cx="3099072" cy="1680917"/>
            <a:chOff x="6411697" y="2849861"/>
            <a:chExt cx="2136004" cy="1146633"/>
          </a:xfrm>
        </p:grpSpPr>
        <p:sp>
          <p:nvSpPr>
            <p:cNvPr id="50" name="Rectangle 49">
              <a:extLst>
                <a:ext uri="{FF2B5EF4-FFF2-40B4-BE49-F238E27FC236}">
                  <a16:creationId xmlns:a16="http://schemas.microsoft.com/office/drawing/2014/main" id="{AAF96F5D-2C94-4776-A25F-959726B20FB6}"/>
                </a:ext>
              </a:extLst>
            </p:cNvPr>
            <p:cNvSpPr/>
            <p:nvPr/>
          </p:nvSpPr>
          <p:spPr bwMode="auto">
            <a:xfrm>
              <a:off x="6876647" y="2849861"/>
              <a:ext cx="889056"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400" b="1" i="0" u="none" strike="noStrike" cap="none" normalizeH="0" baseline="0" dirty="0" err="1">
                  <a:ln>
                    <a:noFill/>
                  </a:ln>
                  <a:effectLst/>
                  <a:latin typeface="Noto Sans" panose="020B0502040504020204" pitchFamily="34" charset="0"/>
                </a:rPr>
                <a:t>linkLayer</a:t>
              </a:r>
              <a:endParaRPr kumimoji="0" lang="en-US" sz="1400" b="1" i="0" u="none" strike="noStrike" cap="none" normalizeH="0" baseline="0" dirty="0">
                <a:ln>
                  <a:noFill/>
                </a:ln>
                <a:effectLst/>
                <a:latin typeface="Noto Sans" panose="020B0502040504020204" pitchFamily="34" charset="0"/>
              </a:endParaRPr>
            </a:p>
          </p:txBody>
        </p:sp>
        <p:sp>
          <p:nvSpPr>
            <p:cNvPr id="51" name="Rectangle 50">
              <a:extLst>
                <a:ext uri="{FF2B5EF4-FFF2-40B4-BE49-F238E27FC236}">
                  <a16:creationId xmlns:a16="http://schemas.microsoft.com/office/drawing/2014/main" id="{BBDF5738-88DD-4BC0-8645-39017BF6A9A9}"/>
                </a:ext>
              </a:extLst>
            </p:cNvPr>
            <p:cNvSpPr/>
            <p:nvPr/>
          </p:nvSpPr>
          <p:spPr bwMode="auto">
            <a:xfrm>
              <a:off x="6411697" y="3080892"/>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ethernet</a:t>
              </a:r>
            </a:p>
          </p:txBody>
        </p:sp>
        <p:cxnSp>
          <p:nvCxnSpPr>
            <p:cNvPr id="52" name="Connector: Elbow 51">
              <a:extLst>
                <a:ext uri="{FF2B5EF4-FFF2-40B4-BE49-F238E27FC236}">
                  <a16:creationId xmlns:a16="http://schemas.microsoft.com/office/drawing/2014/main" id="{D365B8D7-2BAA-4C9B-8708-594F13F6B4DC}"/>
                </a:ext>
              </a:extLst>
            </p:cNvPr>
            <p:cNvCxnSpPr>
              <a:cxnSpLocks/>
              <a:stCxn id="50" idx="2"/>
              <a:endCxn id="51" idx="0"/>
            </p:cNvCxnSpPr>
            <p:nvPr/>
          </p:nvCxnSpPr>
          <p:spPr bwMode="auto">
            <a:xfrm rot="5400000">
              <a:off x="6998896" y="2758612"/>
              <a:ext cx="55627" cy="588933"/>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ectangle 52">
              <a:extLst>
                <a:ext uri="{FF2B5EF4-FFF2-40B4-BE49-F238E27FC236}">
                  <a16:creationId xmlns:a16="http://schemas.microsoft.com/office/drawing/2014/main" id="{EE18AA0D-2E6F-4AEE-9831-945FC42C8570}"/>
                </a:ext>
              </a:extLst>
            </p:cNvPr>
            <p:cNvSpPr/>
            <p:nvPr/>
          </p:nvSpPr>
          <p:spPr bwMode="auto">
            <a:xfrm>
              <a:off x="6416994" y="3300935"/>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err="1">
                  <a:ln>
                    <a:noFill/>
                  </a:ln>
                  <a:effectLst/>
                  <a:latin typeface="Noto Sans" panose="020B0502040504020204" pitchFamily="34" charset="0"/>
                </a:rPr>
                <a:t>MACDest</a:t>
              </a:r>
              <a:endParaRPr kumimoji="0" lang="en-US" sz="800" b="0" i="0" u="none" strike="noStrike" cap="none" normalizeH="0" baseline="0" dirty="0">
                <a:ln>
                  <a:noFill/>
                </a:ln>
                <a:effectLst/>
                <a:latin typeface="Noto Sans" panose="020B0502040504020204" pitchFamily="34" charset="0"/>
              </a:endParaRPr>
            </a:p>
          </p:txBody>
        </p:sp>
        <p:cxnSp>
          <p:nvCxnSpPr>
            <p:cNvPr id="54" name="Connector: Elbow 53">
              <a:extLst>
                <a:ext uri="{FF2B5EF4-FFF2-40B4-BE49-F238E27FC236}">
                  <a16:creationId xmlns:a16="http://schemas.microsoft.com/office/drawing/2014/main" id="{A3068581-4174-4CA3-B43E-E361A8807223}"/>
                </a:ext>
              </a:extLst>
            </p:cNvPr>
            <p:cNvCxnSpPr>
              <a:cxnSpLocks/>
              <a:stCxn id="51" idx="2"/>
              <a:endCxn id="53" idx="0"/>
            </p:cNvCxnSpPr>
            <p:nvPr/>
          </p:nvCxnSpPr>
          <p:spPr bwMode="auto">
            <a:xfrm rot="16200000" flipH="1">
              <a:off x="6712571" y="3275966"/>
              <a:ext cx="44639" cy="5297"/>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Connector: Elbow 54">
              <a:extLst>
                <a:ext uri="{FF2B5EF4-FFF2-40B4-BE49-F238E27FC236}">
                  <a16:creationId xmlns:a16="http://schemas.microsoft.com/office/drawing/2014/main" id="{5A2BDA18-ABEF-44D6-A9C0-1E8BBF49FAE7}"/>
                </a:ext>
              </a:extLst>
            </p:cNvPr>
            <p:cNvCxnSpPr>
              <a:cxnSpLocks/>
              <a:stCxn id="50" idx="2"/>
            </p:cNvCxnSpPr>
            <p:nvPr/>
          </p:nvCxnSpPr>
          <p:spPr bwMode="auto">
            <a:xfrm rot="16200000" flipH="1">
              <a:off x="7086741" y="3259699"/>
              <a:ext cx="519651" cy="50783"/>
            </a:xfrm>
            <a:prstGeom prst="bentConnector3">
              <a:avLst>
                <a:gd name="adj1" fmla="val 529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55">
              <a:extLst>
                <a:ext uri="{FF2B5EF4-FFF2-40B4-BE49-F238E27FC236}">
                  <a16:creationId xmlns:a16="http://schemas.microsoft.com/office/drawing/2014/main" id="{1B7B645C-5DBA-4A67-BD51-2F102D5EEBDD}"/>
                </a:ext>
              </a:extLst>
            </p:cNvPr>
            <p:cNvSpPr/>
            <p:nvPr/>
          </p:nvSpPr>
          <p:spPr bwMode="auto">
            <a:xfrm>
              <a:off x="6772030" y="3539058"/>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a:t>
              </a:r>
            </a:p>
          </p:txBody>
        </p:sp>
        <p:sp>
          <p:nvSpPr>
            <p:cNvPr id="57" name="Rectangle 56">
              <a:extLst>
                <a:ext uri="{FF2B5EF4-FFF2-40B4-BE49-F238E27FC236}">
                  <a16:creationId xmlns:a16="http://schemas.microsoft.com/office/drawing/2014/main" id="{E0F95007-C80A-4965-99EA-E354128934FE}"/>
                </a:ext>
              </a:extLst>
            </p:cNvPr>
            <p:cNvSpPr/>
            <p:nvPr/>
          </p:nvSpPr>
          <p:spPr bwMode="auto">
            <a:xfrm>
              <a:off x="7507341" y="3538499"/>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a:t>
              </a:r>
            </a:p>
          </p:txBody>
        </p:sp>
        <p:sp>
          <p:nvSpPr>
            <p:cNvPr id="58" name="Rectangle 57">
              <a:extLst>
                <a:ext uri="{FF2B5EF4-FFF2-40B4-BE49-F238E27FC236}">
                  <a16:creationId xmlns:a16="http://schemas.microsoft.com/office/drawing/2014/main" id="{F235B0C2-E3D5-4337-8463-4ECD03A1191A}"/>
                </a:ext>
              </a:extLst>
            </p:cNvPr>
            <p:cNvSpPr/>
            <p:nvPr/>
          </p:nvSpPr>
          <p:spPr bwMode="auto">
            <a:xfrm>
              <a:off x="7906612" y="3821090"/>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a:t>
              </a:r>
            </a:p>
          </p:txBody>
        </p:sp>
        <p:sp>
          <p:nvSpPr>
            <p:cNvPr id="59" name="Rectangle 58">
              <a:extLst>
                <a:ext uri="{FF2B5EF4-FFF2-40B4-BE49-F238E27FC236}">
                  <a16:creationId xmlns:a16="http://schemas.microsoft.com/office/drawing/2014/main" id="{858D34B6-5FA2-418C-A814-B2240279DCF9}"/>
                </a:ext>
              </a:extLst>
            </p:cNvPr>
            <p:cNvSpPr/>
            <p:nvPr/>
          </p:nvSpPr>
          <p:spPr bwMode="auto">
            <a:xfrm>
              <a:off x="7474866" y="3225667"/>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a:t>
              </a:r>
            </a:p>
          </p:txBody>
        </p:sp>
        <p:cxnSp>
          <p:nvCxnSpPr>
            <p:cNvPr id="60" name="Connector: Elbow 59">
              <a:extLst>
                <a:ext uri="{FF2B5EF4-FFF2-40B4-BE49-F238E27FC236}">
                  <a16:creationId xmlns:a16="http://schemas.microsoft.com/office/drawing/2014/main" id="{AB0ADA9D-4E16-4A9C-976C-6BED68E41F27}"/>
                </a:ext>
              </a:extLst>
            </p:cNvPr>
            <p:cNvCxnSpPr>
              <a:cxnSpLocks/>
              <a:stCxn id="50" idx="3"/>
              <a:endCxn id="59" idx="0"/>
            </p:cNvCxnSpPr>
            <p:nvPr/>
          </p:nvCxnSpPr>
          <p:spPr bwMode="auto">
            <a:xfrm>
              <a:off x="7765703" y="2937563"/>
              <a:ext cx="29708" cy="288104"/>
            </a:xfrm>
            <a:prstGeom prst="bentConnector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Connector: Elbow 60">
              <a:extLst>
                <a:ext uri="{FF2B5EF4-FFF2-40B4-BE49-F238E27FC236}">
                  <a16:creationId xmlns:a16="http://schemas.microsoft.com/office/drawing/2014/main" id="{578FC223-A175-4C91-B5D9-B415ABE4F34B}"/>
                </a:ext>
              </a:extLst>
            </p:cNvPr>
            <p:cNvCxnSpPr>
              <a:cxnSpLocks/>
              <a:stCxn id="59" idx="1"/>
              <a:endCxn id="56" idx="0"/>
            </p:cNvCxnSpPr>
            <p:nvPr/>
          </p:nvCxnSpPr>
          <p:spPr bwMode="auto">
            <a:xfrm rot="10800000" flipV="1">
              <a:off x="7092576" y="3313368"/>
              <a:ext cx="382291" cy="225689"/>
            </a:xfrm>
            <a:prstGeom prst="bentConnector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Connector: Elbow 61">
              <a:extLst>
                <a:ext uri="{FF2B5EF4-FFF2-40B4-BE49-F238E27FC236}">
                  <a16:creationId xmlns:a16="http://schemas.microsoft.com/office/drawing/2014/main" id="{88AD7C3F-0AB8-4971-8404-D846CC78989D}"/>
                </a:ext>
              </a:extLst>
            </p:cNvPr>
            <p:cNvCxnSpPr>
              <a:cxnSpLocks/>
              <a:stCxn id="59" idx="2"/>
              <a:endCxn id="57" idx="0"/>
            </p:cNvCxnSpPr>
            <p:nvPr/>
          </p:nvCxnSpPr>
          <p:spPr bwMode="auto">
            <a:xfrm rot="16200000" flipH="1">
              <a:off x="7742934" y="3453547"/>
              <a:ext cx="137428" cy="32475"/>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Connector: Elbow 65">
              <a:extLst>
                <a:ext uri="{FF2B5EF4-FFF2-40B4-BE49-F238E27FC236}">
                  <a16:creationId xmlns:a16="http://schemas.microsoft.com/office/drawing/2014/main" id="{85DDAA57-D45E-4234-A70E-4DFB11645B2D}"/>
                </a:ext>
              </a:extLst>
            </p:cNvPr>
            <p:cNvCxnSpPr>
              <a:cxnSpLocks/>
              <a:stCxn id="59" idx="3"/>
              <a:endCxn id="58" idx="0"/>
            </p:cNvCxnSpPr>
            <p:nvPr/>
          </p:nvCxnSpPr>
          <p:spPr bwMode="auto">
            <a:xfrm>
              <a:off x="8115955" y="3313369"/>
              <a:ext cx="111201" cy="507720"/>
            </a:xfrm>
            <a:prstGeom prst="bentConnector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1" name="Connector: Elbow 80">
            <a:extLst>
              <a:ext uri="{FF2B5EF4-FFF2-40B4-BE49-F238E27FC236}">
                <a16:creationId xmlns:a16="http://schemas.microsoft.com/office/drawing/2014/main" id="{47919BA1-70B5-41C5-8886-97ABD2A4F707}"/>
              </a:ext>
            </a:extLst>
          </p:cNvPr>
          <p:cNvCxnSpPr>
            <a:cxnSpLocks/>
            <a:stCxn id="36" idx="2"/>
            <a:endCxn id="50" idx="0"/>
          </p:cNvCxnSpPr>
          <p:nvPr/>
        </p:nvCxnSpPr>
        <p:spPr bwMode="auto">
          <a:xfrm rot="16200000" flipH="1">
            <a:off x="5881473" y="1666571"/>
            <a:ext cx="466926" cy="1846716"/>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Isosceles Triangle 41">
            <a:extLst>
              <a:ext uri="{FF2B5EF4-FFF2-40B4-BE49-F238E27FC236}">
                <a16:creationId xmlns:a16="http://schemas.microsoft.com/office/drawing/2014/main" id="{F5E37ABF-C06E-4D92-B265-4F63B8CAB33E}"/>
              </a:ext>
            </a:extLst>
          </p:cNvPr>
          <p:cNvSpPr/>
          <p:nvPr/>
        </p:nvSpPr>
        <p:spPr bwMode="auto">
          <a:xfrm flipH="1">
            <a:off x="5386659" y="3569042"/>
            <a:ext cx="167147" cy="345482"/>
          </a:xfrm>
          <a:prstGeom prst="triangle">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Tree>
    <p:extLst>
      <p:ext uri="{BB962C8B-B14F-4D97-AF65-F5344CB8AC3E}">
        <p14:creationId xmlns:p14="http://schemas.microsoft.com/office/powerpoint/2010/main" val="169132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973F4BF6-9DB4-40D5-AF08-01B97FEA460D}"/>
              </a:ext>
            </a:extLst>
          </p:cNvPr>
          <p:cNvSpPr>
            <a:spLocks noGrp="1" noChangeArrowheads="1"/>
          </p:cNvSpPr>
          <p:nvPr>
            <p:ph type="title"/>
          </p:nvPr>
        </p:nvSpPr>
        <p:spPr/>
        <p:txBody>
          <a:bodyPr/>
          <a:lstStyle/>
          <a:p>
            <a:r>
              <a:rPr lang="en-US" altLang="en-US" dirty="0"/>
              <a:t>Agenda</a:t>
            </a:r>
          </a:p>
        </p:txBody>
      </p:sp>
      <p:sp>
        <p:nvSpPr>
          <p:cNvPr id="5" name="Content Placeholder 4">
            <a:extLst>
              <a:ext uri="{FF2B5EF4-FFF2-40B4-BE49-F238E27FC236}">
                <a16:creationId xmlns:a16="http://schemas.microsoft.com/office/drawing/2014/main" id="{55BB085E-E5F3-413C-AA54-A13ED49A3A60}"/>
              </a:ext>
            </a:extLst>
          </p:cNvPr>
          <p:cNvSpPr>
            <a:spLocks noGrp="1"/>
          </p:cNvSpPr>
          <p:nvPr>
            <p:ph idx="1"/>
          </p:nvPr>
        </p:nvSpPr>
        <p:spPr/>
        <p:txBody>
          <a:bodyPr>
            <a:normAutofit fontScale="92500" lnSpcReduction="10000"/>
          </a:bodyPr>
          <a:lstStyle/>
          <a:p>
            <a:r>
              <a:rPr lang="en-US" altLang="en-US" dirty="0"/>
              <a:t>Motivation</a:t>
            </a:r>
          </a:p>
          <a:p>
            <a:pPr marL="800100" lvl="1" indent="-342900">
              <a:buFont typeface="Arial" panose="02020603050405020304" pitchFamily="18" charset="0"/>
              <a:buChar char="•"/>
            </a:pPr>
            <a:r>
              <a:rPr lang="en-US" altLang="en-US" dirty="0"/>
              <a:t>The Data Format Problem</a:t>
            </a:r>
          </a:p>
          <a:p>
            <a:pPr marL="800100" lvl="1" indent="-342900">
              <a:buFont typeface="Arial" panose="02020603050405020304" pitchFamily="18" charset="0"/>
              <a:buChar char="•"/>
            </a:pPr>
            <a:r>
              <a:rPr lang="en-US" altLang="en-US" dirty="0"/>
              <a:t>DFDL, standards, Daffodil, and why it is important</a:t>
            </a:r>
          </a:p>
          <a:p>
            <a:pPr marL="800100" lvl="1" indent="-342900">
              <a:buFont typeface="Arial" panose="02020603050405020304" pitchFamily="18" charset="0"/>
              <a:buChar char="•"/>
            </a:pPr>
            <a:r>
              <a:rPr lang="en-US" altLang="en-US" dirty="0"/>
              <a:t>DFDL Schemas</a:t>
            </a:r>
          </a:p>
          <a:p>
            <a:r>
              <a:rPr lang="en-US" altLang="en-US" dirty="0"/>
              <a:t>Technology</a:t>
            </a:r>
          </a:p>
          <a:p>
            <a:pPr marL="800100" lvl="1" indent="-342900">
              <a:buFont typeface="Arial" panose="02020603050405020304" pitchFamily="18" charset="0"/>
              <a:buChar char="•"/>
            </a:pPr>
            <a:r>
              <a:rPr lang="en-US" altLang="en-US" dirty="0"/>
              <a:t>DFDL (pronounced “</a:t>
            </a:r>
            <a:r>
              <a:rPr lang="en-US" altLang="en-US" dirty="0" err="1"/>
              <a:t>DaFoDiL</a:t>
            </a:r>
            <a:r>
              <a:rPr lang="en-US" altLang="en-US" dirty="0"/>
              <a:t>” or “Dee Eff Dee Ell”)</a:t>
            </a:r>
          </a:p>
          <a:p>
            <a:pPr marL="800100" lvl="1" indent="-342900">
              <a:buFont typeface="Arial" panose="02020603050405020304" pitchFamily="18" charset="0"/>
              <a:buChar char="•"/>
            </a:pPr>
            <a:r>
              <a:rPr lang="en-US" altLang="en-US" dirty="0"/>
              <a:t>Daffodil – the software </a:t>
            </a:r>
          </a:p>
          <a:p>
            <a:pPr marL="1257300" lvl="2" indent="-342900">
              <a:buFont typeface="Arial" panose="02020603050405020304" pitchFamily="18" charset="0"/>
              <a:buChar char="•"/>
            </a:pPr>
            <a:r>
              <a:rPr lang="en-US" altLang="en-US" dirty="0"/>
              <a:t>Code base details and status</a:t>
            </a:r>
          </a:p>
          <a:p>
            <a:pPr marL="1257300" lvl="2" indent="-342900">
              <a:buFont typeface="Arial" panose="02020603050405020304" pitchFamily="18" charset="0"/>
              <a:buChar char="•"/>
            </a:pPr>
            <a:r>
              <a:rPr lang="en-US" altLang="en-US" dirty="0"/>
              <a:t>Cool Stuff Daffodil/DFDL Does for You</a:t>
            </a:r>
          </a:p>
          <a:p>
            <a:pPr marL="1657350" lvl="3" indent="-285750">
              <a:buFont typeface="Arial" panose="02020603050405020304" pitchFamily="18" charset="0"/>
              <a:buChar char="•"/>
            </a:pPr>
            <a:r>
              <a:rPr lang="en-US" altLang="en-US" dirty="0"/>
              <a:t>Streaming unparsing with forward reference</a:t>
            </a:r>
          </a:p>
          <a:p>
            <a:pPr marL="800100" lvl="1" indent="-342900">
              <a:buFont typeface="Arial" panose="02020603050405020304" pitchFamily="18" charset="0"/>
              <a:buChar char="•"/>
            </a:pPr>
            <a:r>
              <a:rPr lang="en-US" altLang="en-US" dirty="0"/>
              <a:t>What’s Next – Plans/Hopes/Dreams</a:t>
            </a:r>
          </a:p>
          <a:p>
            <a:endParaRPr lang="en-US" dirty="0"/>
          </a:p>
        </p:txBody>
      </p:sp>
      <p:sp>
        <p:nvSpPr>
          <p:cNvPr id="7" name="Slide Number Placeholder 3">
            <a:extLst>
              <a:ext uri="{FF2B5EF4-FFF2-40B4-BE49-F238E27FC236}">
                <a16:creationId xmlns:a16="http://schemas.microsoft.com/office/drawing/2014/main" id="{53A4F05A-9EB8-436A-86B7-CADEE372F510}"/>
              </a:ext>
            </a:extLst>
          </p:cNvPr>
          <p:cNvSpPr>
            <a:spLocks noGrp="1"/>
          </p:cNvSpPr>
          <p:nvPr>
            <p:ph type="sldNum" idx="10"/>
          </p:nvPr>
        </p:nvSpPr>
        <p:spPr/>
        <p:txBody>
          <a:bodyPr/>
          <a:lstStyle/>
          <a:p>
            <a:fld id="{140FE4A0-0B1F-429B-AC3D-1F4A1950CC08}" type="slidenum">
              <a:rPr lang="en-US" altLang="en-US" smtClean="0"/>
              <a:pPr/>
              <a:t>4</a:t>
            </a:fld>
            <a:endParaRPr lang="en-US" altLang="en-US"/>
          </a:p>
        </p:txBody>
      </p:sp>
      <p:pic>
        <p:nvPicPr>
          <p:cNvPr id="13315" name="Picture 3">
            <a:extLst>
              <a:ext uri="{FF2B5EF4-FFF2-40B4-BE49-F238E27FC236}">
                <a16:creationId xmlns:a16="http://schemas.microsoft.com/office/drawing/2014/main" id="{921B28BD-7724-4A9B-AE2C-E3A305C41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6189663"/>
            <a:ext cx="1893888"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a:extLst>
              <a:ext uri="{FF2B5EF4-FFF2-40B4-BE49-F238E27FC236}">
                <a16:creationId xmlns:a16="http://schemas.microsoft.com/office/drawing/2014/main" id="{F37CB9B9-ACCE-4425-81F5-D9036CB7E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182563"/>
            <a:ext cx="1512887" cy="731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5">
            <a:extLst>
              <a:ext uri="{FF2B5EF4-FFF2-40B4-BE49-F238E27FC236}">
                <a16:creationId xmlns:a16="http://schemas.microsoft.com/office/drawing/2014/main" id="{D8B991AA-8FA2-4468-9A0D-7306F4C089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681" y="3293387"/>
            <a:ext cx="4572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PCAP Streaming Unparsing Illustration</a:t>
            </a:r>
          </a:p>
        </p:txBody>
      </p:sp>
      <p:sp>
        <p:nvSpPr>
          <p:cNvPr id="5" name="Slide Number Placeholder 4">
            <a:extLst>
              <a:ext uri="{FF2B5EF4-FFF2-40B4-BE49-F238E27FC236}">
                <a16:creationId xmlns:a16="http://schemas.microsoft.com/office/drawing/2014/main" id="{CB24136B-0F65-4045-8AA7-C1990ECBEAE8}"/>
              </a:ext>
            </a:extLst>
          </p:cNvPr>
          <p:cNvSpPr>
            <a:spLocks noGrp="1"/>
          </p:cNvSpPr>
          <p:nvPr>
            <p:ph type="sldNum" idx="4294967295"/>
          </p:nvPr>
        </p:nvSpPr>
        <p:spPr>
          <a:xfrm>
            <a:off x="0" y="6396038"/>
            <a:ext cx="561975" cy="363537"/>
          </a:xfrm>
          <a:prstGeom prst="rect">
            <a:avLst/>
          </a:prstGeom>
        </p:spPr>
        <p:txBody>
          <a:bodyPr/>
          <a:lstStyle/>
          <a:p>
            <a:fld id="{E87A9C04-9BE2-4A9F-A3FE-72B96988022F}" type="slidenum">
              <a:rPr lang="en-US" smtClean="0"/>
              <a:pPr/>
              <a:t>40</a:t>
            </a:fld>
            <a:endParaRPr lang="en-US" dirty="0"/>
          </a:p>
        </p:txBody>
      </p:sp>
      <p:sp>
        <p:nvSpPr>
          <p:cNvPr id="3" name="TextBox 2">
            <a:extLst>
              <a:ext uri="{FF2B5EF4-FFF2-40B4-BE49-F238E27FC236}">
                <a16:creationId xmlns:a16="http://schemas.microsoft.com/office/drawing/2014/main" id="{4FF942D2-0A0D-475D-90D2-E153352AB19A}"/>
              </a:ext>
            </a:extLst>
          </p:cNvPr>
          <p:cNvSpPr txBox="1"/>
          <p:nvPr/>
        </p:nvSpPr>
        <p:spPr>
          <a:xfrm>
            <a:off x="1076055" y="5561911"/>
            <a:ext cx="1209945" cy="349968"/>
          </a:xfrm>
          <a:prstGeom prst="rect">
            <a:avLst/>
          </a:prstGeom>
          <a:solidFill>
            <a:srgbClr val="FFCC99"/>
          </a:solidFill>
          <a:ln>
            <a:solidFill>
              <a:schemeClr val="tx1"/>
            </a:solidFill>
          </a:ln>
        </p:spPr>
        <p:txBody>
          <a:bodyPr wrap="square" rtlCol="0">
            <a:spAutoFit/>
          </a:bodyPr>
          <a:lstStyle/>
          <a:p>
            <a:endParaRPr lang="en-US" dirty="0">
              <a:latin typeface="Noto Mono" panose="020B0609030804020204" pitchFamily="49" charset="0"/>
              <a:ea typeface="Noto Mono" panose="020B0609030804020204" pitchFamily="49" charset="0"/>
              <a:cs typeface="Noto Mono" panose="020B0609030804020204" pitchFamily="49" charset="0"/>
            </a:endParaRPr>
          </a:p>
        </p:txBody>
      </p:sp>
      <p:sp>
        <p:nvSpPr>
          <p:cNvPr id="20" name="Right Arrow 11">
            <a:extLst>
              <a:ext uri="{FF2B5EF4-FFF2-40B4-BE49-F238E27FC236}">
                <a16:creationId xmlns:a16="http://schemas.microsoft.com/office/drawing/2014/main" id="{3C7201FF-FA2C-42BB-B7EE-9AE814393CFD}"/>
              </a:ext>
            </a:extLst>
          </p:cNvPr>
          <p:cNvSpPr/>
          <p:nvPr/>
        </p:nvSpPr>
        <p:spPr>
          <a:xfrm rot="10800000">
            <a:off x="380548" y="5551929"/>
            <a:ext cx="597776" cy="304636"/>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8800" dirty="0">
              <a:solidFill>
                <a:schemeClr val="tx2"/>
              </a:solidFill>
            </a:endParaRPr>
          </a:p>
        </p:txBody>
      </p:sp>
      <p:sp>
        <p:nvSpPr>
          <p:cNvPr id="4" name="Rectangle: Rounded Corners 3">
            <a:extLst>
              <a:ext uri="{FF2B5EF4-FFF2-40B4-BE49-F238E27FC236}">
                <a16:creationId xmlns:a16="http://schemas.microsoft.com/office/drawing/2014/main" id="{A539DE0E-2764-4B17-B3DA-51A0FAC2967F}"/>
              </a:ext>
            </a:extLst>
          </p:cNvPr>
          <p:cNvSpPr/>
          <p:nvPr/>
        </p:nvSpPr>
        <p:spPr bwMode="auto">
          <a:xfrm>
            <a:off x="1436452" y="2685401"/>
            <a:ext cx="1283346" cy="1098999"/>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800" b="0" i="0" u="none" strike="noStrike" cap="none" normalizeH="0" baseline="0" dirty="0">
                <a:ln>
                  <a:noFill/>
                </a:ln>
                <a:effectLst/>
                <a:latin typeface="Noto Sans" panose="020B0502040504020204" pitchFamily="34" charset="0"/>
              </a:rPr>
              <a:t>unparser</a:t>
            </a:r>
          </a:p>
        </p:txBody>
      </p:sp>
      <p:sp>
        <p:nvSpPr>
          <p:cNvPr id="6" name="Arrow: Curved Right 5">
            <a:extLst>
              <a:ext uri="{FF2B5EF4-FFF2-40B4-BE49-F238E27FC236}">
                <a16:creationId xmlns:a16="http://schemas.microsoft.com/office/drawing/2014/main" id="{62114E37-C615-4D36-801C-0801DFF27414}"/>
              </a:ext>
            </a:extLst>
          </p:cNvPr>
          <p:cNvSpPr/>
          <p:nvPr/>
        </p:nvSpPr>
        <p:spPr bwMode="auto">
          <a:xfrm>
            <a:off x="455362" y="1724179"/>
            <a:ext cx="914400" cy="1632830"/>
          </a:xfrm>
          <a:prstGeom prst="curv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8" name="Arrow: Left-Right 7">
            <a:extLst>
              <a:ext uri="{FF2B5EF4-FFF2-40B4-BE49-F238E27FC236}">
                <a16:creationId xmlns:a16="http://schemas.microsoft.com/office/drawing/2014/main" id="{BBB6D7A8-5D8D-4D76-9D53-F3E56E760750}"/>
              </a:ext>
            </a:extLst>
          </p:cNvPr>
          <p:cNvSpPr/>
          <p:nvPr/>
        </p:nvSpPr>
        <p:spPr bwMode="auto">
          <a:xfrm>
            <a:off x="2768212" y="2823392"/>
            <a:ext cx="1453974" cy="556733"/>
          </a:xfrm>
          <a:prstGeom prst="lef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40" name="TextBox 39">
            <a:extLst>
              <a:ext uri="{FF2B5EF4-FFF2-40B4-BE49-F238E27FC236}">
                <a16:creationId xmlns:a16="http://schemas.microsoft.com/office/drawing/2014/main" id="{884365BC-074E-4049-AA6E-4068CF5F4FF5}"/>
              </a:ext>
            </a:extLst>
          </p:cNvPr>
          <p:cNvSpPr txBox="1"/>
          <p:nvPr/>
        </p:nvSpPr>
        <p:spPr>
          <a:xfrm>
            <a:off x="2483874" y="5567736"/>
            <a:ext cx="2437942" cy="354777"/>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a:latin typeface="Courier New" panose="02070309020205020404" pitchFamily="49" charset="0"/>
                <a:cs typeface="Courier New" panose="02070309020205020404" pitchFamily="49" charset="0"/>
              </a:rPr>
              <a:t>005056E014...</a:t>
            </a:r>
            <a:endParaRPr lang="en-US" dirty="0">
              <a:latin typeface="Noto Mono" panose="020B0609030804020204" pitchFamily="49" charset="0"/>
              <a:ea typeface="Noto Mono" panose="020B0609030804020204" pitchFamily="49" charset="0"/>
              <a:cs typeface="Noto Mono" panose="020B0609030804020204" pitchFamily="49" charset="0"/>
            </a:endParaRPr>
          </a:p>
        </p:txBody>
      </p:sp>
      <p:sp>
        <p:nvSpPr>
          <p:cNvPr id="35" name="Arrow: Left-Right 34">
            <a:extLst>
              <a:ext uri="{FF2B5EF4-FFF2-40B4-BE49-F238E27FC236}">
                <a16:creationId xmlns:a16="http://schemas.microsoft.com/office/drawing/2014/main" id="{283D9713-57E4-49C5-97E6-44859362EDC6}"/>
              </a:ext>
            </a:extLst>
          </p:cNvPr>
          <p:cNvSpPr/>
          <p:nvPr/>
        </p:nvSpPr>
        <p:spPr bwMode="auto">
          <a:xfrm>
            <a:off x="2286000" y="5704247"/>
            <a:ext cx="196740" cy="104153"/>
          </a:xfrm>
          <a:prstGeom prst="lef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38" name="Right Arrow 11">
            <a:extLst>
              <a:ext uri="{FF2B5EF4-FFF2-40B4-BE49-F238E27FC236}">
                <a16:creationId xmlns:a16="http://schemas.microsoft.com/office/drawing/2014/main" id="{D3CEE391-DE25-400A-872E-B8C94236EF7A}"/>
              </a:ext>
            </a:extLst>
          </p:cNvPr>
          <p:cNvSpPr/>
          <p:nvPr/>
        </p:nvSpPr>
        <p:spPr>
          <a:xfrm rot="10800000">
            <a:off x="8776628" y="969228"/>
            <a:ext cx="367372" cy="304636"/>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8800" dirty="0">
              <a:solidFill>
                <a:schemeClr val="tx2"/>
              </a:solidFill>
            </a:endParaRPr>
          </a:p>
        </p:txBody>
      </p:sp>
      <p:sp>
        <p:nvSpPr>
          <p:cNvPr id="39" name="TextBox 38">
            <a:extLst>
              <a:ext uri="{FF2B5EF4-FFF2-40B4-BE49-F238E27FC236}">
                <a16:creationId xmlns:a16="http://schemas.microsoft.com/office/drawing/2014/main" id="{E17B74A0-5A8C-4566-97BA-745CF8DCE9A9}"/>
              </a:ext>
            </a:extLst>
          </p:cNvPr>
          <p:cNvSpPr txBox="1"/>
          <p:nvPr/>
        </p:nvSpPr>
        <p:spPr>
          <a:xfrm>
            <a:off x="1359107" y="1628764"/>
            <a:ext cx="9725739" cy="383951"/>
          </a:xfrm>
          <a:prstGeom prst="rect">
            <a:avLst/>
          </a:prstGeom>
          <a:noFill/>
        </p:spPr>
        <p:txBody>
          <a:bodyPr wrap="none" rtlCol="0">
            <a:spAutoFit/>
          </a:bodyPr>
          <a:lstStyle/>
          <a:p>
            <a:r>
              <a:rPr lang="en-US" sz="2000" b="1" dirty="0">
                <a:latin typeface="Courier New" panose="02070309020205020404" pitchFamily="49" charset="0"/>
                <a:cs typeface="Courier New" panose="02070309020205020404" pitchFamily="49" charset="0"/>
              </a:rPr>
              <a:t>&lt;</a:t>
            </a:r>
            <a:r>
              <a:rPr lang="en-US" sz="2000" b="1" dirty="0" err="1">
                <a:latin typeface="Courier New" panose="02070309020205020404" pitchFamily="49" charset="0"/>
                <a:cs typeface="Courier New" panose="02070309020205020404" pitchFamily="49" charset="0"/>
              </a:rPr>
              <a:t>pcap:LinkLayer</a:t>
            </a:r>
            <a:r>
              <a:rPr lang="en-US" sz="2000" b="1" dirty="0">
                <a:latin typeface="Courier New" panose="02070309020205020404" pitchFamily="49" charset="0"/>
                <a:cs typeface="Courier New" panose="02070309020205020404" pitchFamily="49" charset="0"/>
              </a:rPr>
              <a:t>&gt;&lt;</a:t>
            </a:r>
            <a:r>
              <a:rPr lang="en-US" sz="2000" b="1" dirty="0" err="1">
                <a:latin typeface="Courier New" panose="02070309020205020404" pitchFamily="49" charset="0"/>
                <a:cs typeface="Courier New" panose="02070309020205020404" pitchFamily="49" charset="0"/>
              </a:rPr>
              <a:t>pcap:Ethernet</a:t>
            </a:r>
            <a:r>
              <a:rPr lang="en-US" sz="2000" b="1" dirty="0">
                <a:latin typeface="Courier New" panose="02070309020205020404" pitchFamily="49" charset="0"/>
                <a:cs typeface="Courier New" panose="02070309020205020404" pitchFamily="49" charset="0"/>
              </a:rPr>
              <a:t>&gt;&lt;</a:t>
            </a:r>
            <a:r>
              <a:rPr lang="en-US" sz="2000" b="1" dirty="0" err="1">
                <a:latin typeface="Courier New" panose="02070309020205020404" pitchFamily="49" charset="0"/>
                <a:cs typeface="Courier New" panose="02070309020205020404" pitchFamily="49" charset="0"/>
              </a:rPr>
              <a:t>MACDest</a:t>
            </a:r>
            <a:r>
              <a:rPr lang="en-US" sz="2000" b="1" dirty="0">
                <a:latin typeface="Courier New" panose="02070309020205020404" pitchFamily="49" charset="0"/>
                <a:cs typeface="Courier New" panose="02070309020205020404" pitchFamily="49" charset="0"/>
              </a:rPr>
              <a:t>&gt;005056E01449&lt;/</a:t>
            </a:r>
            <a:r>
              <a:rPr lang="en-US" sz="2000" b="1" dirty="0" err="1">
                <a:latin typeface="Courier New" panose="02070309020205020404" pitchFamily="49" charset="0"/>
                <a:cs typeface="Courier New" panose="02070309020205020404" pitchFamily="49" charset="0"/>
              </a:rPr>
              <a:t>MACDest</a:t>
            </a:r>
            <a:r>
              <a:rPr lang="en-US" sz="2000" b="1" dirty="0">
                <a:latin typeface="Courier New" panose="02070309020205020404" pitchFamily="49" charset="0"/>
                <a:cs typeface="Courier New" panose="02070309020205020404" pitchFamily="49" charset="0"/>
              </a:rPr>
              <a:t>&gt;</a:t>
            </a:r>
          </a:p>
        </p:txBody>
      </p:sp>
      <p:sp>
        <p:nvSpPr>
          <p:cNvPr id="34" name="Rectangle 33">
            <a:extLst>
              <a:ext uri="{FF2B5EF4-FFF2-40B4-BE49-F238E27FC236}">
                <a16:creationId xmlns:a16="http://schemas.microsoft.com/office/drawing/2014/main" id="{9047B84E-4AD2-41D3-B4FE-6EEE6772FF73}"/>
              </a:ext>
            </a:extLst>
          </p:cNvPr>
          <p:cNvSpPr/>
          <p:nvPr/>
        </p:nvSpPr>
        <p:spPr bwMode="auto">
          <a:xfrm>
            <a:off x="4921816" y="3521226"/>
            <a:ext cx="641089" cy="175404"/>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err="1">
                <a:ln>
                  <a:noFill/>
                </a:ln>
                <a:effectLst/>
                <a:latin typeface="Noto Sans" panose="020B0502040504020204" pitchFamily="34" charset="0"/>
              </a:rPr>
              <a:t>InclLen</a:t>
            </a:r>
            <a:endParaRPr kumimoji="0" lang="en-US" sz="800" b="0" i="0" u="none" strike="noStrike" cap="none" normalizeH="0" baseline="0" dirty="0">
              <a:ln>
                <a:noFill/>
              </a:ln>
              <a:effectLst/>
              <a:latin typeface="Noto Sans" panose="020B0502040504020204" pitchFamily="34" charset="0"/>
            </a:endParaRPr>
          </a:p>
        </p:txBody>
      </p:sp>
      <p:sp>
        <p:nvSpPr>
          <p:cNvPr id="36" name="Rectangle 35">
            <a:extLst>
              <a:ext uri="{FF2B5EF4-FFF2-40B4-BE49-F238E27FC236}">
                <a16:creationId xmlns:a16="http://schemas.microsoft.com/office/drawing/2014/main" id="{FAA07C48-ED77-4C15-BB4A-27B3B26BF5F7}"/>
              </a:ext>
            </a:extLst>
          </p:cNvPr>
          <p:cNvSpPr/>
          <p:nvPr/>
        </p:nvSpPr>
        <p:spPr bwMode="auto">
          <a:xfrm>
            <a:off x="4876701" y="2181062"/>
            <a:ext cx="629754"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packet</a:t>
            </a:r>
          </a:p>
        </p:txBody>
      </p:sp>
      <p:sp>
        <p:nvSpPr>
          <p:cNvPr id="37" name="Rectangle 36">
            <a:extLst>
              <a:ext uri="{FF2B5EF4-FFF2-40B4-BE49-F238E27FC236}">
                <a16:creationId xmlns:a16="http://schemas.microsoft.com/office/drawing/2014/main" id="{7E5B960B-91E9-43E9-87EF-B0BFF81EDFF0}"/>
              </a:ext>
            </a:extLst>
          </p:cNvPr>
          <p:cNvSpPr/>
          <p:nvPr/>
        </p:nvSpPr>
        <p:spPr bwMode="auto">
          <a:xfrm>
            <a:off x="4747049" y="2826171"/>
            <a:ext cx="889056"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err="1">
                <a:ln>
                  <a:noFill/>
                </a:ln>
                <a:effectLst/>
                <a:latin typeface="Noto Sans" panose="020B0502040504020204" pitchFamily="34" charset="0"/>
              </a:rPr>
              <a:t>packetheader</a:t>
            </a:r>
            <a:endParaRPr kumimoji="0" lang="en-US" sz="800" b="0" i="0" u="none" strike="noStrike" cap="none" normalizeH="0" baseline="0" dirty="0">
              <a:ln>
                <a:noFill/>
              </a:ln>
              <a:effectLst/>
              <a:latin typeface="Noto Sans" panose="020B0502040504020204" pitchFamily="34" charset="0"/>
            </a:endParaRPr>
          </a:p>
        </p:txBody>
      </p:sp>
      <p:sp>
        <p:nvSpPr>
          <p:cNvPr id="41" name="Rectangle 40">
            <a:extLst>
              <a:ext uri="{FF2B5EF4-FFF2-40B4-BE49-F238E27FC236}">
                <a16:creationId xmlns:a16="http://schemas.microsoft.com/office/drawing/2014/main" id="{4C77318A-32DC-463F-8E0C-F74F5BE9B533}"/>
              </a:ext>
            </a:extLst>
          </p:cNvPr>
          <p:cNvSpPr/>
          <p:nvPr/>
        </p:nvSpPr>
        <p:spPr bwMode="auto">
          <a:xfrm>
            <a:off x="4464666" y="3057202"/>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seconds</a:t>
            </a:r>
          </a:p>
        </p:txBody>
      </p:sp>
      <p:cxnSp>
        <p:nvCxnSpPr>
          <p:cNvPr id="44" name="Connector: Elbow 43">
            <a:extLst>
              <a:ext uri="{FF2B5EF4-FFF2-40B4-BE49-F238E27FC236}">
                <a16:creationId xmlns:a16="http://schemas.microsoft.com/office/drawing/2014/main" id="{4632666C-D8E8-4823-B440-F79B48C42D78}"/>
              </a:ext>
            </a:extLst>
          </p:cNvPr>
          <p:cNvCxnSpPr>
            <a:stCxn id="36" idx="2"/>
            <a:endCxn id="37" idx="0"/>
          </p:cNvCxnSpPr>
          <p:nvPr/>
        </p:nvCxnSpPr>
        <p:spPr bwMode="auto">
          <a:xfrm rot="5400000">
            <a:off x="4956726" y="2591318"/>
            <a:ext cx="469705" cy="1"/>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Connector: Elbow 44">
            <a:extLst>
              <a:ext uri="{FF2B5EF4-FFF2-40B4-BE49-F238E27FC236}">
                <a16:creationId xmlns:a16="http://schemas.microsoft.com/office/drawing/2014/main" id="{DDB63D35-43C6-4F55-AA23-6E3D24F4E623}"/>
              </a:ext>
            </a:extLst>
          </p:cNvPr>
          <p:cNvCxnSpPr>
            <a:cxnSpLocks/>
            <a:stCxn id="37" idx="2"/>
            <a:endCxn id="41" idx="0"/>
          </p:cNvCxnSpPr>
          <p:nvPr/>
        </p:nvCxnSpPr>
        <p:spPr bwMode="auto">
          <a:xfrm rot="5400000">
            <a:off x="4960581" y="2826205"/>
            <a:ext cx="55627" cy="406367"/>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45">
            <a:extLst>
              <a:ext uri="{FF2B5EF4-FFF2-40B4-BE49-F238E27FC236}">
                <a16:creationId xmlns:a16="http://schemas.microsoft.com/office/drawing/2014/main" id="{6803398D-45B2-40C0-850E-C23C7D2C868E}"/>
              </a:ext>
            </a:extLst>
          </p:cNvPr>
          <p:cNvSpPr/>
          <p:nvPr/>
        </p:nvSpPr>
        <p:spPr bwMode="auto">
          <a:xfrm>
            <a:off x="4543830" y="3307578"/>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err="1">
                <a:ln>
                  <a:noFill/>
                </a:ln>
                <a:effectLst/>
                <a:latin typeface="Noto Sans" panose="020B0502040504020204" pitchFamily="34" charset="0"/>
              </a:rPr>
              <a:t>useconds</a:t>
            </a:r>
            <a:endParaRPr kumimoji="0" lang="en-US" sz="800" b="0" i="0" u="none" strike="noStrike" cap="none" normalizeH="0" baseline="0" dirty="0">
              <a:ln>
                <a:noFill/>
              </a:ln>
              <a:effectLst/>
              <a:latin typeface="Noto Sans" panose="020B0502040504020204" pitchFamily="34" charset="0"/>
            </a:endParaRPr>
          </a:p>
        </p:txBody>
      </p:sp>
      <p:cxnSp>
        <p:nvCxnSpPr>
          <p:cNvPr id="47" name="Connector: Elbow 46">
            <a:extLst>
              <a:ext uri="{FF2B5EF4-FFF2-40B4-BE49-F238E27FC236}">
                <a16:creationId xmlns:a16="http://schemas.microsoft.com/office/drawing/2014/main" id="{3F4B83A6-A9AC-4BA0-A6A1-7CCD73A514FA}"/>
              </a:ext>
            </a:extLst>
          </p:cNvPr>
          <p:cNvCxnSpPr>
            <a:stCxn id="37" idx="2"/>
            <a:endCxn id="46" idx="0"/>
          </p:cNvCxnSpPr>
          <p:nvPr/>
        </p:nvCxnSpPr>
        <p:spPr bwMode="auto">
          <a:xfrm rot="5400000">
            <a:off x="4874975" y="2990975"/>
            <a:ext cx="306003" cy="327203"/>
          </a:xfrm>
          <a:prstGeom prst="bentConnector3">
            <a:avLst>
              <a:gd name="adj1" fmla="val 82267"/>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Connector: Elbow 47">
            <a:extLst>
              <a:ext uri="{FF2B5EF4-FFF2-40B4-BE49-F238E27FC236}">
                <a16:creationId xmlns:a16="http://schemas.microsoft.com/office/drawing/2014/main" id="{28F0DB4C-40BA-4A26-AF52-54EE64C0E15E}"/>
              </a:ext>
            </a:extLst>
          </p:cNvPr>
          <p:cNvCxnSpPr>
            <a:stCxn id="37" idx="2"/>
            <a:endCxn id="34" idx="0"/>
          </p:cNvCxnSpPr>
          <p:nvPr/>
        </p:nvCxnSpPr>
        <p:spPr bwMode="auto">
          <a:xfrm rot="16200000" flipH="1">
            <a:off x="4957143" y="3236009"/>
            <a:ext cx="519651" cy="50783"/>
          </a:xfrm>
          <a:prstGeom prst="bentConnector3">
            <a:avLst>
              <a:gd name="adj1" fmla="val 529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5" name="Group 84">
            <a:extLst>
              <a:ext uri="{FF2B5EF4-FFF2-40B4-BE49-F238E27FC236}">
                <a16:creationId xmlns:a16="http://schemas.microsoft.com/office/drawing/2014/main" id="{D0BF7BDC-E337-4428-BDA8-1865F9D73DFC}"/>
              </a:ext>
            </a:extLst>
          </p:cNvPr>
          <p:cNvGrpSpPr/>
          <p:nvPr/>
        </p:nvGrpSpPr>
        <p:grpSpPr>
          <a:xfrm>
            <a:off x="5718756" y="2823392"/>
            <a:ext cx="3099072" cy="1680917"/>
            <a:chOff x="6411697" y="2849861"/>
            <a:chExt cx="2136004" cy="1146633"/>
          </a:xfrm>
        </p:grpSpPr>
        <p:sp>
          <p:nvSpPr>
            <p:cNvPr id="50" name="Rectangle 49">
              <a:extLst>
                <a:ext uri="{FF2B5EF4-FFF2-40B4-BE49-F238E27FC236}">
                  <a16:creationId xmlns:a16="http://schemas.microsoft.com/office/drawing/2014/main" id="{AAF96F5D-2C94-4776-A25F-959726B20FB6}"/>
                </a:ext>
              </a:extLst>
            </p:cNvPr>
            <p:cNvSpPr/>
            <p:nvPr/>
          </p:nvSpPr>
          <p:spPr bwMode="auto">
            <a:xfrm>
              <a:off x="6876647" y="2849861"/>
              <a:ext cx="889056"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err="1">
                  <a:ln>
                    <a:noFill/>
                  </a:ln>
                  <a:effectLst/>
                  <a:latin typeface="Noto Sans" panose="020B0502040504020204" pitchFamily="34" charset="0"/>
                </a:rPr>
                <a:t>lihkLayer</a:t>
              </a:r>
              <a:endParaRPr kumimoji="0" lang="en-US" sz="800" b="0" i="0" u="none" strike="noStrike" cap="none" normalizeH="0" baseline="0" dirty="0">
                <a:ln>
                  <a:noFill/>
                </a:ln>
                <a:effectLst/>
                <a:latin typeface="Noto Sans" panose="020B0502040504020204" pitchFamily="34" charset="0"/>
              </a:endParaRPr>
            </a:p>
          </p:txBody>
        </p:sp>
        <p:sp>
          <p:nvSpPr>
            <p:cNvPr id="51" name="Rectangle 50">
              <a:extLst>
                <a:ext uri="{FF2B5EF4-FFF2-40B4-BE49-F238E27FC236}">
                  <a16:creationId xmlns:a16="http://schemas.microsoft.com/office/drawing/2014/main" id="{BBDF5738-88DD-4BC0-8645-39017BF6A9A9}"/>
                </a:ext>
              </a:extLst>
            </p:cNvPr>
            <p:cNvSpPr/>
            <p:nvPr/>
          </p:nvSpPr>
          <p:spPr bwMode="auto">
            <a:xfrm>
              <a:off x="6411697" y="3080892"/>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ethernet</a:t>
              </a:r>
            </a:p>
          </p:txBody>
        </p:sp>
        <p:cxnSp>
          <p:nvCxnSpPr>
            <p:cNvPr id="52" name="Connector: Elbow 51">
              <a:extLst>
                <a:ext uri="{FF2B5EF4-FFF2-40B4-BE49-F238E27FC236}">
                  <a16:creationId xmlns:a16="http://schemas.microsoft.com/office/drawing/2014/main" id="{D365B8D7-2BAA-4C9B-8708-594F13F6B4DC}"/>
                </a:ext>
              </a:extLst>
            </p:cNvPr>
            <p:cNvCxnSpPr>
              <a:cxnSpLocks/>
              <a:stCxn id="50" idx="2"/>
              <a:endCxn id="51" idx="0"/>
            </p:cNvCxnSpPr>
            <p:nvPr/>
          </p:nvCxnSpPr>
          <p:spPr bwMode="auto">
            <a:xfrm rot="5400000">
              <a:off x="6998896" y="2758612"/>
              <a:ext cx="55627" cy="588933"/>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ectangle 52">
              <a:extLst>
                <a:ext uri="{FF2B5EF4-FFF2-40B4-BE49-F238E27FC236}">
                  <a16:creationId xmlns:a16="http://schemas.microsoft.com/office/drawing/2014/main" id="{EE18AA0D-2E6F-4AEE-9831-945FC42C8570}"/>
                </a:ext>
              </a:extLst>
            </p:cNvPr>
            <p:cNvSpPr/>
            <p:nvPr/>
          </p:nvSpPr>
          <p:spPr bwMode="auto">
            <a:xfrm>
              <a:off x="6416994" y="3300935"/>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err="1">
                  <a:ln>
                    <a:noFill/>
                  </a:ln>
                  <a:effectLst/>
                  <a:latin typeface="Noto Sans" panose="020B0502040504020204" pitchFamily="34" charset="0"/>
                </a:rPr>
                <a:t>MACDest</a:t>
              </a:r>
              <a:endParaRPr kumimoji="0" lang="en-US" sz="800" b="0" i="0" u="none" strike="noStrike" cap="none" normalizeH="0" baseline="0" dirty="0">
                <a:ln>
                  <a:noFill/>
                </a:ln>
                <a:effectLst/>
                <a:latin typeface="Noto Sans" panose="020B0502040504020204" pitchFamily="34" charset="0"/>
              </a:endParaRPr>
            </a:p>
          </p:txBody>
        </p:sp>
        <p:cxnSp>
          <p:nvCxnSpPr>
            <p:cNvPr id="54" name="Connector: Elbow 53">
              <a:extLst>
                <a:ext uri="{FF2B5EF4-FFF2-40B4-BE49-F238E27FC236}">
                  <a16:creationId xmlns:a16="http://schemas.microsoft.com/office/drawing/2014/main" id="{A3068581-4174-4CA3-B43E-E361A8807223}"/>
                </a:ext>
              </a:extLst>
            </p:cNvPr>
            <p:cNvCxnSpPr>
              <a:cxnSpLocks/>
              <a:stCxn id="51" idx="2"/>
              <a:endCxn id="53" idx="0"/>
            </p:cNvCxnSpPr>
            <p:nvPr/>
          </p:nvCxnSpPr>
          <p:spPr bwMode="auto">
            <a:xfrm rot="16200000" flipH="1">
              <a:off x="6712571" y="3275966"/>
              <a:ext cx="44639" cy="5297"/>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Connector: Elbow 54">
              <a:extLst>
                <a:ext uri="{FF2B5EF4-FFF2-40B4-BE49-F238E27FC236}">
                  <a16:creationId xmlns:a16="http://schemas.microsoft.com/office/drawing/2014/main" id="{5A2BDA18-ABEF-44D6-A9C0-1E8BBF49FAE7}"/>
                </a:ext>
              </a:extLst>
            </p:cNvPr>
            <p:cNvCxnSpPr>
              <a:cxnSpLocks/>
              <a:stCxn id="50" idx="2"/>
            </p:cNvCxnSpPr>
            <p:nvPr/>
          </p:nvCxnSpPr>
          <p:spPr bwMode="auto">
            <a:xfrm rot="16200000" flipH="1">
              <a:off x="7086741" y="3259699"/>
              <a:ext cx="519651" cy="50783"/>
            </a:xfrm>
            <a:prstGeom prst="bentConnector3">
              <a:avLst>
                <a:gd name="adj1" fmla="val 529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55">
              <a:extLst>
                <a:ext uri="{FF2B5EF4-FFF2-40B4-BE49-F238E27FC236}">
                  <a16:creationId xmlns:a16="http://schemas.microsoft.com/office/drawing/2014/main" id="{1B7B645C-5DBA-4A67-BD51-2F102D5EEBDD}"/>
                </a:ext>
              </a:extLst>
            </p:cNvPr>
            <p:cNvSpPr/>
            <p:nvPr/>
          </p:nvSpPr>
          <p:spPr bwMode="auto">
            <a:xfrm>
              <a:off x="6772030" y="3539058"/>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a:t>
              </a:r>
            </a:p>
          </p:txBody>
        </p:sp>
        <p:sp>
          <p:nvSpPr>
            <p:cNvPr id="57" name="Rectangle 56">
              <a:extLst>
                <a:ext uri="{FF2B5EF4-FFF2-40B4-BE49-F238E27FC236}">
                  <a16:creationId xmlns:a16="http://schemas.microsoft.com/office/drawing/2014/main" id="{E0F95007-C80A-4965-99EA-E354128934FE}"/>
                </a:ext>
              </a:extLst>
            </p:cNvPr>
            <p:cNvSpPr/>
            <p:nvPr/>
          </p:nvSpPr>
          <p:spPr bwMode="auto">
            <a:xfrm>
              <a:off x="7507341" y="3538499"/>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a:t>
              </a:r>
            </a:p>
          </p:txBody>
        </p:sp>
        <p:sp>
          <p:nvSpPr>
            <p:cNvPr id="58" name="Rectangle 57">
              <a:extLst>
                <a:ext uri="{FF2B5EF4-FFF2-40B4-BE49-F238E27FC236}">
                  <a16:creationId xmlns:a16="http://schemas.microsoft.com/office/drawing/2014/main" id="{F235B0C2-E3D5-4337-8463-4ECD03A1191A}"/>
                </a:ext>
              </a:extLst>
            </p:cNvPr>
            <p:cNvSpPr/>
            <p:nvPr/>
          </p:nvSpPr>
          <p:spPr bwMode="auto">
            <a:xfrm>
              <a:off x="7906612" y="3821090"/>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a:t>
              </a:r>
            </a:p>
          </p:txBody>
        </p:sp>
        <p:sp>
          <p:nvSpPr>
            <p:cNvPr id="59" name="Rectangle 58">
              <a:extLst>
                <a:ext uri="{FF2B5EF4-FFF2-40B4-BE49-F238E27FC236}">
                  <a16:creationId xmlns:a16="http://schemas.microsoft.com/office/drawing/2014/main" id="{858D34B6-5FA2-418C-A814-B2240279DCF9}"/>
                </a:ext>
              </a:extLst>
            </p:cNvPr>
            <p:cNvSpPr/>
            <p:nvPr/>
          </p:nvSpPr>
          <p:spPr bwMode="auto">
            <a:xfrm>
              <a:off x="7474866" y="3225667"/>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a:t>
              </a:r>
            </a:p>
          </p:txBody>
        </p:sp>
        <p:cxnSp>
          <p:nvCxnSpPr>
            <p:cNvPr id="60" name="Connector: Elbow 59">
              <a:extLst>
                <a:ext uri="{FF2B5EF4-FFF2-40B4-BE49-F238E27FC236}">
                  <a16:creationId xmlns:a16="http://schemas.microsoft.com/office/drawing/2014/main" id="{AB0ADA9D-4E16-4A9C-976C-6BED68E41F27}"/>
                </a:ext>
              </a:extLst>
            </p:cNvPr>
            <p:cNvCxnSpPr>
              <a:cxnSpLocks/>
              <a:stCxn id="50" idx="3"/>
              <a:endCxn id="59" idx="0"/>
            </p:cNvCxnSpPr>
            <p:nvPr/>
          </p:nvCxnSpPr>
          <p:spPr bwMode="auto">
            <a:xfrm>
              <a:off x="7765703" y="2937563"/>
              <a:ext cx="29708" cy="288104"/>
            </a:xfrm>
            <a:prstGeom prst="bentConnector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Connector: Elbow 60">
              <a:extLst>
                <a:ext uri="{FF2B5EF4-FFF2-40B4-BE49-F238E27FC236}">
                  <a16:creationId xmlns:a16="http://schemas.microsoft.com/office/drawing/2014/main" id="{578FC223-A175-4C91-B5D9-B415ABE4F34B}"/>
                </a:ext>
              </a:extLst>
            </p:cNvPr>
            <p:cNvCxnSpPr>
              <a:cxnSpLocks/>
              <a:stCxn id="59" idx="1"/>
              <a:endCxn id="56" idx="0"/>
            </p:cNvCxnSpPr>
            <p:nvPr/>
          </p:nvCxnSpPr>
          <p:spPr bwMode="auto">
            <a:xfrm rot="10800000" flipV="1">
              <a:off x="7092576" y="3313368"/>
              <a:ext cx="382291" cy="225689"/>
            </a:xfrm>
            <a:prstGeom prst="bentConnector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Connector: Elbow 61">
              <a:extLst>
                <a:ext uri="{FF2B5EF4-FFF2-40B4-BE49-F238E27FC236}">
                  <a16:creationId xmlns:a16="http://schemas.microsoft.com/office/drawing/2014/main" id="{88AD7C3F-0AB8-4971-8404-D846CC78989D}"/>
                </a:ext>
              </a:extLst>
            </p:cNvPr>
            <p:cNvCxnSpPr>
              <a:cxnSpLocks/>
              <a:stCxn id="59" idx="2"/>
              <a:endCxn id="57" idx="0"/>
            </p:cNvCxnSpPr>
            <p:nvPr/>
          </p:nvCxnSpPr>
          <p:spPr bwMode="auto">
            <a:xfrm rot="16200000" flipH="1">
              <a:off x="7742934" y="3453547"/>
              <a:ext cx="137428" cy="32475"/>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Connector: Elbow 65">
              <a:extLst>
                <a:ext uri="{FF2B5EF4-FFF2-40B4-BE49-F238E27FC236}">
                  <a16:creationId xmlns:a16="http://schemas.microsoft.com/office/drawing/2014/main" id="{85DDAA57-D45E-4234-A70E-4DFB11645B2D}"/>
                </a:ext>
              </a:extLst>
            </p:cNvPr>
            <p:cNvCxnSpPr>
              <a:cxnSpLocks/>
              <a:stCxn id="59" idx="3"/>
              <a:endCxn id="58" idx="0"/>
            </p:cNvCxnSpPr>
            <p:nvPr/>
          </p:nvCxnSpPr>
          <p:spPr bwMode="auto">
            <a:xfrm>
              <a:off x="8115955" y="3313369"/>
              <a:ext cx="111201" cy="507720"/>
            </a:xfrm>
            <a:prstGeom prst="bentConnector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1" name="Connector: Elbow 80">
            <a:extLst>
              <a:ext uri="{FF2B5EF4-FFF2-40B4-BE49-F238E27FC236}">
                <a16:creationId xmlns:a16="http://schemas.microsoft.com/office/drawing/2014/main" id="{47919BA1-70B5-41C5-8886-97ABD2A4F707}"/>
              </a:ext>
            </a:extLst>
          </p:cNvPr>
          <p:cNvCxnSpPr>
            <a:cxnSpLocks/>
            <a:stCxn id="36" idx="2"/>
            <a:endCxn id="50" idx="0"/>
          </p:cNvCxnSpPr>
          <p:nvPr/>
        </p:nvCxnSpPr>
        <p:spPr bwMode="auto">
          <a:xfrm rot="16200000" flipH="1">
            <a:off x="5881473" y="1666571"/>
            <a:ext cx="466926" cy="1846716"/>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Isosceles Triangle 41">
            <a:extLst>
              <a:ext uri="{FF2B5EF4-FFF2-40B4-BE49-F238E27FC236}">
                <a16:creationId xmlns:a16="http://schemas.microsoft.com/office/drawing/2014/main" id="{F5E37ABF-C06E-4D92-B265-4F63B8CAB33E}"/>
              </a:ext>
            </a:extLst>
          </p:cNvPr>
          <p:cNvSpPr/>
          <p:nvPr/>
        </p:nvSpPr>
        <p:spPr bwMode="auto">
          <a:xfrm flipH="1">
            <a:off x="5395758" y="2220864"/>
            <a:ext cx="167147" cy="345482"/>
          </a:xfrm>
          <a:prstGeom prst="triangle">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49" name="Left Brace 48">
            <a:extLst>
              <a:ext uri="{FF2B5EF4-FFF2-40B4-BE49-F238E27FC236}">
                <a16:creationId xmlns:a16="http://schemas.microsoft.com/office/drawing/2014/main" id="{5C80BB42-0ECA-4987-9F14-FD9B36845B47}"/>
              </a:ext>
            </a:extLst>
          </p:cNvPr>
          <p:cNvSpPr/>
          <p:nvPr/>
        </p:nvSpPr>
        <p:spPr bwMode="auto">
          <a:xfrm rot="16200000">
            <a:off x="3583784" y="4984984"/>
            <a:ext cx="192500" cy="2368686"/>
          </a:xfrm>
          <a:prstGeom prst="leftBrace">
            <a:avLst>
              <a:gd name="adj1" fmla="val 58716"/>
              <a:gd name="adj2" fmla="val 48383"/>
            </a:avLst>
          </a:prstGeom>
          <a:ln>
            <a:headEnd type="none" w="med" len="med"/>
            <a:tailEnd type="none" w="med" len="med"/>
          </a:ln>
          <a:extLst/>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cs typeface="Noto Sans" charset="0"/>
            </a:endParaRPr>
          </a:p>
        </p:txBody>
      </p:sp>
      <p:sp>
        <p:nvSpPr>
          <p:cNvPr id="63" name="Arrow: Curved Up 62">
            <a:extLst>
              <a:ext uri="{FF2B5EF4-FFF2-40B4-BE49-F238E27FC236}">
                <a16:creationId xmlns:a16="http://schemas.microsoft.com/office/drawing/2014/main" id="{14A8EF1D-DA94-4B54-9C1C-157FFCE98717}"/>
              </a:ext>
            </a:extLst>
          </p:cNvPr>
          <p:cNvSpPr/>
          <p:nvPr/>
        </p:nvSpPr>
        <p:spPr bwMode="auto">
          <a:xfrm rot="20488557" flipH="1">
            <a:off x="3594344" y="5700333"/>
            <a:ext cx="3937121" cy="515593"/>
          </a:xfrm>
          <a:prstGeom prst="curvedUp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64" name="Left Brace 63">
            <a:extLst>
              <a:ext uri="{FF2B5EF4-FFF2-40B4-BE49-F238E27FC236}">
                <a16:creationId xmlns:a16="http://schemas.microsoft.com/office/drawing/2014/main" id="{93739138-2089-448A-A366-EB793E0339D5}"/>
              </a:ext>
            </a:extLst>
          </p:cNvPr>
          <p:cNvSpPr/>
          <p:nvPr/>
        </p:nvSpPr>
        <p:spPr bwMode="auto">
          <a:xfrm rot="16200000">
            <a:off x="7269219" y="3244795"/>
            <a:ext cx="160952" cy="2985458"/>
          </a:xfrm>
          <a:prstGeom prst="leftBrace">
            <a:avLst>
              <a:gd name="adj1" fmla="val 58716"/>
              <a:gd name="adj2" fmla="val 48383"/>
            </a:avLst>
          </a:prstGeom>
          <a:ln>
            <a:headEnd type="none" w="med" len="med"/>
            <a:tailEnd type="none" w="med" len="med"/>
          </a:ln>
          <a:extLst/>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cs typeface="Noto Sans" charset="0"/>
            </a:endParaRPr>
          </a:p>
        </p:txBody>
      </p:sp>
      <p:sp>
        <p:nvSpPr>
          <p:cNvPr id="65" name="Line Callout 2 (Accent Bar) 9">
            <a:extLst>
              <a:ext uri="{FF2B5EF4-FFF2-40B4-BE49-F238E27FC236}">
                <a16:creationId xmlns:a16="http://schemas.microsoft.com/office/drawing/2014/main" id="{CDFC5BD6-7965-4F0D-85BA-507F29F5028F}"/>
              </a:ext>
            </a:extLst>
          </p:cNvPr>
          <p:cNvSpPr/>
          <p:nvPr/>
        </p:nvSpPr>
        <p:spPr>
          <a:xfrm flipH="1">
            <a:off x="2768212" y="3910279"/>
            <a:ext cx="2220182" cy="979310"/>
          </a:xfrm>
          <a:prstGeom prst="accentCallout2">
            <a:avLst>
              <a:gd name="adj1" fmla="val 18750"/>
              <a:gd name="adj2" fmla="val -8333"/>
              <a:gd name="adj3" fmla="val 18750"/>
              <a:gd name="adj4" fmla="val -16667"/>
              <a:gd name="adj5" fmla="val 204020"/>
              <a:gd name="adj6" fmla="val -548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Unparse to Buffer until length can be determined</a:t>
            </a:r>
          </a:p>
        </p:txBody>
      </p:sp>
    </p:spTree>
    <p:extLst>
      <p:ext uri="{BB962C8B-B14F-4D97-AF65-F5344CB8AC3E}">
        <p14:creationId xmlns:p14="http://schemas.microsoft.com/office/powerpoint/2010/main" val="1738907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PCAP Streaming Unparsing Illustration</a:t>
            </a:r>
          </a:p>
        </p:txBody>
      </p:sp>
      <p:sp>
        <p:nvSpPr>
          <p:cNvPr id="5" name="Slide Number Placeholder 4">
            <a:extLst>
              <a:ext uri="{FF2B5EF4-FFF2-40B4-BE49-F238E27FC236}">
                <a16:creationId xmlns:a16="http://schemas.microsoft.com/office/drawing/2014/main" id="{CB24136B-0F65-4045-8AA7-C1990ECBEAE8}"/>
              </a:ext>
            </a:extLst>
          </p:cNvPr>
          <p:cNvSpPr>
            <a:spLocks noGrp="1"/>
          </p:cNvSpPr>
          <p:nvPr>
            <p:ph type="sldNum" idx="4294967295"/>
          </p:nvPr>
        </p:nvSpPr>
        <p:spPr>
          <a:xfrm>
            <a:off x="0" y="6396038"/>
            <a:ext cx="561975" cy="363537"/>
          </a:xfrm>
          <a:prstGeom prst="rect">
            <a:avLst/>
          </a:prstGeom>
        </p:spPr>
        <p:txBody>
          <a:bodyPr/>
          <a:lstStyle/>
          <a:p>
            <a:fld id="{E87A9C04-9BE2-4A9F-A3FE-72B96988022F}" type="slidenum">
              <a:rPr lang="en-US" smtClean="0"/>
              <a:pPr/>
              <a:t>41</a:t>
            </a:fld>
            <a:endParaRPr lang="en-US" dirty="0"/>
          </a:p>
        </p:txBody>
      </p:sp>
      <p:sp>
        <p:nvSpPr>
          <p:cNvPr id="3" name="TextBox 2">
            <a:extLst>
              <a:ext uri="{FF2B5EF4-FFF2-40B4-BE49-F238E27FC236}">
                <a16:creationId xmlns:a16="http://schemas.microsoft.com/office/drawing/2014/main" id="{4FF942D2-0A0D-475D-90D2-E153352AB19A}"/>
              </a:ext>
            </a:extLst>
          </p:cNvPr>
          <p:cNvSpPr txBox="1"/>
          <p:nvPr/>
        </p:nvSpPr>
        <p:spPr>
          <a:xfrm>
            <a:off x="1076055" y="5561911"/>
            <a:ext cx="1209945" cy="349968"/>
          </a:xfrm>
          <a:prstGeom prst="rect">
            <a:avLst/>
          </a:prstGeom>
          <a:solidFill>
            <a:srgbClr val="FFCC99"/>
          </a:solidFill>
          <a:ln>
            <a:solidFill>
              <a:schemeClr val="tx1"/>
            </a:solidFill>
          </a:ln>
        </p:spPr>
        <p:txBody>
          <a:bodyPr wrap="square" rtlCol="0">
            <a:spAutoFit/>
          </a:bodyPr>
          <a:lstStyle/>
          <a:p>
            <a:endParaRPr lang="en-US" dirty="0">
              <a:latin typeface="Noto Mono" panose="020B0609030804020204" pitchFamily="49" charset="0"/>
              <a:ea typeface="Noto Mono" panose="020B0609030804020204" pitchFamily="49" charset="0"/>
              <a:cs typeface="Noto Mono" panose="020B0609030804020204" pitchFamily="49" charset="0"/>
            </a:endParaRPr>
          </a:p>
        </p:txBody>
      </p:sp>
      <p:sp>
        <p:nvSpPr>
          <p:cNvPr id="20" name="Right Arrow 11">
            <a:extLst>
              <a:ext uri="{FF2B5EF4-FFF2-40B4-BE49-F238E27FC236}">
                <a16:creationId xmlns:a16="http://schemas.microsoft.com/office/drawing/2014/main" id="{3C7201FF-FA2C-42BB-B7EE-9AE814393CFD}"/>
              </a:ext>
            </a:extLst>
          </p:cNvPr>
          <p:cNvSpPr/>
          <p:nvPr/>
        </p:nvSpPr>
        <p:spPr>
          <a:xfrm rot="10800000">
            <a:off x="380548" y="5551929"/>
            <a:ext cx="597776" cy="304636"/>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8800" dirty="0">
              <a:solidFill>
                <a:schemeClr val="tx2"/>
              </a:solidFill>
            </a:endParaRPr>
          </a:p>
        </p:txBody>
      </p:sp>
      <p:sp>
        <p:nvSpPr>
          <p:cNvPr id="6" name="Arrow: Curved Right 5">
            <a:extLst>
              <a:ext uri="{FF2B5EF4-FFF2-40B4-BE49-F238E27FC236}">
                <a16:creationId xmlns:a16="http://schemas.microsoft.com/office/drawing/2014/main" id="{62114E37-C615-4D36-801C-0801DFF27414}"/>
              </a:ext>
            </a:extLst>
          </p:cNvPr>
          <p:cNvSpPr/>
          <p:nvPr/>
        </p:nvSpPr>
        <p:spPr bwMode="auto">
          <a:xfrm>
            <a:off x="455362" y="1724179"/>
            <a:ext cx="914400" cy="1632830"/>
          </a:xfrm>
          <a:prstGeom prst="curv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40" name="TextBox 39">
            <a:extLst>
              <a:ext uri="{FF2B5EF4-FFF2-40B4-BE49-F238E27FC236}">
                <a16:creationId xmlns:a16="http://schemas.microsoft.com/office/drawing/2014/main" id="{884365BC-074E-4049-AA6E-4068CF5F4FF5}"/>
              </a:ext>
            </a:extLst>
          </p:cNvPr>
          <p:cNvSpPr txBox="1"/>
          <p:nvPr/>
        </p:nvSpPr>
        <p:spPr>
          <a:xfrm>
            <a:off x="2494226" y="5551929"/>
            <a:ext cx="1904907" cy="349968"/>
          </a:xfrm>
          <a:prstGeom prst="rect">
            <a:avLst/>
          </a:prstGeom>
          <a:solidFill>
            <a:schemeClr val="accent1">
              <a:lumMod val="20000"/>
              <a:lumOff val="80000"/>
            </a:schemeClr>
          </a:solidFill>
          <a:ln>
            <a:solidFill>
              <a:schemeClr val="tx1"/>
            </a:solidFill>
          </a:ln>
        </p:spPr>
        <p:txBody>
          <a:bodyPr wrap="square" rtlCol="0">
            <a:spAutoFit/>
          </a:bodyPr>
          <a:lstStyle/>
          <a:p>
            <a:endParaRPr lang="en-US" dirty="0">
              <a:latin typeface="Noto Mono" panose="020B0609030804020204" pitchFamily="49" charset="0"/>
              <a:ea typeface="Noto Mono" panose="020B0609030804020204" pitchFamily="49" charset="0"/>
              <a:cs typeface="Noto Mono" panose="020B0609030804020204" pitchFamily="49" charset="0"/>
            </a:endParaRPr>
          </a:p>
        </p:txBody>
      </p:sp>
      <p:sp>
        <p:nvSpPr>
          <p:cNvPr id="35" name="Arrow: Left-Right 34">
            <a:extLst>
              <a:ext uri="{FF2B5EF4-FFF2-40B4-BE49-F238E27FC236}">
                <a16:creationId xmlns:a16="http://schemas.microsoft.com/office/drawing/2014/main" id="{283D9713-57E4-49C5-97E6-44859362EDC6}"/>
              </a:ext>
            </a:extLst>
          </p:cNvPr>
          <p:cNvSpPr/>
          <p:nvPr/>
        </p:nvSpPr>
        <p:spPr bwMode="auto">
          <a:xfrm>
            <a:off x="2286000" y="5704247"/>
            <a:ext cx="196740" cy="104153"/>
          </a:xfrm>
          <a:prstGeom prst="lef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74" name="Rectangle 73">
            <a:extLst>
              <a:ext uri="{FF2B5EF4-FFF2-40B4-BE49-F238E27FC236}">
                <a16:creationId xmlns:a16="http://schemas.microsoft.com/office/drawing/2014/main" id="{046B21B5-DBF8-4477-B46E-F7055BA337CD}"/>
              </a:ext>
            </a:extLst>
          </p:cNvPr>
          <p:cNvSpPr/>
          <p:nvPr/>
        </p:nvSpPr>
        <p:spPr>
          <a:xfrm>
            <a:off x="1107088" y="5604871"/>
            <a:ext cx="1015834" cy="264047"/>
          </a:xfrm>
          <a:prstGeom prst="rect">
            <a:avLst/>
          </a:prstGeom>
        </p:spPr>
        <p:txBody>
          <a:bodyPr wrap="square">
            <a:spAutoFit/>
          </a:bodyPr>
          <a:lstStyle/>
          <a:p>
            <a:r>
              <a:rPr lang="en-US" sz="1200" b="1" dirty="0">
                <a:latin typeface="Noto Mono" panose="020B0609030804020204" pitchFamily="49" charset="0"/>
                <a:ea typeface="Noto Mono" panose="020B0609030804020204" pitchFamily="49" charset="0"/>
                <a:cs typeface="Noto Mono" panose="020B0609030804020204" pitchFamily="49" charset="0"/>
              </a:rPr>
              <a:t>0000 03DC</a:t>
            </a:r>
            <a:endParaRPr lang="en-US" sz="1200" b="1" dirty="0">
              <a:latin typeface="Noto Sans" panose="020B0502040504020204" pitchFamily="34" charset="0"/>
            </a:endParaRPr>
          </a:p>
        </p:txBody>
      </p:sp>
      <p:sp>
        <p:nvSpPr>
          <p:cNvPr id="7" name="Arrow: Down 6">
            <a:extLst>
              <a:ext uri="{FF2B5EF4-FFF2-40B4-BE49-F238E27FC236}">
                <a16:creationId xmlns:a16="http://schemas.microsoft.com/office/drawing/2014/main" id="{D6B2BE81-96BF-4B82-A9FF-4EB8B0774210}"/>
              </a:ext>
            </a:extLst>
          </p:cNvPr>
          <p:cNvSpPr/>
          <p:nvPr/>
        </p:nvSpPr>
        <p:spPr bwMode="auto">
          <a:xfrm>
            <a:off x="2482740" y="5258710"/>
            <a:ext cx="108060" cy="285643"/>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41" name="Arrow: Down 40">
            <a:extLst>
              <a:ext uri="{FF2B5EF4-FFF2-40B4-BE49-F238E27FC236}">
                <a16:creationId xmlns:a16="http://schemas.microsoft.com/office/drawing/2014/main" id="{15A6F61E-52FF-4FB6-AD60-CF92DC0BFD85}"/>
              </a:ext>
            </a:extLst>
          </p:cNvPr>
          <p:cNvSpPr/>
          <p:nvPr/>
        </p:nvSpPr>
        <p:spPr bwMode="auto">
          <a:xfrm>
            <a:off x="4332881" y="5243039"/>
            <a:ext cx="108060" cy="285643"/>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cxnSp>
        <p:nvCxnSpPr>
          <p:cNvPr id="10" name="Straight Arrow Connector 9">
            <a:extLst>
              <a:ext uri="{FF2B5EF4-FFF2-40B4-BE49-F238E27FC236}">
                <a16:creationId xmlns:a16="http://schemas.microsoft.com/office/drawing/2014/main" id="{66B29403-1B69-4CE2-9BFB-ACBC7BE49E1C}"/>
              </a:ext>
            </a:extLst>
          </p:cNvPr>
          <p:cNvCxnSpPr>
            <a:stCxn id="7" idx="0"/>
            <a:endCxn id="41" idx="0"/>
          </p:cNvCxnSpPr>
          <p:nvPr/>
        </p:nvCxnSpPr>
        <p:spPr bwMode="auto">
          <a:xfrm flipV="1">
            <a:off x="2536770" y="5243039"/>
            <a:ext cx="1850141" cy="15671"/>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62A26958-6098-4C87-BBD9-648B95FBAC5F}"/>
              </a:ext>
            </a:extLst>
          </p:cNvPr>
          <p:cNvSpPr txBox="1"/>
          <p:nvPr/>
        </p:nvSpPr>
        <p:spPr>
          <a:xfrm>
            <a:off x="2779132" y="5061432"/>
            <a:ext cx="1340432" cy="349968"/>
          </a:xfrm>
          <a:prstGeom prst="rect">
            <a:avLst/>
          </a:prstGeom>
          <a:solidFill>
            <a:schemeClr val="bg1"/>
          </a:solidFill>
        </p:spPr>
        <p:txBody>
          <a:bodyPr wrap="none" rtlCol="0">
            <a:spAutoFit/>
          </a:bodyPr>
          <a:lstStyle/>
          <a:p>
            <a:r>
              <a:rPr lang="en-US" b="1" i="1" u="sng" dirty="0">
                <a:latin typeface="Noto Sans" panose="020B0502040504020204" pitchFamily="34" charset="0"/>
              </a:rPr>
              <a:t>1004 bytes</a:t>
            </a:r>
          </a:p>
        </p:txBody>
      </p:sp>
      <p:sp>
        <p:nvSpPr>
          <p:cNvPr id="52" name="Line Callout 2 (Accent Bar) 9">
            <a:extLst>
              <a:ext uri="{FF2B5EF4-FFF2-40B4-BE49-F238E27FC236}">
                <a16:creationId xmlns:a16="http://schemas.microsoft.com/office/drawing/2014/main" id="{C9D069B3-0D78-4C70-B151-BB3C0762DF1E}"/>
              </a:ext>
            </a:extLst>
          </p:cNvPr>
          <p:cNvSpPr/>
          <p:nvPr/>
        </p:nvSpPr>
        <p:spPr>
          <a:xfrm>
            <a:off x="791242" y="3939868"/>
            <a:ext cx="2155903" cy="759237"/>
          </a:xfrm>
          <a:prstGeom prst="accentCallout2">
            <a:avLst>
              <a:gd name="adj1" fmla="val 23557"/>
              <a:gd name="adj2" fmla="val 104206"/>
              <a:gd name="adj3" fmla="val 42783"/>
              <a:gd name="adj4" fmla="val 129634"/>
              <a:gd name="adj5" fmla="val 156374"/>
              <a:gd name="adj6" fmla="val 132852"/>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With the length, we can evaluate the Suspension</a:t>
            </a:r>
          </a:p>
        </p:txBody>
      </p:sp>
      <p:sp>
        <p:nvSpPr>
          <p:cNvPr id="53" name="Line Callout 2 (Accent Bar) 9">
            <a:extLst>
              <a:ext uri="{FF2B5EF4-FFF2-40B4-BE49-F238E27FC236}">
                <a16:creationId xmlns:a16="http://schemas.microsoft.com/office/drawing/2014/main" id="{0E9EBD18-1857-4D51-876A-13645440FB38}"/>
              </a:ext>
            </a:extLst>
          </p:cNvPr>
          <p:cNvSpPr/>
          <p:nvPr/>
        </p:nvSpPr>
        <p:spPr>
          <a:xfrm flipH="1">
            <a:off x="6166798" y="4699106"/>
            <a:ext cx="2185959" cy="712293"/>
          </a:xfrm>
          <a:prstGeom prst="accentCallout2">
            <a:avLst>
              <a:gd name="adj1" fmla="val 46483"/>
              <a:gd name="adj2" fmla="val 103310"/>
              <a:gd name="adj3" fmla="val -59406"/>
              <a:gd name="adj4" fmla="val 117304"/>
              <a:gd name="adj5" fmla="val -165820"/>
              <a:gd name="adj6" fmla="val 145722"/>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Which fills in  InclLen in infoset</a:t>
            </a:r>
          </a:p>
        </p:txBody>
      </p:sp>
      <p:sp>
        <p:nvSpPr>
          <p:cNvPr id="56" name="Rectangle 55">
            <a:extLst>
              <a:ext uri="{FF2B5EF4-FFF2-40B4-BE49-F238E27FC236}">
                <a16:creationId xmlns:a16="http://schemas.microsoft.com/office/drawing/2014/main" id="{483786C2-1714-4C1B-94BA-1ABCEA12765D}"/>
              </a:ext>
            </a:extLst>
          </p:cNvPr>
          <p:cNvSpPr/>
          <p:nvPr/>
        </p:nvSpPr>
        <p:spPr>
          <a:xfrm>
            <a:off x="2470094" y="5631936"/>
            <a:ext cx="2264849" cy="296428"/>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005056E014... 83D</a:t>
            </a:r>
            <a:endParaRPr lang="en-US" sz="1400" dirty="0">
              <a:latin typeface="Noto Mono" panose="020B0609030804020204" pitchFamily="49" charset="0"/>
              <a:ea typeface="Noto Mono" panose="020B0609030804020204" pitchFamily="49" charset="0"/>
              <a:cs typeface="Noto Mono" panose="020B0609030804020204" pitchFamily="49" charset="0"/>
            </a:endParaRPr>
          </a:p>
        </p:txBody>
      </p:sp>
      <p:sp>
        <p:nvSpPr>
          <p:cNvPr id="30" name="Rectangle 29">
            <a:extLst>
              <a:ext uri="{FF2B5EF4-FFF2-40B4-BE49-F238E27FC236}">
                <a16:creationId xmlns:a16="http://schemas.microsoft.com/office/drawing/2014/main" id="{A3CCAAD3-4978-4CA2-902A-91060BB286FA}"/>
              </a:ext>
            </a:extLst>
          </p:cNvPr>
          <p:cNvSpPr/>
          <p:nvPr/>
        </p:nvSpPr>
        <p:spPr>
          <a:xfrm>
            <a:off x="1379538" y="1685635"/>
            <a:ext cx="3355406" cy="349968"/>
          </a:xfrm>
          <a:prstGeom prst="rect">
            <a:avLst/>
          </a:prstGeom>
        </p:spPr>
        <p:txBody>
          <a:bodyPr wrap="none">
            <a:spAutoFit/>
          </a:bodyPr>
          <a:lstStyle/>
          <a:p>
            <a:r>
              <a:rPr lang="en-US" b="1" dirty="0">
                <a:latin typeface="Noto Mono" panose="020B0609030804020204" pitchFamily="49" charset="0"/>
                <a:ea typeface="Noto Mono" panose="020B0609030804020204" pitchFamily="49" charset="0"/>
                <a:cs typeface="Noto Mono" panose="020B0609030804020204" pitchFamily="49" charset="0"/>
              </a:rPr>
              <a:t>&lt;/ethernet&gt;&lt;/</a:t>
            </a:r>
            <a:r>
              <a:rPr lang="en-US" b="1" dirty="0" err="1">
                <a:latin typeface="Noto Mono" panose="020B0609030804020204" pitchFamily="49" charset="0"/>
                <a:ea typeface="Noto Mono" panose="020B0609030804020204" pitchFamily="49" charset="0"/>
                <a:cs typeface="Noto Mono" panose="020B0609030804020204" pitchFamily="49" charset="0"/>
              </a:rPr>
              <a:t>linklayer</a:t>
            </a:r>
            <a:r>
              <a:rPr lang="en-US" b="1" dirty="0">
                <a:latin typeface="Noto Mono" panose="020B0609030804020204" pitchFamily="49" charset="0"/>
                <a:ea typeface="Noto Mono" panose="020B0609030804020204" pitchFamily="49" charset="0"/>
                <a:cs typeface="Noto Mono" panose="020B0609030804020204" pitchFamily="49" charset="0"/>
              </a:rPr>
              <a:t>&gt;</a:t>
            </a:r>
          </a:p>
        </p:txBody>
      </p:sp>
      <p:sp>
        <p:nvSpPr>
          <p:cNvPr id="9" name="Freeform: Shape 8">
            <a:extLst>
              <a:ext uri="{FF2B5EF4-FFF2-40B4-BE49-F238E27FC236}">
                <a16:creationId xmlns:a16="http://schemas.microsoft.com/office/drawing/2014/main" id="{94E812B5-1D51-4038-8B1A-EC3C22419F5D}"/>
              </a:ext>
            </a:extLst>
          </p:cNvPr>
          <p:cNvSpPr/>
          <p:nvPr/>
        </p:nvSpPr>
        <p:spPr bwMode="auto">
          <a:xfrm rot="19443097" flipV="1">
            <a:off x="1805803" y="4244515"/>
            <a:ext cx="3118659" cy="927098"/>
          </a:xfrm>
          <a:custGeom>
            <a:avLst/>
            <a:gdLst>
              <a:gd name="connsiteX0" fmla="*/ 5438274 w 5438274"/>
              <a:gd name="connsiteY0" fmla="*/ 0 h 1570993"/>
              <a:gd name="connsiteX1" fmla="*/ 1376413 w 5438274"/>
              <a:gd name="connsiteY1" fmla="*/ 1549668 h 1570993"/>
              <a:gd name="connsiteX2" fmla="*/ 0 w 5438274"/>
              <a:gd name="connsiteY2" fmla="*/ 943276 h 1570993"/>
              <a:gd name="connsiteX3" fmla="*/ 0 w 5438274"/>
              <a:gd name="connsiteY3" fmla="*/ 943276 h 1570993"/>
              <a:gd name="connsiteX4" fmla="*/ 0 w 5438274"/>
              <a:gd name="connsiteY4" fmla="*/ 924026 h 1570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8274" h="1570993">
                <a:moveTo>
                  <a:pt x="5438274" y="0"/>
                </a:moveTo>
                <a:cubicBezTo>
                  <a:pt x="3860533" y="696227"/>
                  <a:pt x="2282792" y="1392455"/>
                  <a:pt x="1376413" y="1549668"/>
                </a:cubicBezTo>
                <a:cubicBezTo>
                  <a:pt x="470034" y="1706881"/>
                  <a:pt x="0" y="943276"/>
                  <a:pt x="0" y="943276"/>
                </a:cubicBezTo>
                <a:lnTo>
                  <a:pt x="0" y="943276"/>
                </a:lnTo>
                <a:lnTo>
                  <a:pt x="0" y="924026"/>
                </a:lnTo>
              </a:path>
            </a:pathLst>
          </a:custGeom>
          <a:noFill/>
          <a:ln w="63500" cap="flat" cmpd="sng" algn="ctr">
            <a:solidFill>
              <a:srgbClr val="C0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Noto Sans" charset="0"/>
            </a:endParaRPr>
          </a:p>
        </p:txBody>
      </p:sp>
      <p:sp>
        <p:nvSpPr>
          <p:cNvPr id="54" name="Line Callout 2 (Accent Bar) 9">
            <a:extLst>
              <a:ext uri="{FF2B5EF4-FFF2-40B4-BE49-F238E27FC236}">
                <a16:creationId xmlns:a16="http://schemas.microsoft.com/office/drawing/2014/main" id="{E538F097-53B3-4F05-9682-962AA4C69766}"/>
              </a:ext>
            </a:extLst>
          </p:cNvPr>
          <p:cNvSpPr/>
          <p:nvPr/>
        </p:nvSpPr>
        <p:spPr>
          <a:xfrm>
            <a:off x="2779131" y="6015651"/>
            <a:ext cx="2783773" cy="713649"/>
          </a:xfrm>
          <a:prstGeom prst="accentCallout2">
            <a:avLst>
              <a:gd name="adj1" fmla="val 82193"/>
              <a:gd name="adj2" fmla="val -5420"/>
              <a:gd name="adj3" fmla="val 59121"/>
              <a:gd name="adj4" fmla="val -27205"/>
              <a:gd name="adj5" fmla="val -23251"/>
              <a:gd name="adj6" fmla="val -46025"/>
            </a:avLst>
          </a:prstGeom>
          <a:solidFill>
            <a:srgbClr val="FFCC99">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Which writes InclLen to suspension's output stream</a:t>
            </a:r>
          </a:p>
        </p:txBody>
      </p:sp>
      <p:sp>
        <p:nvSpPr>
          <p:cNvPr id="55" name="Rectangle 54">
            <a:extLst>
              <a:ext uri="{FF2B5EF4-FFF2-40B4-BE49-F238E27FC236}">
                <a16:creationId xmlns:a16="http://schemas.microsoft.com/office/drawing/2014/main" id="{C9B01C1E-4356-4046-B7E8-7A5EFD30CB13}"/>
              </a:ext>
            </a:extLst>
          </p:cNvPr>
          <p:cNvSpPr/>
          <p:nvPr/>
        </p:nvSpPr>
        <p:spPr bwMode="auto">
          <a:xfrm>
            <a:off x="4806794" y="3521225"/>
            <a:ext cx="756111" cy="695191"/>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100" b="1" i="0" u="none" strike="noStrike" cap="none" normalizeH="0" baseline="0" dirty="0" err="1">
                <a:ln>
                  <a:noFill/>
                </a:ln>
                <a:effectLst/>
                <a:latin typeface="Noto Sans" panose="020B0502040504020204" pitchFamily="34" charset="0"/>
              </a:rPr>
              <a:t>InclLen</a:t>
            </a:r>
            <a:endParaRPr kumimoji="0" lang="en-US" sz="1100" b="1" i="0" u="none" strike="noStrike" cap="none" normalizeH="0" baseline="0" dirty="0">
              <a:ln>
                <a:noFill/>
              </a:ln>
              <a:effectLst/>
              <a:latin typeface="Noto Sans" panose="020B0502040504020204" pitchFamily="34" charset="0"/>
            </a:endParaRPr>
          </a:p>
        </p:txBody>
      </p:sp>
      <p:sp>
        <p:nvSpPr>
          <p:cNvPr id="57" name="Rectangle 56">
            <a:extLst>
              <a:ext uri="{FF2B5EF4-FFF2-40B4-BE49-F238E27FC236}">
                <a16:creationId xmlns:a16="http://schemas.microsoft.com/office/drawing/2014/main" id="{87ECE0CC-C39A-4CB1-A0DF-BA210B5040F8}"/>
              </a:ext>
            </a:extLst>
          </p:cNvPr>
          <p:cNvSpPr/>
          <p:nvPr/>
        </p:nvSpPr>
        <p:spPr bwMode="auto">
          <a:xfrm>
            <a:off x="4958883" y="1578576"/>
            <a:ext cx="1017944" cy="326391"/>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400" b="1" i="0" u="none" strike="noStrike" cap="none" normalizeH="0" baseline="0" dirty="0">
                <a:ln>
                  <a:noFill/>
                </a:ln>
                <a:effectLst/>
                <a:latin typeface="Noto Sans" panose="020B0502040504020204" pitchFamily="34" charset="0"/>
              </a:rPr>
              <a:t>packet</a:t>
            </a:r>
          </a:p>
        </p:txBody>
      </p:sp>
      <p:sp>
        <p:nvSpPr>
          <p:cNvPr id="58" name="Rectangle 57">
            <a:extLst>
              <a:ext uri="{FF2B5EF4-FFF2-40B4-BE49-F238E27FC236}">
                <a16:creationId xmlns:a16="http://schemas.microsoft.com/office/drawing/2014/main" id="{3EE1C237-1B38-4FB3-872B-26A05C9C4582}"/>
              </a:ext>
            </a:extLst>
          </p:cNvPr>
          <p:cNvSpPr/>
          <p:nvPr/>
        </p:nvSpPr>
        <p:spPr bwMode="auto">
          <a:xfrm>
            <a:off x="4747049" y="2826171"/>
            <a:ext cx="889056"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err="1">
                <a:ln>
                  <a:noFill/>
                </a:ln>
                <a:effectLst/>
                <a:latin typeface="Noto Sans" panose="020B0502040504020204" pitchFamily="34" charset="0"/>
              </a:rPr>
              <a:t>packetheader</a:t>
            </a:r>
            <a:endParaRPr kumimoji="0" lang="en-US" sz="800" b="0" i="0" u="none" strike="noStrike" cap="none" normalizeH="0" baseline="0" dirty="0">
              <a:ln>
                <a:noFill/>
              </a:ln>
              <a:effectLst/>
              <a:latin typeface="Noto Sans" panose="020B0502040504020204" pitchFamily="34" charset="0"/>
            </a:endParaRPr>
          </a:p>
        </p:txBody>
      </p:sp>
      <p:sp>
        <p:nvSpPr>
          <p:cNvPr id="59" name="Rectangle 58">
            <a:extLst>
              <a:ext uri="{FF2B5EF4-FFF2-40B4-BE49-F238E27FC236}">
                <a16:creationId xmlns:a16="http://schemas.microsoft.com/office/drawing/2014/main" id="{C5431FF4-A085-49BE-BF84-5D76C9BBE57F}"/>
              </a:ext>
            </a:extLst>
          </p:cNvPr>
          <p:cNvSpPr/>
          <p:nvPr/>
        </p:nvSpPr>
        <p:spPr bwMode="auto">
          <a:xfrm>
            <a:off x="4464666" y="3057202"/>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seconds</a:t>
            </a:r>
          </a:p>
        </p:txBody>
      </p:sp>
      <p:cxnSp>
        <p:nvCxnSpPr>
          <p:cNvPr id="60" name="Connector: Elbow 59">
            <a:extLst>
              <a:ext uri="{FF2B5EF4-FFF2-40B4-BE49-F238E27FC236}">
                <a16:creationId xmlns:a16="http://schemas.microsoft.com/office/drawing/2014/main" id="{10656608-A191-4C20-83A8-02AF1E253CB0}"/>
              </a:ext>
            </a:extLst>
          </p:cNvPr>
          <p:cNvCxnSpPr>
            <a:cxnSpLocks/>
            <a:stCxn id="57" idx="2"/>
            <a:endCxn id="58" idx="0"/>
          </p:cNvCxnSpPr>
          <p:nvPr/>
        </p:nvCxnSpPr>
        <p:spPr bwMode="auto">
          <a:xfrm rot="5400000">
            <a:off x="4869114" y="2227430"/>
            <a:ext cx="921204" cy="276278"/>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Connector: Elbow 60">
            <a:extLst>
              <a:ext uri="{FF2B5EF4-FFF2-40B4-BE49-F238E27FC236}">
                <a16:creationId xmlns:a16="http://schemas.microsoft.com/office/drawing/2014/main" id="{A7109997-FE2A-40B8-86ED-BC367F4793EF}"/>
              </a:ext>
            </a:extLst>
          </p:cNvPr>
          <p:cNvCxnSpPr>
            <a:cxnSpLocks/>
            <a:stCxn id="58" idx="2"/>
            <a:endCxn id="59" idx="0"/>
          </p:cNvCxnSpPr>
          <p:nvPr/>
        </p:nvCxnSpPr>
        <p:spPr bwMode="auto">
          <a:xfrm rot="5400000">
            <a:off x="4960581" y="2826205"/>
            <a:ext cx="55627" cy="406367"/>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a:extLst>
              <a:ext uri="{FF2B5EF4-FFF2-40B4-BE49-F238E27FC236}">
                <a16:creationId xmlns:a16="http://schemas.microsoft.com/office/drawing/2014/main" id="{A73EB624-8A63-4E7C-87AF-DE04725FC40E}"/>
              </a:ext>
            </a:extLst>
          </p:cNvPr>
          <p:cNvSpPr/>
          <p:nvPr/>
        </p:nvSpPr>
        <p:spPr bwMode="auto">
          <a:xfrm>
            <a:off x="4543830" y="3307578"/>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err="1">
                <a:ln>
                  <a:noFill/>
                </a:ln>
                <a:effectLst/>
                <a:latin typeface="Noto Sans" panose="020B0502040504020204" pitchFamily="34" charset="0"/>
              </a:rPr>
              <a:t>useconds</a:t>
            </a:r>
            <a:endParaRPr kumimoji="0" lang="en-US" sz="800" b="0" i="0" u="none" strike="noStrike" cap="none" normalizeH="0" baseline="0" dirty="0">
              <a:ln>
                <a:noFill/>
              </a:ln>
              <a:effectLst/>
              <a:latin typeface="Noto Sans" panose="020B0502040504020204" pitchFamily="34" charset="0"/>
            </a:endParaRPr>
          </a:p>
        </p:txBody>
      </p:sp>
      <p:cxnSp>
        <p:nvCxnSpPr>
          <p:cNvPr id="63" name="Connector: Elbow 62">
            <a:extLst>
              <a:ext uri="{FF2B5EF4-FFF2-40B4-BE49-F238E27FC236}">
                <a16:creationId xmlns:a16="http://schemas.microsoft.com/office/drawing/2014/main" id="{62B31355-BBD7-476D-9EB1-563922E75757}"/>
              </a:ext>
            </a:extLst>
          </p:cNvPr>
          <p:cNvCxnSpPr>
            <a:stCxn id="58" idx="2"/>
            <a:endCxn id="62" idx="0"/>
          </p:cNvCxnSpPr>
          <p:nvPr/>
        </p:nvCxnSpPr>
        <p:spPr bwMode="auto">
          <a:xfrm rot="5400000">
            <a:off x="4874975" y="2990975"/>
            <a:ext cx="306003" cy="327203"/>
          </a:xfrm>
          <a:prstGeom prst="bentConnector3">
            <a:avLst>
              <a:gd name="adj1" fmla="val 82267"/>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Connector: Elbow 63">
            <a:extLst>
              <a:ext uri="{FF2B5EF4-FFF2-40B4-BE49-F238E27FC236}">
                <a16:creationId xmlns:a16="http://schemas.microsoft.com/office/drawing/2014/main" id="{ABDA12B9-9EDE-43E4-B9D1-894D7B9B81A4}"/>
              </a:ext>
            </a:extLst>
          </p:cNvPr>
          <p:cNvCxnSpPr>
            <a:cxnSpLocks/>
            <a:stCxn id="58" idx="2"/>
            <a:endCxn id="55" idx="0"/>
          </p:cNvCxnSpPr>
          <p:nvPr/>
        </p:nvCxnSpPr>
        <p:spPr bwMode="auto">
          <a:xfrm rot="5400000">
            <a:off x="4928389" y="3258037"/>
            <a:ext cx="519650" cy="6727"/>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5" name="Group 64">
            <a:extLst>
              <a:ext uri="{FF2B5EF4-FFF2-40B4-BE49-F238E27FC236}">
                <a16:creationId xmlns:a16="http://schemas.microsoft.com/office/drawing/2014/main" id="{4FAA0258-7B45-433D-BF0E-7BA3C845FD7B}"/>
              </a:ext>
            </a:extLst>
          </p:cNvPr>
          <p:cNvGrpSpPr/>
          <p:nvPr/>
        </p:nvGrpSpPr>
        <p:grpSpPr>
          <a:xfrm>
            <a:off x="5718756" y="2823392"/>
            <a:ext cx="3099072" cy="1680917"/>
            <a:chOff x="6411697" y="2849861"/>
            <a:chExt cx="2136004" cy="1146633"/>
          </a:xfrm>
        </p:grpSpPr>
        <p:sp>
          <p:nvSpPr>
            <p:cNvPr id="66" name="Rectangle 65">
              <a:extLst>
                <a:ext uri="{FF2B5EF4-FFF2-40B4-BE49-F238E27FC236}">
                  <a16:creationId xmlns:a16="http://schemas.microsoft.com/office/drawing/2014/main" id="{65645D7D-67F9-414F-B773-94DC2838C72A}"/>
                </a:ext>
              </a:extLst>
            </p:cNvPr>
            <p:cNvSpPr/>
            <p:nvPr/>
          </p:nvSpPr>
          <p:spPr bwMode="auto">
            <a:xfrm>
              <a:off x="6876647" y="2849861"/>
              <a:ext cx="889056"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err="1">
                  <a:ln>
                    <a:noFill/>
                  </a:ln>
                  <a:effectLst/>
                  <a:latin typeface="Noto Sans" panose="020B0502040504020204" pitchFamily="34" charset="0"/>
                </a:rPr>
                <a:t>lihkLayer</a:t>
              </a:r>
              <a:endParaRPr kumimoji="0" lang="en-US" sz="800" b="0" i="0" u="none" strike="noStrike" cap="none" normalizeH="0" baseline="0" dirty="0">
                <a:ln>
                  <a:noFill/>
                </a:ln>
                <a:effectLst/>
                <a:latin typeface="Noto Sans" panose="020B0502040504020204" pitchFamily="34" charset="0"/>
              </a:endParaRPr>
            </a:p>
          </p:txBody>
        </p:sp>
        <p:sp>
          <p:nvSpPr>
            <p:cNvPr id="67" name="Rectangle 66">
              <a:extLst>
                <a:ext uri="{FF2B5EF4-FFF2-40B4-BE49-F238E27FC236}">
                  <a16:creationId xmlns:a16="http://schemas.microsoft.com/office/drawing/2014/main" id="{1407DCE5-4683-4E96-99CD-7FFD3B854C50}"/>
                </a:ext>
              </a:extLst>
            </p:cNvPr>
            <p:cNvSpPr/>
            <p:nvPr/>
          </p:nvSpPr>
          <p:spPr bwMode="auto">
            <a:xfrm>
              <a:off x="6411697" y="3080892"/>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ethernet</a:t>
              </a:r>
            </a:p>
          </p:txBody>
        </p:sp>
        <p:cxnSp>
          <p:nvCxnSpPr>
            <p:cNvPr id="68" name="Connector: Elbow 67">
              <a:extLst>
                <a:ext uri="{FF2B5EF4-FFF2-40B4-BE49-F238E27FC236}">
                  <a16:creationId xmlns:a16="http://schemas.microsoft.com/office/drawing/2014/main" id="{8A058095-5054-48B9-BC1D-86698BBBC8BF}"/>
                </a:ext>
              </a:extLst>
            </p:cNvPr>
            <p:cNvCxnSpPr>
              <a:cxnSpLocks/>
              <a:stCxn id="66" idx="2"/>
              <a:endCxn id="67" idx="0"/>
            </p:cNvCxnSpPr>
            <p:nvPr/>
          </p:nvCxnSpPr>
          <p:spPr bwMode="auto">
            <a:xfrm rot="5400000">
              <a:off x="6998896" y="2758612"/>
              <a:ext cx="55627" cy="588933"/>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ctangle 68">
              <a:extLst>
                <a:ext uri="{FF2B5EF4-FFF2-40B4-BE49-F238E27FC236}">
                  <a16:creationId xmlns:a16="http://schemas.microsoft.com/office/drawing/2014/main" id="{FC3FC43A-01BC-47F1-9E71-2A421EFFEA16}"/>
                </a:ext>
              </a:extLst>
            </p:cNvPr>
            <p:cNvSpPr/>
            <p:nvPr/>
          </p:nvSpPr>
          <p:spPr bwMode="auto">
            <a:xfrm>
              <a:off x="6416994" y="3300935"/>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err="1">
                  <a:ln>
                    <a:noFill/>
                  </a:ln>
                  <a:effectLst/>
                  <a:latin typeface="Noto Sans" panose="020B0502040504020204" pitchFamily="34" charset="0"/>
                </a:rPr>
                <a:t>MACDest</a:t>
              </a:r>
              <a:endParaRPr kumimoji="0" lang="en-US" sz="800" b="0" i="0" u="none" strike="noStrike" cap="none" normalizeH="0" baseline="0" dirty="0">
                <a:ln>
                  <a:noFill/>
                </a:ln>
                <a:effectLst/>
                <a:latin typeface="Noto Sans" panose="020B0502040504020204" pitchFamily="34" charset="0"/>
              </a:endParaRPr>
            </a:p>
          </p:txBody>
        </p:sp>
        <p:cxnSp>
          <p:nvCxnSpPr>
            <p:cNvPr id="70" name="Connector: Elbow 69">
              <a:extLst>
                <a:ext uri="{FF2B5EF4-FFF2-40B4-BE49-F238E27FC236}">
                  <a16:creationId xmlns:a16="http://schemas.microsoft.com/office/drawing/2014/main" id="{8BC34C4A-E577-487C-942D-334EBE4862D4}"/>
                </a:ext>
              </a:extLst>
            </p:cNvPr>
            <p:cNvCxnSpPr>
              <a:cxnSpLocks/>
              <a:stCxn id="67" idx="2"/>
              <a:endCxn id="69" idx="0"/>
            </p:cNvCxnSpPr>
            <p:nvPr/>
          </p:nvCxnSpPr>
          <p:spPr bwMode="auto">
            <a:xfrm rot="16200000" flipH="1">
              <a:off x="6712571" y="3275966"/>
              <a:ext cx="44639" cy="5297"/>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Connector: Elbow 70">
              <a:extLst>
                <a:ext uri="{FF2B5EF4-FFF2-40B4-BE49-F238E27FC236}">
                  <a16:creationId xmlns:a16="http://schemas.microsoft.com/office/drawing/2014/main" id="{CB58C8C7-70F0-43B5-90BE-E056B6395E56}"/>
                </a:ext>
              </a:extLst>
            </p:cNvPr>
            <p:cNvCxnSpPr>
              <a:cxnSpLocks/>
              <a:stCxn id="66" idx="2"/>
            </p:cNvCxnSpPr>
            <p:nvPr/>
          </p:nvCxnSpPr>
          <p:spPr bwMode="auto">
            <a:xfrm rot="16200000" flipH="1">
              <a:off x="7086741" y="3259699"/>
              <a:ext cx="519651" cy="50783"/>
            </a:xfrm>
            <a:prstGeom prst="bentConnector3">
              <a:avLst>
                <a:gd name="adj1" fmla="val 529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Rectangle 71">
              <a:extLst>
                <a:ext uri="{FF2B5EF4-FFF2-40B4-BE49-F238E27FC236}">
                  <a16:creationId xmlns:a16="http://schemas.microsoft.com/office/drawing/2014/main" id="{2C3CCADE-5189-478A-A3CA-65C4C5CC4AEF}"/>
                </a:ext>
              </a:extLst>
            </p:cNvPr>
            <p:cNvSpPr/>
            <p:nvPr/>
          </p:nvSpPr>
          <p:spPr bwMode="auto">
            <a:xfrm>
              <a:off x="6772030" y="3539058"/>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a:t>
              </a:r>
            </a:p>
          </p:txBody>
        </p:sp>
        <p:sp>
          <p:nvSpPr>
            <p:cNvPr id="73" name="Rectangle 72">
              <a:extLst>
                <a:ext uri="{FF2B5EF4-FFF2-40B4-BE49-F238E27FC236}">
                  <a16:creationId xmlns:a16="http://schemas.microsoft.com/office/drawing/2014/main" id="{418AA259-E2DD-4CD3-ACC0-532888D205B2}"/>
                </a:ext>
              </a:extLst>
            </p:cNvPr>
            <p:cNvSpPr/>
            <p:nvPr/>
          </p:nvSpPr>
          <p:spPr bwMode="auto">
            <a:xfrm>
              <a:off x="7507341" y="3538499"/>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a:t>
              </a:r>
            </a:p>
          </p:txBody>
        </p:sp>
        <p:sp>
          <p:nvSpPr>
            <p:cNvPr id="75" name="Rectangle 74">
              <a:extLst>
                <a:ext uri="{FF2B5EF4-FFF2-40B4-BE49-F238E27FC236}">
                  <a16:creationId xmlns:a16="http://schemas.microsoft.com/office/drawing/2014/main" id="{F8FEE44C-EFD9-4E6F-B02D-2A718A491F0D}"/>
                </a:ext>
              </a:extLst>
            </p:cNvPr>
            <p:cNvSpPr/>
            <p:nvPr/>
          </p:nvSpPr>
          <p:spPr bwMode="auto">
            <a:xfrm>
              <a:off x="7906612" y="3821090"/>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a:t>
              </a:r>
            </a:p>
          </p:txBody>
        </p:sp>
        <p:sp>
          <p:nvSpPr>
            <p:cNvPr id="76" name="Rectangle 75">
              <a:extLst>
                <a:ext uri="{FF2B5EF4-FFF2-40B4-BE49-F238E27FC236}">
                  <a16:creationId xmlns:a16="http://schemas.microsoft.com/office/drawing/2014/main" id="{1595C1C6-910E-4D98-9E94-84FCE36296BB}"/>
                </a:ext>
              </a:extLst>
            </p:cNvPr>
            <p:cNvSpPr/>
            <p:nvPr/>
          </p:nvSpPr>
          <p:spPr bwMode="auto">
            <a:xfrm>
              <a:off x="7474866" y="3225667"/>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a:t>
              </a:r>
            </a:p>
          </p:txBody>
        </p:sp>
        <p:cxnSp>
          <p:nvCxnSpPr>
            <p:cNvPr id="77" name="Connector: Elbow 76">
              <a:extLst>
                <a:ext uri="{FF2B5EF4-FFF2-40B4-BE49-F238E27FC236}">
                  <a16:creationId xmlns:a16="http://schemas.microsoft.com/office/drawing/2014/main" id="{B58C6D55-3283-4D2A-B033-33542D265429}"/>
                </a:ext>
              </a:extLst>
            </p:cNvPr>
            <p:cNvCxnSpPr>
              <a:cxnSpLocks/>
              <a:stCxn id="66" idx="3"/>
              <a:endCxn id="76" idx="0"/>
            </p:cNvCxnSpPr>
            <p:nvPr/>
          </p:nvCxnSpPr>
          <p:spPr bwMode="auto">
            <a:xfrm>
              <a:off x="7765703" y="2937563"/>
              <a:ext cx="29708" cy="288104"/>
            </a:xfrm>
            <a:prstGeom prst="bentConnector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Connector: Elbow 77">
              <a:extLst>
                <a:ext uri="{FF2B5EF4-FFF2-40B4-BE49-F238E27FC236}">
                  <a16:creationId xmlns:a16="http://schemas.microsoft.com/office/drawing/2014/main" id="{767AF150-6B49-455D-941A-1AC39225FBB8}"/>
                </a:ext>
              </a:extLst>
            </p:cNvPr>
            <p:cNvCxnSpPr>
              <a:cxnSpLocks/>
              <a:stCxn id="76" idx="1"/>
              <a:endCxn id="72" idx="0"/>
            </p:cNvCxnSpPr>
            <p:nvPr/>
          </p:nvCxnSpPr>
          <p:spPr bwMode="auto">
            <a:xfrm rot="10800000" flipV="1">
              <a:off x="7092576" y="3313368"/>
              <a:ext cx="382291" cy="225689"/>
            </a:xfrm>
            <a:prstGeom prst="bentConnector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Connector: Elbow 78">
              <a:extLst>
                <a:ext uri="{FF2B5EF4-FFF2-40B4-BE49-F238E27FC236}">
                  <a16:creationId xmlns:a16="http://schemas.microsoft.com/office/drawing/2014/main" id="{2C702B62-E0DE-46B4-B911-11E66C5FF818}"/>
                </a:ext>
              </a:extLst>
            </p:cNvPr>
            <p:cNvCxnSpPr>
              <a:cxnSpLocks/>
              <a:stCxn id="76" idx="2"/>
              <a:endCxn id="73" idx="0"/>
            </p:cNvCxnSpPr>
            <p:nvPr/>
          </p:nvCxnSpPr>
          <p:spPr bwMode="auto">
            <a:xfrm rot="16200000" flipH="1">
              <a:off x="7742934" y="3453547"/>
              <a:ext cx="137428" cy="32475"/>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Connector: Elbow 79">
              <a:extLst>
                <a:ext uri="{FF2B5EF4-FFF2-40B4-BE49-F238E27FC236}">
                  <a16:creationId xmlns:a16="http://schemas.microsoft.com/office/drawing/2014/main" id="{2D9D46C5-65C8-4E56-9AC0-BA903186AEEC}"/>
                </a:ext>
              </a:extLst>
            </p:cNvPr>
            <p:cNvCxnSpPr>
              <a:cxnSpLocks/>
              <a:stCxn id="76" idx="3"/>
              <a:endCxn id="75" idx="0"/>
            </p:cNvCxnSpPr>
            <p:nvPr/>
          </p:nvCxnSpPr>
          <p:spPr bwMode="auto">
            <a:xfrm>
              <a:off x="8115955" y="3313369"/>
              <a:ext cx="111201" cy="507720"/>
            </a:xfrm>
            <a:prstGeom prst="bentConnector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1" name="Connector: Elbow 80">
            <a:extLst>
              <a:ext uri="{FF2B5EF4-FFF2-40B4-BE49-F238E27FC236}">
                <a16:creationId xmlns:a16="http://schemas.microsoft.com/office/drawing/2014/main" id="{A74047B4-1BA6-4756-92A0-1DC49DD9165D}"/>
              </a:ext>
            </a:extLst>
          </p:cNvPr>
          <p:cNvCxnSpPr>
            <a:cxnSpLocks/>
            <a:stCxn id="57" idx="2"/>
            <a:endCxn id="66" idx="0"/>
          </p:cNvCxnSpPr>
          <p:nvPr/>
        </p:nvCxnSpPr>
        <p:spPr bwMode="auto">
          <a:xfrm rot="16200000" flipH="1">
            <a:off x="5793862" y="1578959"/>
            <a:ext cx="918425" cy="1570439"/>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Rectangle: Rounded Corners 82">
            <a:extLst>
              <a:ext uri="{FF2B5EF4-FFF2-40B4-BE49-F238E27FC236}">
                <a16:creationId xmlns:a16="http://schemas.microsoft.com/office/drawing/2014/main" id="{898F61EB-10C0-49EB-A996-CE70193F5DAF}"/>
              </a:ext>
            </a:extLst>
          </p:cNvPr>
          <p:cNvSpPr/>
          <p:nvPr/>
        </p:nvSpPr>
        <p:spPr bwMode="auto">
          <a:xfrm>
            <a:off x="1436452" y="2685401"/>
            <a:ext cx="1283346" cy="1098999"/>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800" b="0" i="0" u="none" strike="noStrike" cap="none" normalizeH="0" baseline="0" dirty="0">
                <a:ln>
                  <a:noFill/>
                </a:ln>
                <a:effectLst/>
                <a:latin typeface="Noto Sans" panose="020B0502040504020204" pitchFamily="34" charset="0"/>
              </a:rPr>
              <a:t>unparser</a:t>
            </a:r>
          </a:p>
        </p:txBody>
      </p:sp>
      <p:sp>
        <p:nvSpPr>
          <p:cNvPr id="84" name="Arrow: Left-Right 83">
            <a:extLst>
              <a:ext uri="{FF2B5EF4-FFF2-40B4-BE49-F238E27FC236}">
                <a16:creationId xmlns:a16="http://schemas.microsoft.com/office/drawing/2014/main" id="{668E8904-97FB-4D9C-8956-83AF1FF081CA}"/>
              </a:ext>
            </a:extLst>
          </p:cNvPr>
          <p:cNvSpPr/>
          <p:nvPr/>
        </p:nvSpPr>
        <p:spPr bwMode="auto">
          <a:xfrm>
            <a:off x="2768212" y="2823392"/>
            <a:ext cx="1453974" cy="556733"/>
          </a:xfrm>
          <a:prstGeom prst="lef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45" name="Isosceles Triangle 44">
            <a:extLst>
              <a:ext uri="{FF2B5EF4-FFF2-40B4-BE49-F238E27FC236}">
                <a16:creationId xmlns:a16="http://schemas.microsoft.com/office/drawing/2014/main" id="{22176768-AB9F-45F5-9C06-F6D45073503C}"/>
              </a:ext>
            </a:extLst>
          </p:cNvPr>
          <p:cNvSpPr/>
          <p:nvPr/>
        </p:nvSpPr>
        <p:spPr bwMode="auto">
          <a:xfrm flipH="1">
            <a:off x="4754086" y="4055773"/>
            <a:ext cx="593725" cy="779747"/>
          </a:xfrm>
          <a:prstGeom prst="triangle">
            <a:avLst/>
          </a:prstGeom>
          <a:gradFill flip="none" rotWithShape="1">
            <a:gsLst>
              <a:gs pos="0">
                <a:srgbClr val="C00000">
                  <a:tint val="66000"/>
                  <a:satMod val="160000"/>
                </a:srgbClr>
              </a:gs>
              <a:gs pos="82000">
                <a:srgbClr val="C00000">
                  <a:tint val="44500"/>
                  <a:satMod val="160000"/>
                </a:srgbClr>
              </a:gs>
              <a:gs pos="100000">
                <a:srgbClr val="C00000">
                  <a:tint val="23500"/>
                  <a:satMod val="160000"/>
                </a:srgbClr>
              </a:gs>
            </a:gsLst>
            <a:lin ang="5400000" scaled="1"/>
            <a:tileRect/>
          </a:grad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cxnSp>
        <p:nvCxnSpPr>
          <p:cNvPr id="17" name="Straight Arrow Connector 16">
            <a:extLst>
              <a:ext uri="{FF2B5EF4-FFF2-40B4-BE49-F238E27FC236}">
                <a16:creationId xmlns:a16="http://schemas.microsoft.com/office/drawing/2014/main" id="{EBA614AB-C668-42E6-9A36-ACF962F31CDB}"/>
              </a:ext>
            </a:extLst>
          </p:cNvPr>
          <p:cNvCxnSpPr>
            <a:cxnSpLocks/>
            <a:stCxn id="52" idx="0"/>
          </p:cNvCxnSpPr>
          <p:nvPr/>
        </p:nvCxnSpPr>
        <p:spPr bwMode="auto">
          <a:xfrm>
            <a:off x="2947145" y="4319487"/>
            <a:ext cx="2060014" cy="156273"/>
          </a:xfrm>
          <a:prstGeom prst="straightConnector1">
            <a:avLst/>
          </a:prstGeom>
          <a:solidFill>
            <a:srgbClr val="00B8FF"/>
          </a:solidFill>
          <a:ln w="9525"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24062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PCAP Streaming Unparsing Illustration</a:t>
            </a:r>
          </a:p>
        </p:txBody>
      </p:sp>
      <p:sp>
        <p:nvSpPr>
          <p:cNvPr id="5" name="Slide Number Placeholder 4">
            <a:extLst>
              <a:ext uri="{FF2B5EF4-FFF2-40B4-BE49-F238E27FC236}">
                <a16:creationId xmlns:a16="http://schemas.microsoft.com/office/drawing/2014/main" id="{CB24136B-0F65-4045-8AA7-C1990ECBEAE8}"/>
              </a:ext>
            </a:extLst>
          </p:cNvPr>
          <p:cNvSpPr>
            <a:spLocks noGrp="1"/>
          </p:cNvSpPr>
          <p:nvPr>
            <p:ph type="sldNum" idx="4294967295"/>
          </p:nvPr>
        </p:nvSpPr>
        <p:spPr>
          <a:xfrm>
            <a:off x="0" y="6396038"/>
            <a:ext cx="561975" cy="363537"/>
          </a:xfrm>
          <a:prstGeom prst="rect">
            <a:avLst/>
          </a:prstGeom>
        </p:spPr>
        <p:txBody>
          <a:bodyPr/>
          <a:lstStyle/>
          <a:p>
            <a:fld id="{E87A9C04-9BE2-4A9F-A3FE-72B96988022F}" type="slidenum">
              <a:rPr lang="en-US" smtClean="0"/>
              <a:pPr/>
              <a:t>42</a:t>
            </a:fld>
            <a:endParaRPr lang="en-US" dirty="0"/>
          </a:p>
        </p:txBody>
      </p:sp>
      <p:sp>
        <p:nvSpPr>
          <p:cNvPr id="3" name="TextBox 2">
            <a:extLst>
              <a:ext uri="{FF2B5EF4-FFF2-40B4-BE49-F238E27FC236}">
                <a16:creationId xmlns:a16="http://schemas.microsoft.com/office/drawing/2014/main" id="{4FF942D2-0A0D-475D-90D2-E153352AB19A}"/>
              </a:ext>
            </a:extLst>
          </p:cNvPr>
          <p:cNvSpPr txBox="1"/>
          <p:nvPr/>
        </p:nvSpPr>
        <p:spPr>
          <a:xfrm>
            <a:off x="1076055" y="5561911"/>
            <a:ext cx="2886345" cy="349968"/>
          </a:xfrm>
          <a:prstGeom prst="rect">
            <a:avLst/>
          </a:prstGeom>
          <a:solidFill>
            <a:srgbClr val="FFCC99"/>
          </a:solidFill>
          <a:ln>
            <a:solidFill>
              <a:schemeClr val="tx1"/>
            </a:solidFill>
          </a:ln>
        </p:spPr>
        <p:txBody>
          <a:bodyPr wrap="square" rtlCol="0">
            <a:spAutoFit/>
          </a:bodyPr>
          <a:lstStyle/>
          <a:p>
            <a:endParaRPr lang="en-US" dirty="0">
              <a:latin typeface="Noto Mono" panose="020B0609030804020204" pitchFamily="49" charset="0"/>
              <a:ea typeface="Noto Mono" panose="020B0609030804020204" pitchFamily="49" charset="0"/>
              <a:cs typeface="Noto Mono" panose="020B0609030804020204" pitchFamily="49" charset="0"/>
            </a:endParaRPr>
          </a:p>
        </p:txBody>
      </p:sp>
      <p:sp>
        <p:nvSpPr>
          <p:cNvPr id="20" name="Right Arrow 11">
            <a:extLst>
              <a:ext uri="{FF2B5EF4-FFF2-40B4-BE49-F238E27FC236}">
                <a16:creationId xmlns:a16="http://schemas.microsoft.com/office/drawing/2014/main" id="{3C7201FF-FA2C-42BB-B7EE-9AE814393CFD}"/>
              </a:ext>
            </a:extLst>
          </p:cNvPr>
          <p:cNvSpPr/>
          <p:nvPr/>
        </p:nvSpPr>
        <p:spPr>
          <a:xfrm rot="10800000">
            <a:off x="380548" y="5551929"/>
            <a:ext cx="597776" cy="304636"/>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8800" dirty="0">
              <a:solidFill>
                <a:schemeClr val="tx2"/>
              </a:solidFill>
            </a:endParaRPr>
          </a:p>
        </p:txBody>
      </p:sp>
      <p:sp>
        <p:nvSpPr>
          <p:cNvPr id="6" name="Arrow: Curved Right 5">
            <a:extLst>
              <a:ext uri="{FF2B5EF4-FFF2-40B4-BE49-F238E27FC236}">
                <a16:creationId xmlns:a16="http://schemas.microsoft.com/office/drawing/2014/main" id="{62114E37-C615-4D36-801C-0801DFF27414}"/>
              </a:ext>
            </a:extLst>
          </p:cNvPr>
          <p:cNvSpPr/>
          <p:nvPr/>
        </p:nvSpPr>
        <p:spPr bwMode="auto">
          <a:xfrm>
            <a:off x="455362" y="1724179"/>
            <a:ext cx="914400" cy="1632830"/>
          </a:xfrm>
          <a:prstGeom prst="curv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74" name="Rectangle 73">
            <a:extLst>
              <a:ext uri="{FF2B5EF4-FFF2-40B4-BE49-F238E27FC236}">
                <a16:creationId xmlns:a16="http://schemas.microsoft.com/office/drawing/2014/main" id="{046B21B5-DBF8-4477-B46E-F7055BA337CD}"/>
              </a:ext>
            </a:extLst>
          </p:cNvPr>
          <p:cNvSpPr/>
          <p:nvPr/>
        </p:nvSpPr>
        <p:spPr>
          <a:xfrm>
            <a:off x="1107088" y="5604871"/>
            <a:ext cx="3357578" cy="267253"/>
          </a:xfrm>
          <a:prstGeom prst="rect">
            <a:avLst/>
          </a:prstGeom>
        </p:spPr>
        <p:txBody>
          <a:bodyPr wrap="square">
            <a:spAutoFit/>
          </a:bodyPr>
          <a:lstStyle/>
          <a:p>
            <a:r>
              <a:rPr lang="en-US" sz="1200" b="1" dirty="0">
                <a:latin typeface="Noto Mono" panose="020B0609030804020204" pitchFamily="49" charset="0"/>
                <a:ea typeface="Noto Mono" panose="020B0609030804020204" pitchFamily="49" charset="0"/>
                <a:cs typeface="Noto Mono" panose="020B0609030804020204" pitchFamily="49" charset="0"/>
              </a:rPr>
              <a:t>0000 03DC 005056E014... 83D</a:t>
            </a:r>
            <a:endParaRPr lang="en-US" sz="1200" dirty="0">
              <a:latin typeface="Noto Mono" panose="020B0609030804020204" pitchFamily="49" charset="0"/>
              <a:ea typeface="Noto Mono" panose="020B0609030804020204" pitchFamily="49" charset="0"/>
              <a:cs typeface="Noto Mono" panose="020B0609030804020204" pitchFamily="49" charset="0"/>
            </a:endParaRPr>
          </a:p>
        </p:txBody>
      </p:sp>
      <p:sp>
        <p:nvSpPr>
          <p:cNvPr id="30" name="Rectangle 29">
            <a:extLst>
              <a:ext uri="{FF2B5EF4-FFF2-40B4-BE49-F238E27FC236}">
                <a16:creationId xmlns:a16="http://schemas.microsoft.com/office/drawing/2014/main" id="{A3CCAAD3-4978-4CA2-902A-91060BB286FA}"/>
              </a:ext>
            </a:extLst>
          </p:cNvPr>
          <p:cNvSpPr/>
          <p:nvPr/>
        </p:nvSpPr>
        <p:spPr>
          <a:xfrm>
            <a:off x="1379538" y="1685635"/>
            <a:ext cx="3355406" cy="349968"/>
          </a:xfrm>
          <a:prstGeom prst="rect">
            <a:avLst/>
          </a:prstGeom>
        </p:spPr>
        <p:txBody>
          <a:bodyPr wrap="none">
            <a:spAutoFit/>
          </a:bodyPr>
          <a:lstStyle/>
          <a:p>
            <a:r>
              <a:rPr lang="en-US" b="1" dirty="0">
                <a:latin typeface="Noto Mono" panose="020B0609030804020204" pitchFamily="49" charset="0"/>
                <a:ea typeface="Noto Mono" panose="020B0609030804020204" pitchFamily="49" charset="0"/>
                <a:cs typeface="Noto Mono" panose="020B0609030804020204" pitchFamily="49" charset="0"/>
              </a:rPr>
              <a:t>&lt;/ethernet&gt;&lt;/</a:t>
            </a:r>
            <a:r>
              <a:rPr lang="en-US" b="1" dirty="0" err="1">
                <a:latin typeface="Noto Mono" panose="020B0609030804020204" pitchFamily="49" charset="0"/>
                <a:ea typeface="Noto Mono" panose="020B0609030804020204" pitchFamily="49" charset="0"/>
                <a:cs typeface="Noto Mono" panose="020B0609030804020204" pitchFamily="49" charset="0"/>
              </a:rPr>
              <a:t>linklayer</a:t>
            </a:r>
            <a:r>
              <a:rPr lang="en-US" b="1" dirty="0">
                <a:latin typeface="Noto Mono" panose="020B0609030804020204" pitchFamily="49" charset="0"/>
                <a:ea typeface="Noto Mono" panose="020B0609030804020204" pitchFamily="49" charset="0"/>
                <a:cs typeface="Noto Mono" panose="020B0609030804020204" pitchFamily="49" charset="0"/>
              </a:rPr>
              <a:t>&gt;</a:t>
            </a:r>
          </a:p>
        </p:txBody>
      </p:sp>
      <p:sp>
        <p:nvSpPr>
          <p:cNvPr id="55" name="Rectangle 54">
            <a:extLst>
              <a:ext uri="{FF2B5EF4-FFF2-40B4-BE49-F238E27FC236}">
                <a16:creationId xmlns:a16="http://schemas.microsoft.com/office/drawing/2014/main" id="{C9B01C1E-4356-4046-B7E8-7A5EFD30CB13}"/>
              </a:ext>
            </a:extLst>
          </p:cNvPr>
          <p:cNvSpPr/>
          <p:nvPr/>
        </p:nvSpPr>
        <p:spPr bwMode="auto">
          <a:xfrm>
            <a:off x="4806794" y="3521225"/>
            <a:ext cx="756111" cy="695191"/>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100" b="1" i="0" u="none" strike="noStrike" cap="none" normalizeH="0" baseline="0" dirty="0" err="1">
                <a:ln>
                  <a:noFill/>
                </a:ln>
                <a:effectLst/>
                <a:latin typeface="Noto Sans" panose="020B0502040504020204" pitchFamily="34" charset="0"/>
              </a:rPr>
              <a:t>InclLen</a:t>
            </a:r>
            <a:endParaRPr kumimoji="0" lang="en-US" sz="1100" b="1" i="0" u="none" strike="noStrike" cap="none" normalizeH="0" baseline="0" dirty="0">
              <a:ln>
                <a:noFill/>
              </a:ln>
              <a:effectLst/>
              <a:latin typeface="Noto Sans" panose="020B0502040504020204" pitchFamily="34" charset="0"/>
            </a:endParaRPr>
          </a:p>
        </p:txBody>
      </p:sp>
      <p:sp>
        <p:nvSpPr>
          <p:cNvPr id="57" name="Rectangle 56">
            <a:extLst>
              <a:ext uri="{FF2B5EF4-FFF2-40B4-BE49-F238E27FC236}">
                <a16:creationId xmlns:a16="http://schemas.microsoft.com/office/drawing/2014/main" id="{87ECE0CC-C39A-4CB1-A0DF-BA210B5040F8}"/>
              </a:ext>
            </a:extLst>
          </p:cNvPr>
          <p:cNvSpPr/>
          <p:nvPr/>
        </p:nvSpPr>
        <p:spPr bwMode="auto">
          <a:xfrm>
            <a:off x="4958883" y="1578576"/>
            <a:ext cx="1017944" cy="326391"/>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400" b="1" i="0" u="none" strike="noStrike" cap="none" normalizeH="0" baseline="0" dirty="0">
                <a:ln>
                  <a:noFill/>
                </a:ln>
                <a:effectLst/>
                <a:latin typeface="Noto Sans" panose="020B0502040504020204" pitchFamily="34" charset="0"/>
              </a:rPr>
              <a:t>packet</a:t>
            </a:r>
          </a:p>
        </p:txBody>
      </p:sp>
      <p:sp>
        <p:nvSpPr>
          <p:cNvPr id="58" name="Rectangle 57">
            <a:extLst>
              <a:ext uri="{FF2B5EF4-FFF2-40B4-BE49-F238E27FC236}">
                <a16:creationId xmlns:a16="http://schemas.microsoft.com/office/drawing/2014/main" id="{3EE1C237-1B38-4FB3-872B-26A05C9C4582}"/>
              </a:ext>
            </a:extLst>
          </p:cNvPr>
          <p:cNvSpPr/>
          <p:nvPr/>
        </p:nvSpPr>
        <p:spPr bwMode="auto">
          <a:xfrm>
            <a:off x="4747049" y="2826171"/>
            <a:ext cx="889056"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err="1">
                <a:ln>
                  <a:noFill/>
                </a:ln>
                <a:effectLst/>
                <a:latin typeface="Noto Sans" panose="020B0502040504020204" pitchFamily="34" charset="0"/>
              </a:rPr>
              <a:t>packetheader</a:t>
            </a:r>
            <a:endParaRPr kumimoji="0" lang="en-US" sz="800" b="0" i="0" u="none" strike="noStrike" cap="none" normalizeH="0" baseline="0" dirty="0">
              <a:ln>
                <a:noFill/>
              </a:ln>
              <a:effectLst/>
              <a:latin typeface="Noto Sans" panose="020B0502040504020204" pitchFamily="34" charset="0"/>
            </a:endParaRPr>
          </a:p>
        </p:txBody>
      </p:sp>
      <p:sp>
        <p:nvSpPr>
          <p:cNvPr id="59" name="Rectangle 58">
            <a:extLst>
              <a:ext uri="{FF2B5EF4-FFF2-40B4-BE49-F238E27FC236}">
                <a16:creationId xmlns:a16="http://schemas.microsoft.com/office/drawing/2014/main" id="{C5431FF4-A085-49BE-BF84-5D76C9BBE57F}"/>
              </a:ext>
            </a:extLst>
          </p:cNvPr>
          <p:cNvSpPr/>
          <p:nvPr/>
        </p:nvSpPr>
        <p:spPr bwMode="auto">
          <a:xfrm>
            <a:off x="4464666" y="3057202"/>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seconds</a:t>
            </a:r>
          </a:p>
        </p:txBody>
      </p:sp>
      <p:cxnSp>
        <p:nvCxnSpPr>
          <p:cNvPr id="60" name="Connector: Elbow 59">
            <a:extLst>
              <a:ext uri="{FF2B5EF4-FFF2-40B4-BE49-F238E27FC236}">
                <a16:creationId xmlns:a16="http://schemas.microsoft.com/office/drawing/2014/main" id="{10656608-A191-4C20-83A8-02AF1E253CB0}"/>
              </a:ext>
            </a:extLst>
          </p:cNvPr>
          <p:cNvCxnSpPr>
            <a:cxnSpLocks/>
            <a:stCxn id="57" idx="2"/>
            <a:endCxn id="58" idx="0"/>
          </p:cNvCxnSpPr>
          <p:nvPr/>
        </p:nvCxnSpPr>
        <p:spPr bwMode="auto">
          <a:xfrm rot="5400000">
            <a:off x="4869114" y="2227430"/>
            <a:ext cx="921204" cy="276278"/>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Connector: Elbow 60">
            <a:extLst>
              <a:ext uri="{FF2B5EF4-FFF2-40B4-BE49-F238E27FC236}">
                <a16:creationId xmlns:a16="http://schemas.microsoft.com/office/drawing/2014/main" id="{A7109997-FE2A-40B8-86ED-BC367F4793EF}"/>
              </a:ext>
            </a:extLst>
          </p:cNvPr>
          <p:cNvCxnSpPr>
            <a:cxnSpLocks/>
            <a:stCxn id="58" idx="2"/>
            <a:endCxn id="59" idx="0"/>
          </p:cNvCxnSpPr>
          <p:nvPr/>
        </p:nvCxnSpPr>
        <p:spPr bwMode="auto">
          <a:xfrm rot="5400000">
            <a:off x="4960581" y="2826205"/>
            <a:ext cx="55627" cy="406367"/>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a:extLst>
              <a:ext uri="{FF2B5EF4-FFF2-40B4-BE49-F238E27FC236}">
                <a16:creationId xmlns:a16="http://schemas.microsoft.com/office/drawing/2014/main" id="{A73EB624-8A63-4E7C-87AF-DE04725FC40E}"/>
              </a:ext>
            </a:extLst>
          </p:cNvPr>
          <p:cNvSpPr/>
          <p:nvPr/>
        </p:nvSpPr>
        <p:spPr bwMode="auto">
          <a:xfrm>
            <a:off x="4543830" y="3307578"/>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err="1">
                <a:ln>
                  <a:noFill/>
                </a:ln>
                <a:effectLst/>
                <a:latin typeface="Noto Sans" panose="020B0502040504020204" pitchFamily="34" charset="0"/>
              </a:rPr>
              <a:t>useconds</a:t>
            </a:r>
            <a:endParaRPr kumimoji="0" lang="en-US" sz="800" b="0" i="0" u="none" strike="noStrike" cap="none" normalizeH="0" baseline="0" dirty="0">
              <a:ln>
                <a:noFill/>
              </a:ln>
              <a:effectLst/>
              <a:latin typeface="Noto Sans" panose="020B0502040504020204" pitchFamily="34" charset="0"/>
            </a:endParaRPr>
          </a:p>
        </p:txBody>
      </p:sp>
      <p:cxnSp>
        <p:nvCxnSpPr>
          <p:cNvPr id="63" name="Connector: Elbow 62">
            <a:extLst>
              <a:ext uri="{FF2B5EF4-FFF2-40B4-BE49-F238E27FC236}">
                <a16:creationId xmlns:a16="http://schemas.microsoft.com/office/drawing/2014/main" id="{62B31355-BBD7-476D-9EB1-563922E75757}"/>
              </a:ext>
            </a:extLst>
          </p:cNvPr>
          <p:cNvCxnSpPr>
            <a:stCxn id="58" idx="2"/>
            <a:endCxn id="62" idx="0"/>
          </p:cNvCxnSpPr>
          <p:nvPr/>
        </p:nvCxnSpPr>
        <p:spPr bwMode="auto">
          <a:xfrm rot="5400000">
            <a:off x="4874975" y="2990975"/>
            <a:ext cx="306003" cy="327203"/>
          </a:xfrm>
          <a:prstGeom prst="bentConnector3">
            <a:avLst>
              <a:gd name="adj1" fmla="val 82267"/>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Connector: Elbow 63">
            <a:extLst>
              <a:ext uri="{FF2B5EF4-FFF2-40B4-BE49-F238E27FC236}">
                <a16:creationId xmlns:a16="http://schemas.microsoft.com/office/drawing/2014/main" id="{ABDA12B9-9EDE-43E4-B9D1-894D7B9B81A4}"/>
              </a:ext>
            </a:extLst>
          </p:cNvPr>
          <p:cNvCxnSpPr>
            <a:cxnSpLocks/>
            <a:stCxn id="58" idx="2"/>
            <a:endCxn id="55" idx="0"/>
          </p:cNvCxnSpPr>
          <p:nvPr/>
        </p:nvCxnSpPr>
        <p:spPr bwMode="auto">
          <a:xfrm rot="5400000">
            <a:off x="4928389" y="3258037"/>
            <a:ext cx="519650" cy="6727"/>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5" name="Group 64">
            <a:extLst>
              <a:ext uri="{FF2B5EF4-FFF2-40B4-BE49-F238E27FC236}">
                <a16:creationId xmlns:a16="http://schemas.microsoft.com/office/drawing/2014/main" id="{4FAA0258-7B45-433D-BF0E-7BA3C845FD7B}"/>
              </a:ext>
            </a:extLst>
          </p:cNvPr>
          <p:cNvGrpSpPr/>
          <p:nvPr/>
        </p:nvGrpSpPr>
        <p:grpSpPr>
          <a:xfrm>
            <a:off x="5718756" y="2823392"/>
            <a:ext cx="3099072" cy="1680917"/>
            <a:chOff x="6411697" y="2849861"/>
            <a:chExt cx="2136004" cy="1146633"/>
          </a:xfrm>
        </p:grpSpPr>
        <p:sp>
          <p:nvSpPr>
            <p:cNvPr id="66" name="Rectangle 65">
              <a:extLst>
                <a:ext uri="{FF2B5EF4-FFF2-40B4-BE49-F238E27FC236}">
                  <a16:creationId xmlns:a16="http://schemas.microsoft.com/office/drawing/2014/main" id="{65645D7D-67F9-414F-B773-94DC2838C72A}"/>
                </a:ext>
              </a:extLst>
            </p:cNvPr>
            <p:cNvSpPr/>
            <p:nvPr/>
          </p:nvSpPr>
          <p:spPr bwMode="auto">
            <a:xfrm>
              <a:off x="6876647" y="2849861"/>
              <a:ext cx="889056"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err="1">
                  <a:ln>
                    <a:noFill/>
                  </a:ln>
                  <a:effectLst/>
                  <a:latin typeface="Noto Sans" panose="020B0502040504020204" pitchFamily="34" charset="0"/>
                </a:rPr>
                <a:t>lihkLayer</a:t>
              </a:r>
              <a:endParaRPr kumimoji="0" lang="en-US" sz="800" b="0" i="0" u="none" strike="noStrike" cap="none" normalizeH="0" baseline="0" dirty="0">
                <a:ln>
                  <a:noFill/>
                </a:ln>
                <a:effectLst/>
                <a:latin typeface="Noto Sans" panose="020B0502040504020204" pitchFamily="34" charset="0"/>
              </a:endParaRPr>
            </a:p>
          </p:txBody>
        </p:sp>
        <p:sp>
          <p:nvSpPr>
            <p:cNvPr id="67" name="Rectangle 66">
              <a:extLst>
                <a:ext uri="{FF2B5EF4-FFF2-40B4-BE49-F238E27FC236}">
                  <a16:creationId xmlns:a16="http://schemas.microsoft.com/office/drawing/2014/main" id="{1407DCE5-4683-4E96-99CD-7FFD3B854C50}"/>
                </a:ext>
              </a:extLst>
            </p:cNvPr>
            <p:cNvSpPr/>
            <p:nvPr/>
          </p:nvSpPr>
          <p:spPr bwMode="auto">
            <a:xfrm>
              <a:off x="6411697" y="3080892"/>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ethernet</a:t>
              </a:r>
            </a:p>
          </p:txBody>
        </p:sp>
        <p:cxnSp>
          <p:nvCxnSpPr>
            <p:cNvPr id="68" name="Connector: Elbow 67">
              <a:extLst>
                <a:ext uri="{FF2B5EF4-FFF2-40B4-BE49-F238E27FC236}">
                  <a16:creationId xmlns:a16="http://schemas.microsoft.com/office/drawing/2014/main" id="{8A058095-5054-48B9-BC1D-86698BBBC8BF}"/>
                </a:ext>
              </a:extLst>
            </p:cNvPr>
            <p:cNvCxnSpPr>
              <a:cxnSpLocks/>
              <a:stCxn id="66" idx="2"/>
              <a:endCxn id="67" idx="0"/>
            </p:cNvCxnSpPr>
            <p:nvPr/>
          </p:nvCxnSpPr>
          <p:spPr bwMode="auto">
            <a:xfrm rot="5400000">
              <a:off x="6998896" y="2758612"/>
              <a:ext cx="55627" cy="588933"/>
            </a:xfrm>
            <a:prstGeom prst="bent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ctangle 68">
              <a:extLst>
                <a:ext uri="{FF2B5EF4-FFF2-40B4-BE49-F238E27FC236}">
                  <a16:creationId xmlns:a16="http://schemas.microsoft.com/office/drawing/2014/main" id="{FC3FC43A-01BC-47F1-9E71-2A421EFFEA16}"/>
                </a:ext>
              </a:extLst>
            </p:cNvPr>
            <p:cNvSpPr/>
            <p:nvPr/>
          </p:nvSpPr>
          <p:spPr bwMode="auto">
            <a:xfrm>
              <a:off x="6416994" y="3300935"/>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err="1">
                  <a:ln>
                    <a:noFill/>
                  </a:ln>
                  <a:effectLst/>
                  <a:latin typeface="Noto Sans" panose="020B0502040504020204" pitchFamily="34" charset="0"/>
                </a:rPr>
                <a:t>MACDest</a:t>
              </a:r>
              <a:endParaRPr kumimoji="0" lang="en-US" sz="800" b="0" i="0" u="none" strike="noStrike" cap="none" normalizeH="0" baseline="0" dirty="0">
                <a:ln>
                  <a:noFill/>
                </a:ln>
                <a:effectLst/>
                <a:latin typeface="Noto Sans" panose="020B0502040504020204" pitchFamily="34" charset="0"/>
              </a:endParaRPr>
            </a:p>
          </p:txBody>
        </p:sp>
        <p:cxnSp>
          <p:nvCxnSpPr>
            <p:cNvPr id="70" name="Connector: Elbow 69">
              <a:extLst>
                <a:ext uri="{FF2B5EF4-FFF2-40B4-BE49-F238E27FC236}">
                  <a16:creationId xmlns:a16="http://schemas.microsoft.com/office/drawing/2014/main" id="{8BC34C4A-E577-487C-942D-334EBE4862D4}"/>
                </a:ext>
              </a:extLst>
            </p:cNvPr>
            <p:cNvCxnSpPr>
              <a:cxnSpLocks/>
              <a:stCxn id="67" idx="2"/>
              <a:endCxn id="69" idx="0"/>
            </p:cNvCxnSpPr>
            <p:nvPr/>
          </p:nvCxnSpPr>
          <p:spPr bwMode="auto">
            <a:xfrm rot="16200000" flipH="1">
              <a:off x="6712571" y="3275966"/>
              <a:ext cx="44639" cy="5297"/>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Connector: Elbow 70">
              <a:extLst>
                <a:ext uri="{FF2B5EF4-FFF2-40B4-BE49-F238E27FC236}">
                  <a16:creationId xmlns:a16="http://schemas.microsoft.com/office/drawing/2014/main" id="{CB58C8C7-70F0-43B5-90BE-E056B6395E56}"/>
                </a:ext>
              </a:extLst>
            </p:cNvPr>
            <p:cNvCxnSpPr>
              <a:cxnSpLocks/>
              <a:stCxn id="66" idx="2"/>
            </p:cNvCxnSpPr>
            <p:nvPr/>
          </p:nvCxnSpPr>
          <p:spPr bwMode="auto">
            <a:xfrm rot="16200000" flipH="1">
              <a:off x="7086741" y="3259699"/>
              <a:ext cx="519651" cy="50783"/>
            </a:xfrm>
            <a:prstGeom prst="bentConnector3">
              <a:avLst>
                <a:gd name="adj1" fmla="val 529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Rectangle 71">
              <a:extLst>
                <a:ext uri="{FF2B5EF4-FFF2-40B4-BE49-F238E27FC236}">
                  <a16:creationId xmlns:a16="http://schemas.microsoft.com/office/drawing/2014/main" id="{2C3CCADE-5189-478A-A3CA-65C4C5CC4AEF}"/>
                </a:ext>
              </a:extLst>
            </p:cNvPr>
            <p:cNvSpPr/>
            <p:nvPr/>
          </p:nvSpPr>
          <p:spPr bwMode="auto">
            <a:xfrm>
              <a:off x="6772030" y="3539058"/>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a:t>
              </a:r>
            </a:p>
          </p:txBody>
        </p:sp>
        <p:sp>
          <p:nvSpPr>
            <p:cNvPr id="73" name="Rectangle 72">
              <a:extLst>
                <a:ext uri="{FF2B5EF4-FFF2-40B4-BE49-F238E27FC236}">
                  <a16:creationId xmlns:a16="http://schemas.microsoft.com/office/drawing/2014/main" id="{418AA259-E2DD-4CD3-ACC0-532888D205B2}"/>
                </a:ext>
              </a:extLst>
            </p:cNvPr>
            <p:cNvSpPr/>
            <p:nvPr/>
          </p:nvSpPr>
          <p:spPr bwMode="auto">
            <a:xfrm>
              <a:off x="7507341" y="3538499"/>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a:t>
              </a:r>
            </a:p>
          </p:txBody>
        </p:sp>
        <p:sp>
          <p:nvSpPr>
            <p:cNvPr id="75" name="Rectangle 74">
              <a:extLst>
                <a:ext uri="{FF2B5EF4-FFF2-40B4-BE49-F238E27FC236}">
                  <a16:creationId xmlns:a16="http://schemas.microsoft.com/office/drawing/2014/main" id="{F8FEE44C-EFD9-4E6F-B02D-2A718A491F0D}"/>
                </a:ext>
              </a:extLst>
            </p:cNvPr>
            <p:cNvSpPr/>
            <p:nvPr/>
          </p:nvSpPr>
          <p:spPr bwMode="auto">
            <a:xfrm>
              <a:off x="7906612" y="3821090"/>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a:t>
              </a:r>
            </a:p>
          </p:txBody>
        </p:sp>
        <p:sp>
          <p:nvSpPr>
            <p:cNvPr id="76" name="Rectangle 75">
              <a:extLst>
                <a:ext uri="{FF2B5EF4-FFF2-40B4-BE49-F238E27FC236}">
                  <a16:creationId xmlns:a16="http://schemas.microsoft.com/office/drawing/2014/main" id="{1595C1C6-910E-4D98-9E94-84FCE36296BB}"/>
                </a:ext>
              </a:extLst>
            </p:cNvPr>
            <p:cNvSpPr/>
            <p:nvPr/>
          </p:nvSpPr>
          <p:spPr bwMode="auto">
            <a:xfrm>
              <a:off x="7474866" y="3225667"/>
              <a:ext cx="641089" cy="175404"/>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800" b="0" i="0" u="none" strike="noStrike" cap="none" normalizeH="0" baseline="0" dirty="0">
                  <a:ln>
                    <a:noFill/>
                  </a:ln>
                  <a:effectLst/>
                  <a:latin typeface="Noto Sans" panose="020B0502040504020204" pitchFamily="34" charset="0"/>
                </a:rPr>
                <a:t>...</a:t>
              </a:r>
            </a:p>
          </p:txBody>
        </p:sp>
        <p:cxnSp>
          <p:nvCxnSpPr>
            <p:cNvPr id="77" name="Connector: Elbow 76">
              <a:extLst>
                <a:ext uri="{FF2B5EF4-FFF2-40B4-BE49-F238E27FC236}">
                  <a16:creationId xmlns:a16="http://schemas.microsoft.com/office/drawing/2014/main" id="{B58C6D55-3283-4D2A-B033-33542D265429}"/>
                </a:ext>
              </a:extLst>
            </p:cNvPr>
            <p:cNvCxnSpPr>
              <a:cxnSpLocks/>
              <a:stCxn id="66" idx="3"/>
              <a:endCxn id="76" idx="0"/>
            </p:cNvCxnSpPr>
            <p:nvPr/>
          </p:nvCxnSpPr>
          <p:spPr bwMode="auto">
            <a:xfrm>
              <a:off x="7765703" y="2937563"/>
              <a:ext cx="29708" cy="288104"/>
            </a:xfrm>
            <a:prstGeom prst="bentConnector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Connector: Elbow 77">
              <a:extLst>
                <a:ext uri="{FF2B5EF4-FFF2-40B4-BE49-F238E27FC236}">
                  <a16:creationId xmlns:a16="http://schemas.microsoft.com/office/drawing/2014/main" id="{767AF150-6B49-455D-941A-1AC39225FBB8}"/>
                </a:ext>
              </a:extLst>
            </p:cNvPr>
            <p:cNvCxnSpPr>
              <a:cxnSpLocks/>
              <a:stCxn id="76" idx="1"/>
              <a:endCxn id="72" idx="0"/>
            </p:cNvCxnSpPr>
            <p:nvPr/>
          </p:nvCxnSpPr>
          <p:spPr bwMode="auto">
            <a:xfrm rot="10800000" flipV="1">
              <a:off x="7092576" y="3313368"/>
              <a:ext cx="382291" cy="225689"/>
            </a:xfrm>
            <a:prstGeom prst="bentConnector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Connector: Elbow 78">
              <a:extLst>
                <a:ext uri="{FF2B5EF4-FFF2-40B4-BE49-F238E27FC236}">
                  <a16:creationId xmlns:a16="http://schemas.microsoft.com/office/drawing/2014/main" id="{2C702B62-E0DE-46B4-B911-11E66C5FF818}"/>
                </a:ext>
              </a:extLst>
            </p:cNvPr>
            <p:cNvCxnSpPr>
              <a:cxnSpLocks/>
              <a:stCxn id="76" idx="2"/>
              <a:endCxn id="73" idx="0"/>
            </p:cNvCxnSpPr>
            <p:nvPr/>
          </p:nvCxnSpPr>
          <p:spPr bwMode="auto">
            <a:xfrm rot="16200000" flipH="1">
              <a:off x="7742934" y="3453547"/>
              <a:ext cx="137428" cy="32475"/>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Connector: Elbow 79">
              <a:extLst>
                <a:ext uri="{FF2B5EF4-FFF2-40B4-BE49-F238E27FC236}">
                  <a16:creationId xmlns:a16="http://schemas.microsoft.com/office/drawing/2014/main" id="{2D9D46C5-65C8-4E56-9AC0-BA903186AEEC}"/>
                </a:ext>
              </a:extLst>
            </p:cNvPr>
            <p:cNvCxnSpPr>
              <a:cxnSpLocks/>
              <a:stCxn id="76" idx="3"/>
              <a:endCxn id="75" idx="0"/>
            </p:cNvCxnSpPr>
            <p:nvPr/>
          </p:nvCxnSpPr>
          <p:spPr bwMode="auto">
            <a:xfrm>
              <a:off x="8115955" y="3313369"/>
              <a:ext cx="111201" cy="507720"/>
            </a:xfrm>
            <a:prstGeom prst="bentConnector2">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1" name="Connector: Elbow 80">
            <a:extLst>
              <a:ext uri="{FF2B5EF4-FFF2-40B4-BE49-F238E27FC236}">
                <a16:creationId xmlns:a16="http://schemas.microsoft.com/office/drawing/2014/main" id="{A74047B4-1BA6-4756-92A0-1DC49DD9165D}"/>
              </a:ext>
            </a:extLst>
          </p:cNvPr>
          <p:cNvCxnSpPr>
            <a:cxnSpLocks/>
            <a:stCxn id="57" idx="2"/>
            <a:endCxn id="66" idx="0"/>
          </p:cNvCxnSpPr>
          <p:nvPr/>
        </p:nvCxnSpPr>
        <p:spPr bwMode="auto">
          <a:xfrm rot="16200000" flipH="1">
            <a:off x="5793862" y="1578959"/>
            <a:ext cx="918425" cy="1570439"/>
          </a:xfrm>
          <a:prstGeom prst="bentConnector3">
            <a:avLst>
              <a:gd name="adj1" fmla="val 50000"/>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Rectangle: Rounded Corners 82">
            <a:extLst>
              <a:ext uri="{FF2B5EF4-FFF2-40B4-BE49-F238E27FC236}">
                <a16:creationId xmlns:a16="http://schemas.microsoft.com/office/drawing/2014/main" id="{898F61EB-10C0-49EB-A996-CE70193F5DAF}"/>
              </a:ext>
            </a:extLst>
          </p:cNvPr>
          <p:cNvSpPr/>
          <p:nvPr/>
        </p:nvSpPr>
        <p:spPr bwMode="auto">
          <a:xfrm>
            <a:off x="1436452" y="2685401"/>
            <a:ext cx="1283346" cy="1098999"/>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800" b="0" i="0" u="none" strike="noStrike" cap="none" normalizeH="0" baseline="0" dirty="0">
                <a:ln>
                  <a:noFill/>
                </a:ln>
                <a:effectLst/>
                <a:latin typeface="Noto Sans" panose="020B0502040504020204" pitchFamily="34" charset="0"/>
              </a:rPr>
              <a:t>unparser</a:t>
            </a:r>
          </a:p>
        </p:txBody>
      </p:sp>
      <p:sp>
        <p:nvSpPr>
          <p:cNvPr id="84" name="Arrow: Left-Right 83">
            <a:extLst>
              <a:ext uri="{FF2B5EF4-FFF2-40B4-BE49-F238E27FC236}">
                <a16:creationId xmlns:a16="http://schemas.microsoft.com/office/drawing/2014/main" id="{668E8904-97FB-4D9C-8956-83AF1FF081CA}"/>
              </a:ext>
            </a:extLst>
          </p:cNvPr>
          <p:cNvSpPr/>
          <p:nvPr/>
        </p:nvSpPr>
        <p:spPr bwMode="auto">
          <a:xfrm>
            <a:off x="2768212" y="2823392"/>
            <a:ext cx="1453974" cy="556733"/>
          </a:xfrm>
          <a:prstGeom prst="lef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49" name="Line Callout 2 (Accent Bar) 9">
            <a:extLst>
              <a:ext uri="{FF2B5EF4-FFF2-40B4-BE49-F238E27FC236}">
                <a16:creationId xmlns:a16="http://schemas.microsoft.com/office/drawing/2014/main" id="{46FFEAF7-A55F-4366-9D7B-6792BC96D2CF}"/>
              </a:ext>
            </a:extLst>
          </p:cNvPr>
          <p:cNvSpPr/>
          <p:nvPr/>
        </p:nvSpPr>
        <p:spPr>
          <a:xfrm>
            <a:off x="5142253" y="4959376"/>
            <a:ext cx="3675575" cy="1473001"/>
          </a:xfrm>
          <a:prstGeom prst="accentCallout2">
            <a:avLst>
              <a:gd name="adj1" fmla="val 18750"/>
              <a:gd name="adj2" fmla="val -8333"/>
              <a:gd name="adj3" fmla="val 18750"/>
              <a:gd name="adj4" fmla="val -16667"/>
              <a:gd name="adj5" fmla="val 45849"/>
              <a:gd name="adj6" fmla="val -35828"/>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Collapse together buffered and direct streams.</a:t>
            </a:r>
          </a:p>
          <a:p>
            <a:endParaRPr lang="en-US" b="1" dirty="0">
              <a:solidFill>
                <a:schemeClr val="tx1"/>
              </a:solidFill>
            </a:endParaRPr>
          </a:p>
          <a:p>
            <a:r>
              <a:rPr lang="en-US" b="1" dirty="0">
                <a:solidFill>
                  <a:schemeClr val="tx1"/>
                </a:solidFill>
              </a:rPr>
              <a:t>Back to one ordinary stream and low overhead</a:t>
            </a:r>
          </a:p>
        </p:txBody>
      </p:sp>
    </p:spTree>
    <p:extLst>
      <p:ext uri="{BB962C8B-B14F-4D97-AF65-F5344CB8AC3E}">
        <p14:creationId xmlns:p14="http://schemas.microsoft.com/office/powerpoint/2010/main" val="2377091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PCAP Streaming Unparsing Illustration</a:t>
            </a:r>
          </a:p>
        </p:txBody>
      </p:sp>
      <p:sp>
        <p:nvSpPr>
          <p:cNvPr id="5" name="Slide Number Placeholder 4">
            <a:extLst>
              <a:ext uri="{FF2B5EF4-FFF2-40B4-BE49-F238E27FC236}">
                <a16:creationId xmlns:a16="http://schemas.microsoft.com/office/drawing/2014/main" id="{CB24136B-0F65-4045-8AA7-C1990ECBEAE8}"/>
              </a:ext>
            </a:extLst>
          </p:cNvPr>
          <p:cNvSpPr>
            <a:spLocks noGrp="1"/>
          </p:cNvSpPr>
          <p:nvPr>
            <p:ph type="sldNum" idx="4294967295"/>
          </p:nvPr>
        </p:nvSpPr>
        <p:spPr>
          <a:xfrm>
            <a:off x="0" y="6396038"/>
            <a:ext cx="561975" cy="363537"/>
          </a:xfrm>
          <a:prstGeom prst="rect">
            <a:avLst/>
          </a:prstGeom>
        </p:spPr>
        <p:txBody>
          <a:bodyPr/>
          <a:lstStyle/>
          <a:p>
            <a:fld id="{E87A9C04-9BE2-4A9F-A3FE-72B96988022F}" type="slidenum">
              <a:rPr lang="en-US" smtClean="0"/>
              <a:pPr/>
              <a:t>43</a:t>
            </a:fld>
            <a:endParaRPr lang="en-US" dirty="0"/>
          </a:p>
        </p:txBody>
      </p:sp>
      <p:sp>
        <p:nvSpPr>
          <p:cNvPr id="3" name="TextBox 2">
            <a:extLst>
              <a:ext uri="{FF2B5EF4-FFF2-40B4-BE49-F238E27FC236}">
                <a16:creationId xmlns:a16="http://schemas.microsoft.com/office/drawing/2014/main" id="{4FF942D2-0A0D-475D-90D2-E153352AB19A}"/>
              </a:ext>
            </a:extLst>
          </p:cNvPr>
          <p:cNvSpPr txBox="1"/>
          <p:nvPr/>
        </p:nvSpPr>
        <p:spPr>
          <a:xfrm>
            <a:off x="1076055" y="5561911"/>
            <a:ext cx="2886345" cy="349968"/>
          </a:xfrm>
          <a:prstGeom prst="rect">
            <a:avLst/>
          </a:prstGeom>
          <a:solidFill>
            <a:srgbClr val="FFCC99"/>
          </a:solidFill>
          <a:ln>
            <a:solidFill>
              <a:schemeClr val="tx1"/>
            </a:solidFill>
          </a:ln>
        </p:spPr>
        <p:txBody>
          <a:bodyPr wrap="square" rtlCol="0">
            <a:spAutoFit/>
          </a:bodyPr>
          <a:lstStyle/>
          <a:p>
            <a:endParaRPr lang="en-US" dirty="0">
              <a:latin typeface="Noto Mono" panose="020B0609030804020204" pitchFamily="49" charset="0"/>
              <a:ea typeface="Noto Mono" panose="020B0609030804020204" pitchFamily="49" charset="0"/>
              <a:cs typeface="Noto Mono" panose="020B0609030804020204" pitchFamily="49" charset="0"/>
            </a:endParaRPr>
          </a:p>
        </p:txBody>
      </p:sp>
      <p:sp>
        <p:nvSpPr>
          <p:cNvPr id="20" name="Right Arrow 11">
            <a:extLst>
              <a:ext uri="{FF2B5EF4-FFF2-40B4-BE49-F238E27FC236}">
                <a16:creationId xmlns:a16="http://schemas.microsoft.com/office/drawing/2014/main" id="{3C7201FF-FA2C-42BB-B7EE-9AE814393CFD}"/>
              </a:ext>
            </a:extLst>
          </p:cNvPr>
          <p:cNvSpPr/>
          <p:nvPr/>
        </p:nvSpPr>
        <p:spPr>
          <a:xfrm rot="10800000">
            <a:off x="380548" y="5551929"/>
            <a:ext cx="597776" cy="304636"/>
          </a:xfrm>
          <a:prstGeom prst="rightArrow">
            <a:avLst/>
          </a:prstGeom>
          <a:solidFill>
            <a:schemeClr val="bg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sz="8800" dirty="0">
              <a:solidFill>
                <a:schemeClr val="tx2"/>
              </a:solidFill>
            </a:endParaRPr>
          </a:p>
        </p:txBody>
      </p:sp>
      <p:sp>
        <p:nvSpPr>
          <p:cNvPr id="6" name="Arrow: Curved Right 5">
            <a:extLst>
              <a:ext uri="{FF2B5EF4-FFF2-40B4-BE49-F238E27FC236}">
                <a16:creationId xmlns:a16="http://schemas.microsoft.com/office/drawing/2014/main" id="{62114E37-C615-4D36-801C-0801DFF27414}"/>
              </a:ext>
            </a:extLst>
          </p:cNvPr>
          <p:cNvSpPr/>
          <p:nvPr/>
        </p:nvSpPr>
        <p:spPr bwMode="auto">
          <a:xfrm>
            <a:off x="455362" y="1724179"/>
            <a:ext cx="914400" cy="1632830"/>
          </a:xfrm>
          <a:prstGeom prst="curv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74" name="Rectangle 73">
            <a:extLst>
              <a:ext uri="{FF2B5EF4-FFF2-40B4-BE49-F238E27FC236}">
                <a16:creationId xmlns:a16="http://schemas.microsoft.com/office/drawing/2014/main" id="{046B21B5-DBF8-4477-B46E-F7055BA337CD}"/>
              </a:ext>
            </a:extLst>
          </p:cNvPr>
          <p:cNvSpPr/>
          <p:nvPr/>
        </p:nvSpPr>
        <p:spPr>
          <a:xfrm>
            <a:off x="1107088" y="5604871"/>
            <a:ext cx="3357578" cy="267253"/>
          </a:xfrm>
          <a:prstGeom prst="rect">
            <a:avLst/>
          </a:prstGeom>
        </p:spPr>
        <p:txBody>
          <a:bodyPr wrap="square">
            <a:spAutoFit/>
          </a:bodyPr>
          <a:lstStyle/>
          <a:p>
            <a:r>
              <a:rPr lang="en-US" sz="1200" b="1" dirty="0">
                <a:latin typeface="Noto Mono" panose="020B0609030804020204" pitchFamily="49" charset="0"/>
                <a:ea typeface="Noto Mono" panose="020B0609030804020204" pitchFamily="49" charset="0"/>
                <a:cs typeface="Noto Mono" panose="020B0609030804020204" pitchFamily="49" charset="0"/>
              </a:rPr>
              <a:t>0000 03DC 005056E014... 83D</a:t>
            </a:r>
            <a:endParaRPr lang="en-US" sz="1200" dirty="0">
              <a:latin typeface="Noto Mono" panose="020B0609030804020204" pitchFamily="49" charset="0"/>
              <a:ea typeface="Noto Mono" panose="020B0609030804020204" pitchFamily="49" charset="0"/>
              <a:cs typeface="Noto Mono" panose="020B0609030804020204" pitchFamily="49" charset="0"/>
            </a:endParaRPr>
          </a:p>
        </p:txBody>
      </p:sp>
      <p:sp>
        <p:nvSpPr>
          <p:cNvPr id="83" name="Rectangle: Rounded Corners 82">
            <a:extLst>
              <a:ext uri="{FF2B5EF4-FFF2-40B4-BE49-F238E27FC236}">
                <a16:creationId xmlns:a16="http://schemas.microsoft.com/office/drawing/2014/main" id="{898F61EB-10C0-49EB-A996-CE70193F5DAF}"/>
              </a:ext>
            </a:extLst>
          </p:cNvPr>
          <p:cNvSpPr/>
          <p:nvPr/>
        </p:nvSpPr>
        <p:spPr bwMode="auto">
          <a:xfrm>
            <a:off x="1436452" y="2685401"/>
            <a:ext cx="1283346" cy="1098999"/>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1800" b="0" i="0" u="none" strike="noStrike" cap="none" normalizeH="0" baseline="0" dirty="0">
                <a:ln>
                  <a:noFill/>
                </a:ln>
                <a:effectLst/>
                <a:latin typeface="Noto Sans" panose="020B0502040504020204" pitchFamily="34" charset="0"/>
              </a:rPr>
              <a:t>unparser</a:t>
            </a:r>
          </a:p>
        </p:txBody>
      </p:sp>
      <p:sp>
        <p:nvSpPr>
          <p:cNvPr id="84" name="Arrow: Left-Right 83">
            <a:extLst>
              <a:ext uri="{FF2B5EF4-FFF2-40B4-BE49-F238E27FC236}">
                <a16:creationId xmlns:a16="http://schemas.microsoft.com/office/drawing/2014/main" id="{668E8904-97FB-4D9C-8956-83AF1FF081CA}"/>
              </a:ext>
            </a:extLst>
          </p:cNvPr>
          <p:cNvSpPr/>
          <p:nvPr/>
        </p:nvSpPr>
        <p:spPr bwMode="auto">
          <a:xfrm>
            <a:off x="3010692" y="2839348"/>
            <a:ext cx="1453974" cy="556733"/>
          </a:xfrm>
          <a:prstGeom prst="lef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Noto Sans" panose="020B0502040504020204" pitchFamily="34" charset="0"/>
            </a:endParaRPr>
          </a:p>
        </p:txBody>
      </p:sp>
      <p:sp>
        <p:nvSpPr>
          <p:cNvPr id="49" name="Line Callout 2 (Accent Bar) 9">
            <a:extLst>
              <a:ext uri="{FF2B5EF4-FFF2-40B4-BE49-F238E27FC236}">
                <a16:creationId xmlns:a16="http://schemas.microsoft.com/office/drawing/2014/main" id="{46FFEAF7-A55F-4366-9D7B-6792BC96D2CF}"/>
              </a:ext>
            </a:extLst>
          </p:cNvPr>
          <p:cNvSpPr/>
          <p:nvPr/>
        </p:nvSpPr>
        <p:spPr>
          <a:xfrm>
            <a:off x="1533255" y="4375741"/>
            <a:ext cx="2886345" cy="744870"/>
          </a:xfrm>
          <a:prstGeom prst="accentCallout2">
            <a:avLst>
              <a:gd name="adj1" fmla="val 30380"/>
              <a:gd name="adj2" fmla="val 105351"/>
              <a:gd name="adj3" fmla="val -10970"/>
              <a:gd name="adj4" fmla="val 160175"/>
              <a:gd name="adj5" fmla="val -146697"/>
              <a:gd name="adj6" fmla="val 190868"/>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Clear out </a:t>
            </a:r>
            <a:r>
              <a:rPr lang="en-US" b="1" dirty="0" err="1">
                <a:solidFill>
                  <a:schemeClr val="tx1"/>
                </a:solidFill>
              </a:rPr>
              <a:t>Infoset</a:t>
            </a:r>
            <a:r>
              <a:rPr lang="en-US" b="1" dirty="0">
                <a:solidFill>
                  <a:schemeClr val="tx1"/>
                </a:solidFill>
              </a:rPr>
              <a:t> that's been unparsed</a:t>
            </a:r>
          </a:p>
        </p:txBody>
      </p:sp>
      <p:sp>
        <p:nvSpPr>
          <p:cNvPr id="4" name="Explosion: 8 Points 3">
            <a:extLst>
              <a:ext uri="{FF2B5EF4-FFF2-40B4-BE49-F238E27FC236}">
                <a16:creationId xmlns:a16="http://schemas.microsoft.com/office/drawing/2014/main" id="{3726F1E8-BC62-4897-949A-BE5234BCBAB5}"/>
              </a:ext>
            </a:extLst>
          </p:cNvPr>
          <p:cNvSpPr/>
          <p:nvPr/>
        </p:nvSpPr>
        <p:spPr bwMode="auto">
          <a:xfrm>
            <a:off x="5257800" y="2133600"/>
            <a:ext cx="2449748" cy="2057400"/>
          </a:xfrm>
          <a:prstGeom prst="irregularSeal1">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2800" b="0" i="1" u="none" strike="noStrike" cap="none" normalizeH="0" baseline="0" dirty="0">
                <a:ln>
                  <a:noFill/>
                </a:ln>
                <a:solidFill>
                  <a:schemeClr val="bg2">
                    <a:lumMod val="75000"/>
                  </a:schemeClr>
                </a:solidFill>
                <a:effectLst/>
                <a:latin typeface="Noto Sans" panose="020B0502040504020204" pitchFamily="34" charset="0"/>
              </a:rPr>
              <a:t>poof!</a:t>
            </a:r>
          </a:p>
        </p:txBody>
      </p:sp>
    </p:spTree>
    <p:extLst>
      <p:ext uri="{BB962C8B-B14F-4D97-AF65-F5344CB8AC3E}">
        <p14:creationId xmlns:p14="http://schemas.microsoft.com/office/powerpoint/2010/main" val="3293592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Unparsing Illustration</a:t>
            </a:r>
          </a:p>
        </p:txBody>
      </p:sp>
      <p:sp>
        <p:nvSpPr>
          <p:cNvPr id="7" name="Content Placeholder 6">
            <a:extLst>
              <a:ext uri="{FF2B5EF4-FFF2-40B4-BE49-F238E27FC236}">
                <a16:creationId xmlns:a16="http://schemas.microsoft.com/office/drawing/2014/main" id="{CE563CAB-79AA-459F-BCC6-352E390847F3}"/>
              </a:ext>
            </a:extLst>
          </p:cNvPr>
          <p:cNvSpPr>
            <a:spLocks noGrp="1"/>
          </p:cNvSpPr>
          <p:nvPr>
            <p:ph idx="1"/>
          </p:nvPr>
        </p:nvSpPr>
        <p:spPr/>
        <p:txBody>
          <a:bodyPr/>
          <a:lstStyle/>
          <a:p>
            <a:r>
              <a:rPr lang="en-US" dirty="0"/>
              <a:t>In summary</a:t>
            </a:r>
          </a:p>
          <a:p>
            <a:pPr marL="457200" indent="-457200">
              <a:buFont typeface="Arial" panose="020B0604020202020204" pitchFamily="34" charset="0"/>
              <a:buChar char="•"/>
            </a:pPr>
            <a:r>
              <a:rPr lang="en-US" dirty="0"/>
              <a:t>Unparsing in DFDL is quite complex</a:t>
            </a:r>
          </a:p>
          <a:p>
            <a:pPr marL="457200" indent="-457200">
              <a:buFont typeface="Arial" panose="020B0604020202020204" pitchFamily="34" charset="0"/>
              <a:buChar char="•"/>
            </a:pPr>
            <a:r>
              <a:rPr lang="en-US" dirty="0"/>
              <a:t>IMHO: Harder than parsing</a:t>
            </a:r>
          </a:p>
          <a:p>
            <a:pPr marL="457200" indent="-457200">
              <a:buFont typeface="Arial" panose="020B0604020202020204" pitchFamily="34" charset="0"/>
              <a:buChar char="•"/>
            </a:pPr>
            <a:r>
              <a:rPr lang="en-US" dirty="0"/>
              <a:t>DFDL is much more expressive than other format description languages</a:t>
            </a:r>
          </a:p>
          <a:p>
            <a:pPr marL="800100" lvl="1" indent="-342900">
              <a:buFont typeface="Arial" panose="020B0604020202020204" pitchFamily="34" charset="0"/>
              <a:buChar char="•"/>
            </a:pPr>
            <a:r>
              <a:rPr lang="en-US" dirty="0" err="1"/>
              <a:t>dfdl:outputValueCalc</a:t>
            </a:r>
            <a:r>
              <a:rPr lang="en-US" dirty="0"/>
              <a:t> - computed value elements</a:t>
            </a:r>
          </a:p>
          <a:p>
            <a:pPr marL="400050">
              <a:buFont typeface="Arial" panose="020B0604020202020204" pitchFamily="34" charset="0"/>
              <a:buChar char="•"/>
            </a:pPr>
            <a:r>
              <a:rPr lang="en-US" dirty="0"/>
              <a:t>Applications can truly be unaware of stored-lengths - leave that up to Daffodil!</a:t>
            </a:r>
          </a:p>
          <a:p>
            <a:endParaRPr lang="en-US" dirty="0"/>
          </a:p>
        </p:txBody>
      </p:sp>
    </p:spTree>
    <p:extLst>
      <p:ext uri="{BB962C8B-B14F-4D97-AF65-F5344CB8AC3E}">
        <p14:creationId xmlns:p14="http://schemas.microsoft.com/office/powerpoint/2010/main" val="4220845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B9721473-222D-4CBD-9AAB-B666284EF39D}"/>
              </a:ext>
            </a:extLst>
          </p:cNvPr>
          <p:cNvSpPr>
            <a:spLocks noGrp="1" noChangeArrowheads="1"/>
          </p:cNvSpPr>
          <p:nvPr>
            <p:ph type="title"/>
          </p:nvPr>
        </p:nvSpPr>
        <p:spPr/>
        <p:txBody>
          <a:bodyPr/>
          <a:lstStyle/>
          <a:p>
            <a:r>
              <a:rPr lang="en-US" altLang="en-US" dirty="0"/>
              <a:t>Why is DFDL Needed?</a:t>
            </a:r>
          </a:p>
        </p:txBody>
      </p:sp>
      <p:sp>
        <p:nvSpPr>
          <p:cNvPr id="14" name="Text Placeholder 13">
            <a:extLst>
              <a:ext uri="{FF2B5EF4-FFF2-40B4-BE49-F238E27FC236}">
                <a16:creationId xmlns:a16="http://schemas.microsoft.com/office/drawing/2014/main" id="{2229232F-171D-4E2D-862A-4EAAFC77BD4C}"/>
              </a:ext>
            </a:extLst>
          </p:cNvPr>
          <p:cNvSpPr>
            <a:spLocks noGrp="1"/>
          </p:cNvSpPr>
          <p:nvPr>
            <p:ph type="body" idx="1"/>
          </p:nvPr>
        </p:nvSpPr>
        <p:spPr/>
        <p:txBody>
          <a:bodyPr/>
          <a:lstStyle/>
          <a:p>
            <a:r>
              <a:rPr lang="en-US" altLang="en-US" sz="1800" dirty="0"/>
              <a:t>Every Enterprise Software Company</a:t>
            </a:r>
          </a:p>
        </p:txBody>
      </p:sp>
      <p:sp>
        <p:nvSpPr>
          <p:cNvPr id="14338" name="Rectangle 2">
            <a:extLst>
              <a:ext uri="{FF2B5EF4-FFF2-40B4-BE49-F238E27FC236}">
                <a16:creationId xmlns:a16="http://schemas.microsoft.com/office/drawing/2014/main" id="{8692B80E-58EE-4F8F-9C9C-0069006C6F3D}"/>
              </a:ext>
            </a:extLst>
          </p:cNvPr>
          <p:cNvSpPr>
            <a:spLocks noGrp="1" noChangeArrowheads="1"/>
          </p:cNvSpPr>
          <p:nvPr>
            <p:ph sz="half" idx="2"/>
          </p:nvPr>
        </p:nvSpPr>
        <p:spPr/>
        <p:txBody>
          <a:bodyPr>
            <a:normAutofit fontScale="40000" lnSpcReduction="20000"/>
          </a:bodyPr>
          <a:lstStyle/>
          <a:p>
            <a:pPr marL="457200" indent="-457200">
              <a:buFont typeface="Arial" panose="020B0604020202020204" pitchFamily="34" charset="0"/>
              <a:buChar char="•"/>
            </a:pPr>
            <a:r>
              <a:rPr lang="en-US" altLang="en-US" sz="2900" dirty="0"/>
              <a:t>IBM (10+)</a:t>
            </a:r>
          </a:p>
          <a:p>
            <a:pPr marL="457200" indent="-457200">
              <a:buFont typeface="Arial" panose="020B0604020202020204" pitchFamily="34" charset="0"/>
              <a:buChar char="•"/>
            </a:pPr>
            <a:r>
              <a:rPr lang="en-US" altLang="en-US" sz="2900" dirty="0"/>
              <a:t>Oracle(10+)</a:t>
            </a:r>
          </a:p>
          <a:p>
            <a:pPr marL="457200" indent="-457200">
              <a:buFont typeface="Arial" panose="020B0604020202020204" pitchFamily="34" charset="0"/>
              <a:buChar char="•"/>
            </a:pPr>
            <a:r>
              <a:rPr lang="en-US" altLang="en-US" sz="2900" dirty="0"/>
              <a:t>SAP(10+)</a:t>
            </a:r>
          </a:p>
          <a:p>
            <a:pPr marL="457200" indent="-457200">
              <a:buFont typeface="Arial" panose="020B0604020202020204" pitchFamily="34" charset="0"/>
              <a:buChar char="•"/>
            </a:pPr>
            <a:r>
              <a:rPr lang="en-US" altLang="en-US" sz="2900" dirty="0"/>
              <a:t>Microsoft</a:t>
            </a:r>
          </a:p>
          <a:p>
            <a:pPr marL="457200" indent="-457200">
              <a:buFont typeface="Arial" panose="020B0604020202020204" pitchFamily="34" charset="0"/>
              <a:buChar char="•"/>
            </a:pPr>
            <a:r>
              <a:rPr lang="en-US" altLang="en-US" sz="2900" dirty="0"/>
              <a:t>SAS</a:t>
            </a:r>
          </a:p>
          <a:p>
            <a:pPr marL="457200" indent="-457200">
              <a:buFont typeface="Arial" panose="020B0604020202020204" pitchFamily="34" charset="0"/>
              <a:buChar char="•"/>
            </a:pPr>
            <a:r>
              <a:rPr lang="en-US" altLang="en-US" sz="2900" dirty="0"/>
              <a:t>Informatica</a:t>
            </a:r>
          </a:p>
          <a:p>
            <a:pPr marL="457200" indent="-457200">
              <a:buFont typeface="Arial" panose="020B0604020202020204" pitchFamily="34" charset="0"/>
              <a:buChar char="•"/>
            </a:pPr>
            <a:r>
              <a:rPr lang="en-US" altLang="en-US" sz="2900" dirty="0"/>
              <a:t>SyncSort</a:t>
            </a:r>
          </a:p>
          <a:p>
            <a:pPr marL="457200" indent="-457200">
              <a:buFont typeface="Arial" panose="020B0604020202020204" pitchFamily="34" charset="0"/>
              <a:buChar char="•"/>
            </a:pPr>
            <a:r>
              <a:rPr lang="en-US" altLang="en-US" sz="2900" dirty="0"/>
              <a:t>AbInitio</a:t>
            </a:r>
          </a:p>
          <a:p>
            <a:pPr marL="457200" indent="-457200">
              <a:buFont typeface="Arial" panose="020B0604020202020204" pitchFamily="34" charset="0"/>
              <a:buChar char="•"/>
            </a:pPr>
            <a:r>
              <a:rPr lang="en-US" altLang="en-US" sz="2900" dirty="0"/>
              <a:t>Pervasive</a:t>
            </a:r>
          </a:p>
          <a:p>
            <a:pPr marL="457200" indent="-457200">
              <a:buFont typeface="Arial" panose="020B0604020202020204" pitchFamily="34" charset="0"/>
              <a:buChar char="•"/>
            </a:pPr>
            <a:r>
              <a:rPr lang="en-US" altLang="en-US" sz="2900" dirty="0"/>
              <a:t>Qlik/Expressor</a:t>
            </a:r>
          </a:p>
          <a:p>
            <a:pPr marL="457200" indent="-457200">
              <a:buFont typeface="Arial" panose="020B0604020202020204" pitchFamily="34" charset="0"/>
              <a:buChar char="•"/>
            </a:pPr>
            <a:r>
              <a:rPr lang="en-US" altLang="en-US" sz="2900" dirty="0"/>
              <a:t>Pentaho</a:t>
            </a:r>
          </a:p>
          <a:p>
            <a:pPr marL="457200" indent="-457200">
              <a:buFont typeface="Arial" panose="020B0604020202020204" pitchFamily="34" charset="0"/>
              <a:buChar char="•"/>
            </a:pPr>
            <a:r>
              <a:rPr lang="en-US" altLang="en-US" sz="2900" dirty="0"/>
              <a:t>.... Dozens more</a:t>
            </a:r>
          </a:p>
          <a:p>
            <a:endParaRPr lang="en-US" altLang="en-US" dirty="0"/>
          </a:p>
          <a:p>
            <a:endParaRPr lang="en-US" altLang="en-US" dirty="0"/>
          </a:p>
          <a:p>
            <a:endParaRPr lang="en-US" altLang="en-US" dirty="0"/>
          </a:p>
          <a:p>
            <a:endParaRPr lang="en-US" altLang="en-US" dirty="0"/>
          </a:p>
        </p:txBody>
      </p:sp>
      <p:sp>
        <p:nvSpPr>
          <p:cNvPr id="15" name="Text Placeholder 14">
            <a:extLst>
              <a:ext uri="{FF2B5EF4-FFF2-40B4-BE49-F238E27FC236}">
                <a16:creationId xmlns:a16="http://schemas.microsoft.com/office/drawing/2014/main" id="{B8D8EF65-3246-41D8-8AD6-915A174B04F9}"/>
              </a:ext>
            </a:extLst>
          </p:cNvPr>
          <p:cNvSpPr>
            <a:spLocks noGrp="1"/>
          </p:cNvSpPr>
          <p:nvPr>
            <p:ph type="body" sz="quarter" idx="3"/>
          </p:nvPr>
        </p:nvSpPr>
        <p:spPr/>
        <p:txBody>
          <a:bodyPr/>
          <a:lstStyle/>
          <a:p>
            <a:r>
              <a:rPr lang="en-US" altLang="en-US" sz="1800" dirty="0"/>
              <a:t>Every kind of software that takes in data: </a:t>
            </a:r>
          </a:p>
        </p:txBody>
      </p:sp>
      <p:sp>
        <p:nvSpPr>
          <p:cNvPr id="16" name="Content Placeholder 15">
            <a:extLst>
              <a:ext uri="{FF2B5EF4-FFF2-40B4-BE49-F238E27FC236}">
                <a16:creationId xmlns:a16="http://schemas.microsoft.com/office/drawing/2014/main" id="{93493C60-F01C-423D-B02E-BC262AE4AF0D}"/>
              </a:ext>
            </a:extLst>
          </p:cNvPr>
          <p:cNvSpPr>
            <a:spLocks noGrp="1"/>
          </p:cNvSpPr>
          <p:nvPr>
            <p:ph sz="quarter" idx="4"/>
          </p:nvPr>
        </p:nvSpPr>
        <p:spPr/>
        <p:txBody>
          <a:bodyPr>
            <a:normAutofit fontScale="40000" lnSpcReduction="20000"/>
          </a:bodyPr>
          <a:lstStyle/>
          <a:p>
            <a:pPr marL="457200" indent="-457200">
              <a:buFont typeface="Arial" panose="020B0604020202020204" pitchFamily="34" charset="0"/>
              <a:buChar char="•"/>
            </a:pPr>
            <a:r>
              <a:rPr lang="en-US" altLang="en-US" sz="3500" dirty="0"/>
              <a:t>data directed routing (msg brokers)</a:t>
            </a:r>
          </a:p>
          <a:p>
            <a:pPr marL="457200" indent="-457200">
              <a:buFont typeface="Arial" panose="020B0604020202020204" pitchFamily="34" charset="0"/>
              <a:buChar char="•"/>
            </a:pPr>
            <a:r>
              <a:rPr lang="en-US" altLang="en-US" sz="3500" dirty="0"/>
              <a:t>database </a:t>
            </a:r>
          </a:p>
          <a:p>
            <a:pPr marL="457200" indent="-457200">
              <a:buFont typeface="Arial" panose="020B0604020202020204" pitchFamily="34" charset="0"/>
              <a:buChar char="•"/>
            </a:pPr>
            <a:r>
              <a:rPr lang="en-US" altLang="en-US" sz="3500" dirty="0"/>
              <a:t>data analysis and/or data mining</a:t>
            </a:r>
          </a:p>
          <a:p>
            <a:pPr marL="457200" indent="-457200">
              <a:buFont typeface="Arial" panose="020B0604020202020204" pitchFamily="34" charset="0"/>
              <a:buChar char="•"/>
            </a:pPr>
            <a:r>
              <a:rPr lang="en-US" altLang="en-US" sz="3500" dirty="0"/>
              <a:t>data cleansing</a:t>
            </a:r>
          </a:p>
          <a:p>
            <a:pPr marL="457200" indent="-457200">
              <a:buFont typeface="Arial" panose="020B0604020202020204" pitchFamily="34" charset="0"/>
              <a:buChar char="•"/>
            </a:pPr>
            <a:r>
              <a:rPr lang="en-US" altLang="en-US" sz="3500" dirty="0"/>
              <a:t>master data management</a:t>
            </a:r>
          </a:p>
          <a:p>
            <a:pPr marL="457200" indent="-457200">
              <a:buFont typeface="Arial" panose="020B0604020202020204" pitchFamily="34" charset="0"/>
              <a:buChar char="•"/>
            </a:pPr>
            <a:r>
              <a:rPr lang="en-US" altLang="en-US" sz="3500" dirty="0"/>
              <a:t>application integration</a:t>
            </a:r>
          </a:p>
          <a:p>
            <a:pPr marL="457200" indent="-457200">
              <a:buFont typeface="Arial" panose="020B0604020202020204" pitchFamily="34" charset="0"/>
              <a:buChar char="•"/>
            </a:pPr>
            <a:r>
              <a:rPr lang="en-US" altLang="en-US" sz="3500" dirty="0"/>
              <a:t>data visualization</a:t>
            </a:r>
          </a:p>
          <a:p>
            <a:r>
              <a:rPr lang="en-US" altLang="en-US" dirty="0"/>
              <a:t>…</a:t>
            </a:r>
          </a:p>
          <a:p>
            <a:endParaRPr lang="en-US" dirty="0"/>
          </a:p>
        </p:txBody>
      </p:sp>
      <p:sp>
        <p:nvSpPr>
          <p:cNvPr id="8" name="Slide Number Placeholder 3">
            <a:extLst>
              <a:ext uri="{FF2B5EF4-FFF2-40B4-BE49-F238E27FC236}">
                <a16:creationId xmlns:a16="http://schemas.microsoft.com/office/drawing/2014/main" id="{8A26231E-F782-4E25-B0EB-8E8FFDA75706}"/>
              </a:ext>
            </a:extLst>
          </p:cNvPr>
          <p:cNvSpPr>
            <a:spLocks noGrp="1"/>
          </p:cNvSpPr>
          <p:nvPr>
            <p:ph type="sldNum" idx="10"/>
          </p:nvPr>
        </p:nvSpPr>
        <p:spPr/>
        <p:txBody>
          <a:bodyPr/>
          <a:lstStyle/>
          <a:p>
            <a:fld id="{703CC712-D469-45BB-86BE-528EE61A0FD7}" type="slidenum">
              <a:rPr lang="en-US" altLang="en-US" smtClean="0"/>
              <a:pPr/>
              <a:t>45</a:t>
            </a:fld>
            <a:endParaRPr lang="en-US" altLang="en-US" dirty="0"/>
          </a:p>
        </p:txBody>
      </p:sp>
      <p:sp>
        <p:nvSpPr>
          <p:cNvPr id="14340" name="Rectangle 4">
            <a:extLst>
              <a:ext uri="{FF2B5EF4-FFF2-40B4-BE49-F238E27FC236}">
                <a16:creationId xmlns:a16="http://schemas.microsoft.com/office/drawing/2014/main" id="{192E8A8F-7405-4867-846F-269BDB6CB212}"/>
              </a:ext>
            </a:extLst>
          </p:cNvPr>
          <p:cNvSpPr>
            <a:spLocks noChangeArrowheads="1"/>
          </p:cNvSpPr>
          <p:nvPr/>
        </p:nvSpPr>
        <p:spPr bwMode="auto">
          <a:xfrm>
            <a:off x="589549" y="1001624"/>
            <a:ext cx="836295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ormAutofit fontScale="25000" lnSpcReduction="2000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9pPr>
          </a:lstStyle>
          <a:p>
            <a:pPr algn="ctr" hangingPunct="1">
              <a:lnSpc>
                <a:spcPct val="100000"/>
              </a:lnSpc>
            </a:pPr>
            <a:r>
              <a:rPr lang="en-US" altLang="en-US" sz="8800" dirty="0">
                <a:solidFill>
                  <a:srgbClr val="23408F"/>
                </a:solidFill>
                <a:latin typeface="Noto Sans" panose="020B0502040504020204" pitchFamily="34" charset="0"/>
              </a:rPr>
              <a:t>There are </a:t>
            </a:r>
            <a:r>
              <a:rPr lang="en-US" altLang="en-US" sz="8800" i="1" dirty="0">
                <a:solidFill>
                  <a:srgbClr val="23408F"/>
                </a:solidFill>
                <a:latin typeface="Noto Sans" panose="020B0502040504020204" pitchFamily="34" charset="0"/>
              </a:rPr>
              <a:t>hundreds</a:t>
            </a:r>
            <a:r>
              <a:rPr lang="en-US" altLang="en-US" sz="8800" dirty="0">
                <a:solidFill>
                  <a:srgbClr val="23408F"/>
                </a:solidFill>
                <a:latin typeface="Noto Sans" panose="020B0502040504020204" pitchFamily="34" charset="0"/>
              </a:rPr>
              <a:t> of ad-hoc data format description systems</a:t>
            </a:r>
          </a:p>
        </p:txBody>
      </p:sp>
      <p:sp>
        <p:nvSpPr>
          <p:cNvPr id="14341" name="Line 5">
            <a:extLst>
              <a:ext uri="{FF2B5EF4-FFF2-40B4-BE49-F238E27FC236}">
                <a16:creationId xmlns:a16="http://schemas.microsoft.com/office/drawing/2014/main" id="{8CEA2B9F-B43F-4791-A989-07A8AA164E1A}"/>
              </a:ext>
            </a:extLst>
          </p:cNvPr>
          <p:cNvSpPr>
            <a:spLocks noChangeShapeType="1"/>
          </p:cNvSpPr>
          <p:nvPr/>
        </p:nvSpPr>
        <p:spPr bwMode="auto">
          <a:xfrm>
            <a:off x="4267200" y="2012950"/>
            <a:ext cx="1588" cy="4343400"/>
          </a:xfrm>
          <a:prstGeom prst="line">
            <a:avLst/>
          </a:prstGeom>
          <a:noFill/>
          <a:ln w="12600" cap="flat">
            <a:solidFill>
              <a:srgbClr val="3263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Noto Sans" panose="020B0502040504020204" pitchFamily="34" charset="0"/>
            </a:endParaRPr>
          </a:p>
        </p:txBody>
      </p:sp>
      <p:sp>
        <p:nvSpPr>
          <p:cNvPr id="5" name="Rectangle: Rounded Corners 4">
            <a:extLst>
              <a:ext uri="{FF2B5EF4-FFF2-40B4-BE49-F238E27FC236}">
                <a16:creationId xmlns:a16="http://schemas.microsoft.com/office/drawing/2014/main" id="{4BBB4D35-77B3-4CD7-AB4B-1D8667AD2D9E}"/>
              </a:ext>
            </a:extLst>
          </p:cNvPr>
          <p:cNvSpPr/>
          <p:nvPr/>
        </p:nvSpPr>
        <p:spPr bwMode="auto">
          <a:xfrm>
            <a:off x="2971800" y="4532866"/>
            <a:ext cx="4718048" cy="1973503"/>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fontScale="92500"/>
          </a:bodyPr>
          <a:lstStyle/>
          <a:p>
            <a:pPr hangingPunct="1">
              <a:lnSpc>
                <a:spcPct val="100000"/>
              </a:lnSpc>
            </a:pPr>
            <a:r>
              <a:rPr lang="en-US" altLang="en-US" sz="1800" b="1" dirty="0">
                <a:latin typeface="Noto Sans" panose="020B0502040504020204" pitchFamily="34" charset="0"/>
              </a:rPr>
              <a:t>All these data format descriptions are:</a:t>
            </a:r>
          </a:p>
          <a:p>
            <a:pPr marL="285750" indent="-285750" hangingPunct="1">
              <a:lnSpc>
                <a:spcPct val="100000"/>
              </a:lnSpc>
              <a:buFont typeface="Arial" panose="020B0604020202020204" pitchFamily="34" charset="0"/>
              <a:buChar char="•"/>
            </a:pPr>
            <a:r>
              <a:rPr lang="en-US" altLang="en-US" sz="1800" b="1" i="1" dirty="0">
                <a:latin typeface="Noto Sans" panose="020B0502040504020204" pitchFamily="34" charset="0"/>
              </a:rPr>
              <a:t>proprietary</a:t>
            </a:r>
          </a:p>
          <a:p>
            <a:pPr marL="285750" indent="-285750" hangingPunct="1">
              <a:lnSpc>
                <a:spcPct val="100000"/>
              </a:lnSpc>
              <a:buFont typeface="Arial" panose="020B0604020202020204" pitchFamily="34" charset="0"/>
              <a:buChar char="•"/>
            </a:pPr>
            <a:r>
              <a:rPr lang="en-US" altLang="en-US" sz="1800" b="1" i="1" dirty="0">
                <a:latin typeface="Noto Sans" panose="020B0502040504020204" pitchFamily="34" charset="0"/>
              </a:rPr>
              <a:t>ad-hoc</a:t>
            </a:r>
          </a:p>
          <a:p>
            <a:pPr marL="285750" indent="-285750" hangingPunct="1">
              <a:lnSpc>
                <a:spcPct val="100000"/>
              </a:lnSpc>
              <a:buFont typeface="Arial" panose="020B0604020202020204" pitchFamily="34" charset="0"/>
              <a:buChar char="•"/>
            </a:pPr>
            <a:r>
              <a:rPr lang="en-US" altLang="en-US" sz="1800" b="1" i="1" dirty="0">
                <a:latin typeface="Noto Sans" panose="020B0502040504020204" pitchFamily="34" charset="0"/>
              </a:rPr>
              <a:t>incompatible</a:t>
            </a:r>
            <a:r>
              <a:rPr lang="en-US" altLang="en-US" sz="1800" b="1" dirty="0">
                <a:latin typeface="Noto Sans" panose="020B0502040504020204" pitchFamily="34" charset="0"/>
              </a:rPr>
              <a:t> </a:t>
            </a:r>
          </a:p>
          <a:p>
            <a:pPr hangingPunct="1">
              <a:lnSpc>
                <a:spcPct val="100000"/>
              </a:lnSpc>
              <a:buClrTx/>
              <a:buSzTx/>
              <a:buFontTx/>
              <a:buNone/>
            </a:pPr>
            <a:r>
              <a:rPr lang="en-US" altLang="en-US" sz="1800" b="1" dirty="0">
                <a:latin typeface="Noto Sans" panose="020B0502040504020204" pitchFamily="34" charset="0"/>
              </a:rPr>
              <a:t>Even within products of the same company!</a:t>
            </a:r>
          </a:p>
        </p:txBody>
      </p:sp>
      <p:sp>
        <p:nvSpPr>
          <p:cNvPr id="2" name="Rectangle: Rounded Corners 1">
            <a:extLst>
              <a:ext uri="{FF2B5EF4-FFF2-40B4-BE49-F238E27FC236}">
                <a16:creationId xmlns:a16="http://schemas.microsoft.com/office/drawing/2014/main" id="{75F4DFAD-DEC2-4B97-A05D-84215CB99160}"/>
              </a:ext>
            </a:extLst>
          </p:cNvPr>
          <p:cNvSpPr/>
          <p:nvPr/>
        </p:nvSpPr>
        <p:spPr bwMode="auto">
          <a:xfrm>
            <a:off x="1752600" y="2141537"/>
            <a:ext cx="6248400" cy="3714839"/>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kumimoji="0" lang="en-US" sz="2400" b="0" i="0" u="none" strike="noStrike" cap="none" normalizeH="0" baseline="0" dirty="0">
                <a:ln>
                  <a:noFill/>
                </a:ln>
                <a:effectLst/>
                <a:latin typeface="Noto Sans" panose="020B0502040504020204" pitchFamily="34" charset="0"/>
              </a:rPr>
              <a:t>Software </a:t>
            </a:r>
            <a:r>
              <a:rPr lang="en-US" sz="2400" dirty="0">
                <a:latin typeface="Noto Sans" panose="020B0502040504020204" pitchFamily="34" charset="0"/>
              </a:rPr>
              <a:t>world is very </a:t>
            </a:r>
            <a:r>
              <a:rPr kumimoji="0" lang="en-US" sz="2400" b="0" i="0" u="none" strike="noStrike" cap="none" normalizeH="0" baseline="0" dirty="0">
                <a:ln>
                  <a:noFill/>
                </a:ln>
                <a:effectLst/>
                <a:latin typeface="Noto Sans" panose="020B0502040504020204" pitchFamily="34" charset="0"/>
              </a:rPr>
              <a:t>different now.</a:t>
            </a:r>
            <a:r>
              <a:rPr lang="en-US" sz="2400" dirty="0">
                <a:latin typeface="Noto Sans" panose="020B0502040504020204" pitchFamily="34" charset="0"/>
              </a:rPr>
              <a:t> </a:t>
            </a:r>
            <a:endParaRPr kumimoji="0" lang="en-US" sz="2400" b="0" i="0" u="none" strike="noStrike" cap="none" normalizeH="0" baseline="0" dirty="0">
              <a:ln>
                <a:noFill/>
              </a:ln>
              <a:effectLst/>
              <a:latin typeface="Noto Sans" panose="020B0502040504020204" pitchFamily="34" charset="0"/>
            </a:endParaRPr>
          </a:p>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2400" b="0" i="0" u="none" strike="noStrike" cap="none" normalizeH="0" baseline="0" dirty="0">
              <a:ln>
                <a:noFill/>
              </a:ln>
              <a:effectLst/>
              <a:latin typeface="Noto Sans" panose="020B0502040504020204" pitchFamily="34" charset="0"/>
            </a:endParaRPr>
          </a:p>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lang="en-US" sz="2400" dirty="0">
                <a:latin typeface="Noto Sans" panose="020B0502040504020204" pitchFamily="34" charset="0"/>
              </a:rPr>
              <a:t>All this proliferation of redundant engineering can be avoided in the future.</a:t>
            </a:r>
          </a:p>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2400" b="0" i="0" u="none" strike="noStrike" cap="none" normalizeH="0" baseline="0" dirty="0">
              <a:ln>
                <a:noFill/>
              </a:ln>
              <a:effectLst/>
              <a:latin typeface="Noto Sans" panose="020B0502040504020204" pitchFamily="34" charset="0"/>
            </a:endParaRPr>
          </a:p>
          <a:p>
            <a: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lang="en-US" sz="2400" dirty="0">
                <a:latin typeface="Noto Sans" panose="020B0502040504020204" pitchFamily="34" charset="0"/>
              </a:rPr>
              <a:t>DFDL  Language Standard + 300K lines of Apache Licensed Daffodil can eliminate this data format problem </a:t>
            </a:r>
            <a:r>
              <a:rPr lang="en-US" sz="2400" b="1" i="1" dirty="0">
                <a:latin typeface="Noto Sans" panose="020B0502040504020204" pitchFamily="34" charset="0"/>
              </a:rPr>
              <a:t>finally</a:t>
            </a:r>
            <a:r>
              <a:rPr lang="en-US" sz="2400" dirty="0">
                <a:latin typeface="Noto Sans" panose="020B0502040504020204" pitchFamily="34" charset="0"/>
              </a:rPr>
              <a:t>. </a:t>
            </a:r>
          </a:p>
        </p:txBody>
      </p:sp>
    </p:spTree>
    <p:extLst>
      <p:ext uri="{BB962C8B-B14F-4D97-AF65-F5344CB8AC3E}">
        <p14:creationId xmlns:p14="http://schemas.microsoft.com/office/powerpoint/2010/main" val="31518185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Collaborators Needed</a:t>
            </a:r>
          </a:p>
        </p:txBody>
      </p:sp>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US" dirty="0"/>
              <a:t>Apache Daffodil (Incubating)</a:t>
            </a:r>
          </a:p>
          <a:p>
            <a:pPr marL="800100" lvl="1" indent="-342900">
              <a:buFont typeface="Arial" panose="020B0604020202020204" pitchFamily="34" charset="0"/>
              <a:buChar char="•"/>
            </a:pPr>
            <a:r>
              <a:rPr lang="en-US" dirty="0"/>
              <a:t>Growing our Community</a:t>
            </a:r>
          </a:p>
          <a:p>
            <a:pPr marL="1200150" lvl="2" indent="-342900">
              <a:buFont typeface="Arial" panose="020B0604020202020204" pitchFamily="34" charset="0"/>
              <a:buChar char="•"/>
            </a:pPr>
            <a:r>
              <a:rPr lang="en-US" dirty="0"/>
              <a:t>To graduate from incubator to full Apache project status </a:t>
            </a:r>
            <a:r>
              <a:rPr lang="en-US" i="1" u="sng" dirty="0"/>
              <a:t>requires committers from more organizations</a:t>
            </a:r>
          </a:p>
          <a:p>
            <a:pPr marL="1200150" lvl="2" indent="-342900">
              <a:buFont typeface="Arial" panose="020B0604020202020204" pitchFamily="34" charset="0"/>
              <a:buChar char="•"/>
            </a:pPr>
            <a:r>
              <a:rPr lang="en-US" i="1" u="sng" dirty="0"/>
              <a:t>Scala programmers wanted</a:t>
            </a:r>
          </a:p>
          <a:p>
            <a:pPr marL="800100" lvl="1" indent="-342900">
              <a:buFont typeface="Arial" panose="020B0604020202020204" pitchFamily="34" charset="0"/>
              <a:buChar char="•"/>
            </a:pPr>
            <a:r>
              <a:rPr lang="en-US" dirty="0"/>
              <a:t>Another mentor or two....</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DFDL Schemas</a:t>
            </a:r>
          </a:p>
          <a:p>
            <a:pPr marL="800100" lvl="1" indent="-342900">
              <a:buFont typeface="Arial" panose="020B0604020202020204" pitchFamily="34" charset="0"/>
              <a:buChar char="•"/>
            </a:pPr>
            <a:r>
              <a:rPr lang="en-US" dirty="0"/>
              <a:t>Join github DFDLSchemas community</a:t>
            </a:r>
          </a:p>
        </p:txBody>
      </p:sp>
      <p:sp>
        <p:nvSpPr>
          <p:cNvPr id="4" name="Slide Number Placeholder 3">
            <a:extLst>
              <a:ext uri="{FF2B5EF4-FFF2-40B4-BE49-F238E27FC236}">
                <a16:creationId xmlns:a16="http://schemas.microsoft.com/office/drawing/2014/main" id="{FBAF5CAD-6C9C-494C-A66E-C4FBD6DC9AAA}"/>
              </a:ext>
            </a:extLst>
          </p:cNvPr>
          <p:cNvSpPr>
            <a:spLocks noGrp="1"/>
          </p:cNvSpPr>
          <p:nvPr>
            <p:ph type="sldNum" idx="10"/>
          </p:nvPr>
        </p:nvSpPr>
        <p:spPr/>
        <p:txBody>
          <a:bodyPr/>
          <a:lstStyle/>
          <a:p>
            <a:fld id="{F828F367-427D-4EF8-8844-FD29E8804D26}" type="slidenum">
              <a:rPr lang="en-US" altLang="en-US" smtClean="0"/>
              <a:pPr/>
              <a:t>46</a:t>
            </a:fld>
            <a:endParaRPr lang="en-US" altLang="en-US" dirty="0"/>
          </a:p>
        </p:txBody>
      </p:sp>
    </p:spTree>
    <p:extLst>
      <p:ext uri="{BB962C8B-B14F-4D97-AF65-F5344CB8AC3E}">
        <p14:creationId xmlns:p14="http://schemas.microsoft.com/office/powerpoint/2010/main" val="1063661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973F4BF6-9DB4-40D5-AF08-01B97FEA460D}"/>
              </a:ext>
            </a:extLst>
          </p:cNvPr>
          <p:cNvSpPr>
            <a:spLocks noGrp="1" noChangeArrowheads="1"/>
          </p:cNvSpPr>
          <p:nvPr>
            <p:ph type="title"/>
          </p:nvPr>
        </p:nvSpPr>
        <p:spPr/>
        <p:txBody>
          <a:bodyPr/>
          <a:lstStyle/>
          <a:p>
            <a:r>
              <a:rPr lang="en-US" altLang="en-US" dirty="0"/>
              <a:t>Conclusion</a:t>
            </a:r>
          </a:p>
        </p:txBody>
      </p:sp>
      <p:sp>
        <p:nvSpPr>
          <p:cNvPr id="5" name="Content Placeholder 4">
            <a:extLst>
              <a:ext uri="{FF2B5EF4-FFF2-40B4-BE49-F238E27FC236}">
                <a16:creationId xmlns:a16="http://schemas.microsoft.com/office/drawing/2014/main" id="{55BB085E-E5F3-413C-AA54-A13ED49A3A60}"/>
              </a:ext>
            </a:extLst>
          </p:cNvPr>
          <p:cNvSpPr>
            <a:spLocks noGrp="1"/>
          </p:cNvSpPr>
          <p:nvPr>
            <p:ph idx="1"/>
          </p:nvPr>
        </p:nvSpPr>
        <p:spPr/>
        <p:txBody>
          <a:bodyPr>
            <a:normAutofit fontScale="70000" lnSpcReduction="20000"/>
          </a:bodyPr>
          <a:lstStyle/>
          <a:p>
            <a:r>
              <a:rPr lang="en-US" altLang="en-US" dirty="0"/>
              <a:t>Daffodil and DFDL </a:t>
            </a:r>
          </a:p>
          <a:p>
            <a:r>
              <a:rPr lang="en-US" altLang="en-US" dirty="0"/>
              <a:t>	We can finally end the data format problem</a:t>
            </a:r>
          </a:p>
          <a:p>
            <a:r>
              <a:rPr lang="en-US" altLang="en-US" dirty="0"/>
              <a:t>DFDL </a:t>
            </a:r>
          </a:p>
          <a:p>
            <a:r>
              <a:rPr lang="en-US" altLang="en-US" dirty="0"/>
              <a:t>	Basics</a:t>
            </a:r>
          </a:p>
          <a:p>
            <a:r>
              <a:rPr lang="en-US" altLang="en-US" dirty="0"/>
              <a:t>	Innovations: calculated elements</a:t>
            </a:r>
          </a:p>
          <a:p>
            <a:r>
              <a:rPr lang="en-US" altLang="en-US" dirty="0"/>
              <a:t>	What it can and cannot do (yet)</a:t>
            </a:r>
          </a:p>
          <a:p>
            <a:r>
              <a:rPr lang="en-US" altLang="en-US" dirty="0"/>
              <a:t>Daffodil</a:t>
            </a:r>
          </a:p>
          <a:p>
            <a:r>
              <a:rPr lang="en-US" altLang="en-US" dirty="0"/>
              <a:t>	Big Scala code base contains - Compiler, Runtime, Test system, many tests</a:t>
            </a:r>
          </a:p>
          <a:p>
            <a:r>
              <a:rPr lang="en-US" altLang="en-US" dirty="0"/>
              <a:t>	Runtime - Unparser with calculated elements requires sophisticated co-routine-style behavior</a:t>
            </a:r>
          </a:p>
          <a:p>
            <a:r>
              <a:rPr lang="en-US" altLang="en-US" dirty="0"/>
              <a:t>	 </a:t>
            </a:r>
          </a:p>
          <a:p>
            <a:endParaRPr lang="en-US" dirty="0"/>
          </a:p>
        </p:txBody>
      </p:sp>
      <p:sp>
        <p:nvSpPr>
          <p:cNvPr id="7" name="Slide Number Placeholder 3">
            <a:extLst>
              <a:ext uri="{FF2B5EF4-FFF2-40B4-BE49-F238E27FC236}">
                <a16:creationId xmlns:a16="http://schemas.microsoft.com/office/drawing/2014/main" id="{53A4F05A-9EB8-436A-86B7-CADEE372F510}"/>
              </a:ext>
            </a:extLst>
          </p:cNvPr>
          <p:cNvSpPr>
            <a:spLocks noGrp="1"/>
          </p:cNvSpPr>
          <p:nvPr>
            <p:ph type="sldNum" idx="10"/>
          </p:nvPr>
        </p:nvSpPr>
        <p:spPr/>
        <p:txBody>
          <a:bodyPr/>
          <a:lstStyle/>
          <a:p>
            <a:fld id="{140FE4A0-0B1F-429B-AC3D-1F4A1950CC08}" type="slidenum">
              <a:rPr lang="en-US" altLang="en-US" smtClean="0"/>
              <a:pPr/>
              <a:t>47</a:t>
            </a:fld>
            <a:endParaRPr lang="en-US" altLang="en-US" dirty="0"/>
          </a:p>
        </p:txBody>
      </p:sp>
      <p:pic>
        <p:nvPicPr>
          <p:cNvPr id="13315" name="Picture 3">
            <a:extLst>
              <a:ext uri="{FF2B5EF4-FFF2-40B4-BE49-F238E27FC236}">
                <a16:creationId xmlns:a16="http://schemas.microsoft.com/office/drawing/2014/main" id="{921B28BD-7724-4A9B-AE2C-E3A305C41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6189663"/>
            <a:ext cx="1893888"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a:extLst>
              <a:ext uri="{FF2B5EF4-FFF2-40B4-BE49-F238E27FC236}">
                <a16:creationId xmlns:a16="http://schemas.microsoft.com/office/drawing/2014/main" id="{F37CB9B9-ACCE-4425-81F5-D9036CB7E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182563"/>
            <a:ext cx="1512887" cy="731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5">
            <a:extLst>
              <a:ext uri="{FF2B5EF4-FFF2-40B4-BE49-F238E27FC236}">
                <a16:creationId xmlns:a16="http://schemas.microsoft.com/office/drawing/2014/main" id="{D8B991AA-8FA2-4468-9A0D-7306F4C089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8763" y="3450454"/>
            <a:ext cx="4572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a:extLst>
              <a:ext uri="{FF2B5EF4-FFF2-40B4-BE49-F238E27FC236}">
                <a16:creationId xmlns:a16="http://schemas.microsoft.com/office/drawing/2014/main" id="{E6AA80E8-4479-4289-B6D1-2424F54345BA}"/>
              </a:ext>
            </a:extLst>
          </p:cNvPr>
          <p:cNvSpPr txBox="1"/>
          <p:nvPr/>
        </p:nvSpPr>
        <p:spPr>
          <a:xfrm>
            <a:off x="5734050" y="2286000"/>
            <a:ext cx="3276600" cy="865237"/>
          </a:xfrm>
          <a:prstGeom prst="rect">
            <a:avLst/>
          </a:prstGeom>
          <a:solidFill>
            <a:schemeClr val="accent1">
              <a:lumMod val="20000"/>
              <a:lumOff val="80000"/>
            </a:schemeClr>
          </a:solidFill>
        </p:spPr>
        <p:txBody>
          <a:bodyPr wrap="square" rtlCol="0">
            <a:spAutoFit/>
          </a:bodyPr>
          <a:lstStyle/>
          <a:p>
            <a:pPr algn="l"/>
            <a:r>
              <a:rPr lang="en-US" dirty="0" err="1">
                <a:latin typeface="+mn-lt"/>
              </a:rPr>
              <a:t>Knarly</a:t>
            </a:r>
            <a:r>
              <a:rPr lang="en-US" dirty="0">
                <a:latin typeface="+mn-lt"/>
              </a:rPr>
              <a:t> (Gnarly?) Data </a:t>
            </a:r>
            <a:r>
              <a:rPr lang="en-US" dirty="0" err="1">
                <a:latin typeface="+mn-lt"/>
              </a:rPr>
              <a:t>BoF</a:t>
            </a:r>
            <a:endParaRPr lang="en-US" dirty="0">
              <a:latin typeface="+mn-lt"/>
            </a:endParaRPr>
          </a:p>
          <a:p>
            <a:pPr algn="l"/>
            <a:r>
              <a:rPr lang="en-US" dirty="0">
                <a:latin typeface="+mn-lt"/>
              </a:rPr>
              <a:t>Tonight 7pm (19:00)</a:t>
            </a:r>
          </a:p>
          <a:p>
            <a:pPr algn="l"/>
            <a:r>
              <a:rPr lang="en-US" dirty="0" err="1">
                <a:latin typeface="+mn-lt"/>
              </a:rPr>
              <a:t>Terrasse</a:t>
            </a:r>
            <a:r>
              <a:rPr lang="en-US" dirty="0">
                <a:latin typeface="+mn-lt"/>
              </a:rPr>
              <a:t> Room</a:t>
            </a:r>
          </a:p>
        </p:txBody>
      </p:sp>
    </p:spTree>
    <p:extLst>
      <p:ext uri="{BB962C8B-B14F-4D97-AF65-F5344CB8AC3E}">
        <p14:creationId xmlns:p14="http://schemas.microsoft.com/office/powerpoint/2010/main" val="23007284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9187-B8DF-4E8D-9B7A-387A15B58579}"/>
              </a:ext>
            </a:extLst>
          </p:cNvPr>
          <p:cNvSpPr>
            <a:spLocks noGrp="1"/>
          </p:cNvSpPr>
          <p:nvPr>
            <p:ph type="title"/>
          </p:nvPr>
        </p:nvSpPr>
        <p:spPr>
          <a:xfrm>
            <a:off x="457200" y="350838"/>
            <a:ext cx="8382000" cy="561975"/>
          </a:xfrm>
        </p:spPr>
        <p:txBody>
          <a:bodyPr/>
          <a:lstStyle/>
          <a:p>
            <a:r>
              <a:rPr lang="en-US" dirty="0"/>
              <a:t>Got Gnarly Data? - Come to </a:t>
            </a:r>
            <a:r>
              <a:rPr lang="en-US" dirty="0" err="1"/>
              <a:t>BoF</a:t>
            </a:r>
            <a:r>
              <a:rPr lang="en-US" dirty="0"/>
              <a:t> Session!</a:t>
            </a:r>
          </a:p>
        </p:txBody>
      </p:sp>
      <p:sp>
        <p:nvSpPr>
          <p:cNvPr id="3" name="Content Placeholder 2">
            <a:extLst>
              <a:ext uri="{FF2B5EF4-FFF2-40B4-BE49-F238E27FC236}">
                <a16:creationId xmlns:a16="http://schemas.microsoft.com/office/drawing/2014/main" id="{8F15AB45-291D-4647-9065-8E741D2B5E7E}"/>
              </a:ext>
            </a:extLst>
          </p:cNvPr>
          <p:cNvSpPr>
            <a:spLocks noGrp="1"/>
          </p:cNvSpPr>
          <p:nvPr>
            <p:ph idx="1"/>
          </p:nvPr>
        </p:nvSpPr>
        <p:spPr/>
        <p:txBody>
          <a:bodyPr>
            <a:normAutofit/>
          </a:bodyPr>
          <a:lstStyle/>
          <a:p>
            <a:r>
              <a:rPr lang="en-US" dirty="0"/>
              <a:t>Wednesday  19:00 </a:t>
            </a:r>
            <a:r>
              <a:rPr lang="en-US" dirty="0" err="1"/>
              <a:t>Terrasse</a:t>
            </a:r>
            <a:endParaRPr lang="en-US" dirty="0"/>
          </a:p>
          <a:p>
            <a:endParaRPr lang="en-US" b="1" dirty="0"/>
          </a:p>
          <a:p>
            <a:r>
              <a:rPr lang="en-US" b="1" dirty="0"/>
              <a:t>Use Apache Daffodil (Incubating) to parse your data into XML/JSON</a:t>
            </a:r>
          </a:p>
          <a:p>
            <a:pPr marL="457200" indent="-457200">
              <a:buFont typeface="Arial" panose="020B0604020202020204" pitchFamily="34" charset="0"/>
              <a:buChar char="•"/>
            </a:pPr>
            <a:r>
              <a:rPr lang="en-US" dirty="0"/>
              <a:t>Bring an example of gnarly data </a:t>
            </a:r>
          </a:p>
          <a:p>
            <a:pPr marL="457200" indent="-457200">
              <a:buFont typeface="Arial" panose="020B0604020202020204" pitchFamily="34" charset="0"/>
              <a:buChar char="•"/>
            </a:pPr>
            <a:r>
              <a:rPr lang="en-US" dirty="0"/>
              <a:t>We will create a schema for it</a:t>
            </a:r>
          </a:p>
          <a:p>
            <a:pPr marL="457200" indent="-457200">
              <a:buFont typeface="Arial" panose="020B0604020202020204" pitchFamily="34" charset="0"/>
              <a:buChar char="•"/>
            </a:pPr>
            <a:r>
              <a:rPr lang="en-US" dirty="0"/>
              <a:t>Prize for </a:t>
            </a:r>
            <a:r>
              <a:rPr lang="en-US" dirty="0" err="1"/>
              <a:t>gnarliest</a:t>
            </a:r>
            <a:r>
              <a:rPr lang="en-US" dirty="0"/>
              <a:t> data format</a:t>
            </a:r>
          </a:p>
          <a:p>
            <a:endParaRPr lang="en-US" dirty="0"/>
          </a:p>
          <a:p>
            <a:endParaRPr lang="en-US" dirty="0"/>
          </a:p>
        </p:txBody>
      </p:sp>
      <p:sp>
        <p:nvSpPr>
          <p:cNvPr id="4" name="Slide Number Placeholder 3">
            <a:extLst>
              <a:ext uri="{FF2B5EF4-FFF2-40B4-BE49-F238E27FC236}">
                <a16:creationId xmlns:a16="http://schemas.microsoft.com/office/drawing/2014/main" id="{475B0447-621E-44B5-AAA9-EABF2BB2233D}"/>
              </a:ext>
            </a:extLst>
          </p:cNvPr>
          <p:cNvSpPr>
            <a:spLocks noGrp="1"/>
          </p:cNvSpPr>
          <p:nvPr>
            <p:ph type="sldNum" idx="10"/>
          </p:nvPr>
        </p:nvSpPr>
        <p:spPr/>
        <p:txBody>
          <a:bodyPr/>
          <a:lstStyle/>
          <a:p>
            <a:fld id="{F828F367-427D-4EF8-8844-FD29E8804D26}" type="slidenum">
              <a:rPr lang="en-US" altLang="en-US" smtClean="0"/>
              <a:pPr/>
              <a:t>48</a:t>
            </a:fld>
            <a:endParaRPr lang="en-US" altLang="en-US" dirty="0"/>
          </a:p>
        </p:txBody>
      </p:sp>
    </p:spTree>
    <p:extLst>
      <p:ext uri="{BB962C8B-B14F-4D97-AF65-F5344CB8AC3E}">
        <p14:creationId xmlns:p14="http://schemas.microsoft.com/office/powerpoint/2010/main" val="3792674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a:extLst>
              <a:ext uri="{FF2B5EF4-FFF2-40B4-BE49-F238E27FC236}">
                <a16:creationId xmlns:a16="http://schemas.microsoft.com/office/drawing/2014/main" id="{0AC8FDE9-12A2-40B8-94B2-C60912BAB483}"/>
              </a:ext>
            </a:extLst>
          </p:cNvPr>
          <p:cNvSpPr txBox="1">
            <a:spLocks noChangeArrowheads="1"/>
          </p:cNvSpPr>
          <p:nvPr/>
        </p:nvSpPr>
        <p:spPr bwMode="auto">
          <a:xfrm>
            <a:off x="762000" y="762000"/>
            <a:ext cx="7772400"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charset="0"/>
              </a:defRPr>
            </a:lvl9pPr>
          </a:lstStyle>
          <a:p>
            <a:pPr hangingPunct="1">
              <a:lnSpc>
                <a:spcPct val="100000"/>
              </a:lnSpc>
            </a:pPr>
            <a:endParaRPr lang="en-US" altLang="en-US" sz="4000" b="1" dirty="0">
              <a:latin typeface="Noto Sans" panose="020B0502040504020204" pitchFamily="34" charset="0"/>
            </a:endParaRPr>
          </a:p>
        </p:txBody>
      </p:sp>
      <p:sp>
        <p:nvSpPr>
          <p:cNvPr id="3" name="Title 2">
            <a:extLst>
              <a:ext uri="{FF2B5EF4-FFF2-40B4-BE49-F238E27FC236}">
                <a16:creationId xmlns:a16="http://schemas.microsoft.com/office/drawing/2014/main" id="{0D14A08B-1F74-4B4D-81ED-E68513EFE3FA}"/>
              </a:ext>
            </a:extLst>
          </p:cNvPr>
          <p:cNvSpPr>
            <a:spLocks noGrp="1"/>
          </p:cNvSpPr>
          <p:nvPr>
            <p:ph type="title"/>
          </p:nvPr>
        </p:nvSpPr>
        <p:spPr/>
        <p:txBody>
          <a:bodyPr/>
          <a:lstStyle/>
          <a:p>
            <a:r>
              <a:rPr lang="en-US" altLang="en-US" dirty="0"/>
              <a:t>Questions?</a:t>
            </a:r>
            <a:endParaRPr lang="en-US" dirty="0"/>
          </a:p>
        </p:txBody>
      </p:sp>
      <p:sp>
        <p:nvSpPr>
          <p:cNvPr id="4" name="Content Placeholder 3">
            <a:extLst>
              <a:ext uri="{FF2B5EF4-FFF2-40B4-BE49-F238E27FC236}">
                <a16:creationId xmlns:a16="http://schemas.microsoft.com/office/drawing/2014/main" id="{B41B523A-00CC-4865-B92B-9A040DFB291C}"/>
              </a:ext>
            </a:extLst>
          </p:cNvPr>
          <p:cNvSpPr>
            <a:spLocks noGrp="1"/>
          </p:cNvSpPr>
          <p:nvPr>
            <p:ph idx="1"/>
          </p:nvPr>
        </p:nvSpPr>
        <p:spPr>
          <a:xfrm>
            <a:off x="457200" y="2124075"/>
            <a:ext cx="8228013" cy="2589213"/>
          </a:xfrm>
        </p:spPr>
        <p:txBody>
          <a:bodyPr>
            <a:normAutofit fontScale="77500" lnSpcReduction="20000"/>
          </a:bodyPr>
          <a:lstStyle/>
          <a:p>
            <a:r>
              <a:rPr lang="en-US" altLang="en-US" dirty="0"/>
              <a:t>DFDL Specification:</a:t>
            </a:r>
          </a:p>
          <a:p>
            <a:r>
              <a:rPr lang="en-US" altLang="en-US" dirty="0"/>
              <a:t>  </a:t>
            </a:r>
            <a:r>
              <a:rPr lang="en-US" altLang="en-US" dirty="0">
                <a:hlinkClick r:id="rId3"/>
              </a:rPr>
              <a:t>http://ogf.org/dfdl</a:t>
            </a:r>
          </a:p>
          <a:p>
            <a:r>
              <a:rPr lang="en-US" altLang="en-US" dirty="0"/>
              <a:t>DFDL Schemas:</a:t>
            </a:r>
          </a:p>
          <a:p>
            <a:r>
              <a:rPr lang="en-US" altLang="en-US" dirty="0"/>
              <a:t>  </a:t>
            </a:r>
            <a:r>
              <a:rPr lang="en-US" altLang="en-US" dirty="0">
                <a:hlinkClick r:id="rId4"/>
              </a:rPr>
              <a:t>https://github.com/DFDLSchemas</a:t>
            </a:r>
          </a:p>
          <a:p>
            <a:r>
              <a:rPr lang="en-US" altLang="en-US" dirty="0"/>
              <a:t>Daffodil Open Source:</a:t>
            </a:r>
          </a:p>
          <a:p>
            <a:r>
              <a:rPr lang="en-US" altLang="en-US" dirty="0"/>
              <a:t>  </a:t>
            </a:r>
            <a:r>
              <a:rPr lang="en-US" altLang="en-US" dirty="0">
                <a:hlinkClick r:id="rId5"/>
              </a:rPr>
              <a:t>https://daffodil.apache.org</a:t>
            </a:r>
          </a:p>
          <a:p>
            <a:endParaRPr lang="en-US" altLang="en-US" dirty="0"/>
          </a:p>
        </p:txBody>
      </p:sp>
      <p:sp>
        <p:nvSpPr>
          <p:cNvPr id="2" name="Slide Number Placeholder 1">
            <a:extLst>
              <a:ext uri="{FF2B5EF4-FFF2-40B4-BE49-F238E27FC236}">
                <a16:creationId xmlns:a16="http://schemas.microsoft.com/office/drawing/2014/main" id="{D7100EB3-FEDD-4FFA-A1DF-F8D92926EED2}"/>
              </a:ext>
            </a:extLst>
          </p:cNvPr>
          <p:cNvSpPr>
            <a:spLocks noGrp="1"/>
          </p:cNvSpPr>
          <p:nvPr>
            <p:ph type="sldNum" idx="10"/>
          </p:nvPr>
        </p:nvSpPr>
        <p:spPr/>
        <p:txBody>
          <a:bodyPr/>
          <a:lstStyle/>
          <a:p>
            <a:fld id="{8D26809D-8D56-46B0-B988-ACC7C4DE5073}" type="slidenum">
              <a:rPr lang="en-US" altLang="en-US" smtClean="0"/>
              <a:pPr/>
              <a:t>49</a:t>
            </a:fld>
            <a:endParaRPr lang="en-US" altLang="en-US" dirty="0"/>
          </a:p>
        </p:txBody>
      </p:sp>
      <p:sp>
        <p:nvSpPr>
          <p:cNvPr id="5" name="TextBox 4">
            <a:extLst>
              <a:ext uri="{FF2B5EF4-FFF2-40B4-BE49-F238E27FC236}">
                <a16:creationId xmlns:a16="http://schemas.microsoft.com/office/drawing/2014/main" id="{4B33D87E-DF70-49DB-8311-82B62AFEDB20}"/>
              </a:ext>
            </a:extLst>
          </p:cNvPr>
          <p:cNvSpPr txBox="1"/>
          <p:nvPr/>
        </p:nvSpPr>
        <p:spPr>
          <a:xfrm>
            <a:off x="2384425" y="4953000"/>
            <a:ext cx="184731" cy="349968"/>
          </a:xfrm>
          <a:prstGeom prst="rect">
            <a:avLst/>
          </a:prstGeom>
          <a:noFill/>
        </p:spPr>
        <p:txBody>
          <a:bodyPr wrap="none" rtlCol="0">
            <a:spAutoFit/>
          </a:bodyPr>
          <a:lstStyle/>
          <a:p>
            <a:pPr algn="l"/>
            <a:endParaRPr lang="en-US" dirty="0">
              <a:latin typeface="+mn-lt"/>
            </a:endParaRPr>
          </a:p>
        </p:txBody>
      </p:sp>
      <p:sp>
        <p:nvSpPr>
          <p:cNvPr id="6" name="TextBox 5">
            <a:extLst>
              <a:ext uri="{FF2B5EF4-FFF2-40B4-BE49-F238E27FC236}">
                <a16:creationId xmlns:a16="http://schemas.microsoft.com/office/drawing/2014/main" id="{73B8A4C8-DA7E-47E8-A6C8-96A07F67F7A4}"/>
              </a:ext>
            </a:extLst>
          </p:cNvPr>
          <p:cNvSpPr txBox="1"/>
          <p:nvPr/>
        </p:nvSpPr>
        <p:spPr>
          <a:xfrm>
            <a:off x="2895600" y="5844748"/>
            <a:ext cx="3808413" cy="647174"/>
          </a:xfrm>
          <a:prstGeom prst="rect">
            <a:avLst/>
          </a:prstGeom>
          <a:noFill/>
        </p:spPr>
        <p:txBody>
          <a:bodyPr wrap="square" rtlCol="0">
            <a:normAutofit fontScale="40000" lnSpcReduction="20000"/>
          </a:bodyPr>
          <a:lstStyle/>
          <a:p>
            <a:r>
              <a:rPr lang="en-US" dirty="0"/>
              <a:t>Apache®, Apache Spark, Apache NiFi, ApacheCon, Apache Daffodil, and the Apache Feather Logo are either registered trademarks or trademarks of the </a:t>
            </a:r>
            <a:r>
              <a:rPr lang="en-US" dirty="0">
                <a:hlinkClick r:id="rId6"/>
              </a:rPr>
              <a:t>Apache Software Foundation</a:t>
            </a:r>
            <a:r>
              <a:rPr lang="en-US" dirty="0"/>
              <a:t> in the United States and/or other countries.</a:t>
            </a:r>
          </a:p>
          <a:p>
            <a:endParaRPr lang="en-US" dirty="0"/>
          </a:p>
          <a:p>
            <a:r>
              <a:rPr lang="en-US" dirty="0"/>
              <a:t>IBM®, InfoSphere are trademarks of the IBM Corporation.</a:t>
            </a:r>
          </a:p>
          <a:p>
            <a:r>
              <a:rPr lang="en-US" dirty="0"/>
              <a:t>ESA and DFDL4S are trademarks of the European Space Administration</a:t>
            </a:r>
          </a:p>
          <a:p>
            <a:r>
              <a:rPr lang="en-US" dirty="0"/>
              <a:t>SoftwareAG and webMethods are trademarks of SoftwareAG</a:t>
            </a:r>
          </a:p>
          <a:p>
            <a:pPr algn="l"/>
            <a:endParaRPr lang="en-US" dirty="0">
              <a:latin typeface="+mn-lt"/>
            </a:endParaRPr>
          </a:p>
        </p:txBody>
      </p:sp>
      <p:sp>
        <p:nvSpPr>
          <p:cNvPr id="7" name="TextBox 6">
            <a:extLst>
              <a:ext uri="{FF2B5EF4-FFF2-40B4-BE49-F238E27FC236}">
                <a16:creationId xmlns:a16="http://schemas.microsoft.com/office/drawing/2014/main" id="{2234F63F-6468-47EF-BCE8-89268020F422}"/>
              </a:ext>
            </a:extLst>
          </p:cNvPr>
          <p:cNvSpPr txBox="1"/>
          <p:nvPr/>
        </p:nvSpPr>
        <p:spPr>
          <a:xfrm>
            <a:off x="5713413" y="1342182"/>
            <a:ext cx="3276600" cy="865237"/>
          </a:xfrm>
          <a:prstGeom prst="rect">
            <a:avLst/>
          </a:prstGeom>
          <a:solidFill>
            <a:schemeClr val="accent1">
              <a:lumMod val="20000"/>
              <a:lumOff val="80000"/>
            </a:schemeClr>
          </a:solidFill>
        </p:spPr>
        <p:txBody>
          <a:bodyPr wrap="square" rtlCol="0">
            <a:spAutoFit/>
          </a:bodyPr>
          <a:lstStyle/>
          <a:p>
            <a:pPr algn="l"/>
            <a:r>
              <a:rPr lang="en-US" dirty="0" err="1">
                <a:latin typeface="+mn-lt"/>
              </a:rPr>
              <a:t>Knarly</a:t>
            </a:r>
            <a:r>
              <a:rPr lang="en-US" dirty="0">
                <a:latin typeface="+mn-lt"/>
              </a:rPr>
              <a:t> (Gnarly?) Data </a:t>
            </a:r>
            <a:r>
              <a:rPr lang="en-US" dirty="0" err="1">
                <a:latin typeface="+mn-lt"/>
              </a:rPr>
              <a:t>BoF</a:t>
            </a:r>
            <a:endParaRPr lang="en-US" dirty="0">
              <a:latin typeface="+mn-lt"/>
            </a:endParaRPr>
          </a:p>
          <a:p>
            <a:pPr algn="l"/>
            <a:r>
              <a:rPr lang="en-US" dirty="0">
                <a:latin typeface="+mn-lt"/>
              </a:rPr>
              <a:t>Tonight 7pm (19:00)</a:t>
            </a:r>
          </a:p>
          <a:p>
            <a:pPr algn="l"/>
            <a:r>
              <a:rPr lang="en-US" dirty="0" err="1">
                <a:latin typeface="+mn-lt"/>
              </a:rPr>
              <a:t>Terrasse</a:t>
            </a:r>
            <a:r>
              <a:rPr lang="en-US" dirty="0">
                <a:latin typeface="+mn-lt"/>
              </a:rPr>
              <a:t> Room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B9721473-222D-4CBD-9AAB-B666284EF39D}"/>
              </a:ext>
            </a:extLst>
          </p:cNvPr>
          <p:cNvSpPr>
            <a:spLocks noGrp="1" noChangeArrowheads="1"/>
          </p:cNvSpPr>
          <p:nvPr>
            <p:ph type="title"/>
          </p:nvPr>
        </p:nvSpPr>
        <p:spPr/>
        <p:txBody>
          <a:bodyPr/>
          <a:lstStyle/>
          <a:p>
            <a:r>
              <a:rPr lang="en-US" altLang="en-US" dirty="0"/>
              <a:t>Why is DFDL Needed?</a:t>
            </a:r>
          </a:p>
        </p:txBody>
      </p:sp>
      <p:sp>
        <p:nvSpPr>
          <p:cNvPr id="14" name="Text Placeholder 13">
            <a:extLst>
              <a:ext uri="{FF2B5EF4-FFF2-40B4-BE49-F238E27FC236}">
                <a16:creationId xmlns:a16="http://schemas.microsoft.com/office/drawing/2014/main" id="{2229232F-171D-4E2D-862A-4EAAFC77BD4C}"/>
              </a:ext>
            </a:extLst>
          </p:cNvPr>
          <p:cNvSpPr>
            <a:spLocks noGrp="1"/>
          </p:cNvSpPr>
          <p:nvPr>
            <p:ph type="body" idx="1"/>
          </p:nvPr>
        </p:nvSpPr>
        <p:spPr/>
        <p:txBody>
          <a:bodyPr/>
          <a:lstStyle/>
          <a:p>
            <a:r>
              <a:rPr lang="en-US" altLang="en-US"/>
              <a:t>Every Enterprise Software Company</a:t>
            </a:r>
            <a:endParaRPr lang="en-US" altLang="en-US" dirty="0"/>
          </a:p>
        </p:txBody>
      </p:sp>
      <p:sp>
        <p:nvSpPr>
          <p:cNvPr id="14338" name="Rectangle 2">
            <a:extLst>
              <a:ext uri="{FF2B5EF4-FFF2-40B4-BE49-F238E27FC236}">
                <a16:creationId xmlns:a16="http://schemas.microsoft.com/office/drawing/2014/main" id="{8692B80E-58EE-4F8F-9C9C-0069006C6F3D}"/>
              </a:ext>
            </a:extLst>
          </p:cNvPr>
          <p:cNvSpPr>
            <a:spLocks noGrp="1" noChangeArrowheads="1"/>
          </p:cNvSpPr>
          <p:nvPr>
            <p:ph sz="half" idx="2"/>
          </p:nvPr>
        </p:nvSpPr>
        <p:spPr/>
        <p:txBody>
          <a:bodyPr>
            <a:normAutofit fontScale="62500" lnSpcReduction="20000"/>
          </a:bodyPr>
          <a:lstStyle/>
          <a:p>
            <a:pPr marL="457200" indent="-457200">
              <a:buFont typeface="Arial" panose="020B0604020202020204" pitchFamily="34" charset="0"/>
              <a:buChar char="•"/>
            </a:pPr>
            <a:r>
              <a:rPr lang="en-US" altLang="en-US" dirty="0"/>
              <a:t>IBM (10+)</a:t>
            </a:r>
          </a:p>
          <a:p>
            <a:pPr marL="457200" indent="-457200">
              <a:buFont typeface="Arial" panose="020B0604020202020204" pitchFamily="34" charset="0"/>
              <a:buChar char="•"/>
            </a:pPr>
            <a:r>
              <a:rPr lang="en-US" altLang="en-US" dirty="0"/>
              <a:t>Oracle(10+)</a:t>
            </a:r>
          </a:p>
          <a:p>
            <a:pPr marL="457200" indent="-457200">
              <a:buFont typeface="Arial" panose="020B0604020202020204" pitchFamily="34" charset="0"/>
              <a:buChar char="•"/>
            </a:pPr>
            <a:r>
              <a:rPr lang="en-US" altLang="en-US" dirty="0"/>
              <a:t>SAP(10+)</a:t>
            </a:r>
          </a:p>
          <a:p>
            <a:pPr marL="457200" indent="-457200">
              <a:buFont typeface="Arial" panose="020B0604020202020204" pitchFamily="34" charset="0"/>
              <a:buChar char="•"/>
            </a:pPr>
            <a:r>
              <a:rPr lang="en-US" altLang="en-US" dirty="0"/>
              <a:t>Microsoft</a:t>
            </a:r>
          </a:p>
          <a:p>
            <a:pPr marL="457200" indent="-457200">
              <a:buFont typeface="Arial" panose="020B0604020202020204" pitchFamily="34" charset="0"/>
              <a:buChar char="•"/>
            </a:pPr>
            <a:r>
              <a:rPr lang="en-US" altLang="en-US" dirty="0"/>
              <a:t>SAS</a:t>
            </a:r>
          </a:p>
          <a:p>
            <a:pPr marL="457200" indent="-457200">
              <a:buFont typeface="Arial" panose="020B0604020202020204" pitchFamily="34" charset="0"/>
              <a:buChar char="•"/>
            </a:pPr>
            <a:r>
              <a:rPr lang="en-US" altLang="en-US" dirty="0"/>
              <a:t>SyncSort</a:t>
            </a:r>
          </a:p>
          <a:p>
            <a:pPr marL="457200" indent="-457200">
              <a:buFont typeface="Arial" panose="020B0604020202020204" pitchFamily="34" charset="0"/>
              <a:buChar char="•"/>
            </a:pPr>
            <a:r>
              <a:rPr lang="en-US" altLang="en-US" dirty="0"/>
              <a:t>AbInitio</a:t>
            </a:r>
          </a:p>
          <a:p>
            <a:pPr marL="457200" indent="-457200">
              <a:buFont typeface="Arial" panose="020B0604020202020204" pitchFamily="34" charset="0"/>
              <a:buChar char="•"/>
            </a:pPr>
            <a:r>
              <a:rPr lang="en-US" altLang="en-US" dirty="0"/>
              <a:t>Pervasive</a:t>
            </a:r>
          </a:p>
          <a:p>
            <a:pPr marL="457200" indent="-457200">
              <a:buFont typeface="Arial" panose="020B0604020202020204" pitchFamily="34" charset="0"/>
              <a:buChar char="•"/>
            </a:pPr>
            <a:r>
              <a:rPr lang="en-US" altLang="en-US" dirty="0"/>
              <a:t>Qlik/Expressor</a:t>
            </a:r>
          </a:p>
          <a:p>
            <a:r>
              <a:rPr lang="en-US" altLang="en-US" dirty="0"/>
              <a:t>.... Dozens more</a:t>
            </a:r>
          </a:p>
          <a:p>
            <a:endParaRPr lang="en-US" altLang="en-US" dirty="0"/>
          </a:p>
          <a:p>
            <a:endParaRPr lang="en-US" altLang="en-US" dirty="0"/>
          </a:p>
          <a:p>
            <a:endParaRPr lang="en-US" altLang="en-US" dirty="0"/>
          </a:p>
          <a:p>
            <a:endParaRPr lang="en-US" altLang="en-US" dirty="0"/>
          </a:p>
        </p:txBody>
      </p:sp>
      <p:sp>
        <p:nvSpPr>
          <p:cNvPr id="15" name="Text Placeholder 14">
            <a:extLst>
              <a:ext uri="{FF2B5EF4-FFF2-40B4-BE49-F238E27FC236}">
                <a16:creationId xmlns:a16="http://schemas.microsoft.com/office/drawing/2014/main" id="{B8D8EF65-3246-41D8-8AD6-915A174B04F9}"/>
              </a:ext>
            </a:extLst>
          </p:cNvPr>
          <p:cNvSpPr>
            <a:spLocks noGrp="1"/>
          </p:cNvSpPr>
          <p:nvPr>
            <p:ph type="body" sz="quarter" idx="3"/>
          </p:nvPr>
        </p:nvSpPr>
        <p:spPr/>
        <p:txBody>
          <a:bodyPr/>
          <a:lstStyle/>
          <a:p>
            <a:r>
              <a:rPr lang="en-US" altLang="en-US"/>
              <a:t>Every kind of software that takes in data: </a:t>
            </a:r>
            <a:endParaRPr lang="en-US" altLang="en-US" dirty="0"/>
          </a:p>
        </p:txBody>
      </p:sp>
      <p:sp>
        <p:nvSpPr>
          <p:cNvPr id="16" name="Content Placeholder 15">
            <a:extLst>
              <a:ext uri="{FF2B5EF4-FFF2-40B4-BE49-F238E27FC236}">
                <a16:creationId xmlns:a16="http://schemas.microsoft.com/office/drawing/2014/main" id="{93493C60-F01C-423D-B02E-BC262AE4AF0D}"/>
              </a:ext>
            </a:extLst>
          </p:cNvPr>
          <p:cNvSpPr>
            <a:spLocks noGrp="1"/>
          </p:cNvSpPr>
          <p:nvPr>
            <p:ph sz="quarter" idx="4"/>
          </p:nvPr>
        </p:nvSpPr>
        <p:spPr/>
        <p:txBody>
          <a:bodyPr>
            <a:normAutofit fontScale="62500" lnSpcReduction="20000"/>
          </a:bodyPr>
          <a:lstStyle/>
          <a:p>
            <a:pPr marL="457200" indent="-457200">
              <a:buFont typeface="Arial" panose="020B0604020202020204" pitchFamily="34" charset="0"/>
              <a:buChar char="•"/>
            </a:pPr>
            <a:r>
              <a:rPr lang="en-US" altLang="en-US" dirty="0"/>
              <a:t>data directed routing </a:t>
            </a:r>
          </a:p>
          <a:p>
            <a:pPr marL="457200" indent="-457200">
              <a:buFont typeface="Arial" panose="020B0604020202020204" pitchFamily="34" charset="0"/>
              <a:buChar char="•"/>
            </a:pPr>
            <a:r>
              <a:rPr lang="en-US" altLang="en-US" dirty="0"/>
              <a:t>database </a:t>
            </a:r>
          </a:p>
          <a:p>
            <a:pPr marL="457200" indent="-457200">
              <a:buFont typeface="Arial" panose="020B0604020202020204" pitchFamily="34" charset="0"/>
              <a:buChar char="•"/>
            </a:pPr>
            <a:r>
              <a:rPr lang="en-US" altLang="en-US" dirty="0"/>
              <a:t>data analysis and/or data mining</a:t>
            </a:r>
          </a:p>
          <a:p>
            <a:pPr marL="457200" indent="-457200">
              <a:buFont typeface="Arial" panose="020B0604020202020204" pitchFamily="34" charset="0"/>
              <a:buChar char="•"/>
            </a:pPr>
            <a:r>
              <a:rPr lang="en-US" altLang="en-US" dirty="0"/>
              <a:t>data cleansing</a:t>
            </a:r>
          </a:p>
          <a:p>
            <a:pPr marL="457200" indent="-457200">
              <a:buFont typeface="Arial" panose="020B0604020202020204" pitchFamily="34" charset="0"/>
              <a:buChar char="•"/>
            </a:pPr>
            <a:r>
              <a:rPr lang="en-US" altLang="en-US" dirty="0"/>
              <a:t>master data management</a:t>
            </a:r>
          </a:p>
          <a:p>
            <a:pPr marL="457200" indent="-457200">
              <a:buFont typeface="Arial" panose="020B0604020202020204" pitchFamily="34" charset="0"/>
              <a:buChar char="•"/>
            </a:pPr>
            <a:r>
              <a:rPr lang="en-US" altLang="en-US" dirty="0"/>
              <a:t>application integration</a:t>
            </a:r>
          </a:p>
          <a:p>
            <a:pPr marL="457200" indent="-457200">
              <a:buFont typeface="Arial" panose="020B0604020202020204" pitchFamily="34" charset="0"/>
              <a:buChar char="•"/>
            </a:pPr>
            <a:r>
              <a:rPr lang="en-US" altLang="en-US" dirty="0"/>
              <a:t>data visualization</a:t>
            </a:r>
          </a:p>
          <a:p>
            <a:r>
              <a:rPr lang="en-US" altLang="en-US" dirty="0"/>
              <a:t>…</a:t>
            </a:r>
          </a:p>
          <a:p>
            <a:endParaRPr lang="en-US" dirty="0"/>
          </a:p>
        </p:txBody>
      </p:sp>
      <p:sp>
        <p:nvSpPr>
          <p:cNvPr id="8" name="Slide Number Placeholder 3">
            <a:extLst>
              <a:ext uri="{FF2B5EF4-FFF2-40B4-BE49-F238E27FC236}">
                <a16:creationId xmlns:a16="http://schemas.microsoft.com/office/drawing/2014/main" id="{8A26231E-F782-4E25-B0EB-8E8FFDA75706}"/>
              </a:ext>
            </a:extLst>
          </p:cNvPr>
          <p:cNvSpPr>
            <a:spLocks noGrp="1"/>
          </p:cNvSpPr>
          <p:nvPr>
            <p:ph type="sldNum" idx="10"/>
          </p:nvPr>
        </p:nvSpPr>
        <p:spPr/>
        <p:txBody>
          <a:bodyPr/>
          <a:lstStyle/>
          <a:p>
            <a:fld id="{703CC712-D469-45BB-86BE-528EE61A0FD7}" type="slidenum">
              <a:rPr lang="en-US" altLang="en-US" smtClean="0"/>
              <a:pPr/>
              <a:t>5</a:t>
            </a:fld>
            <a:endParaRPr lang="en-US" altLang="en-US"/>
          </a:p>
        </p:txBody>
      </p:sp>
      <p:sp>
        <p:nvSpPr>
          <p:cNvPr id="14340" name="Rectangle 4">
            <a:extLst>
              <a:ext uri="{FF2B5EF4-FFF2-40B4-BE49-F238E27FC236}">
                <a16:creationId xmlns:a16="http://schemas.microsoft.com/office/drawing/2014/main" id="{192E8A8F-7405-4867-846F-269BDB6CB212}"/>
              </a:ext>
            </a:extLst>
          </p:cNvPr>
          <p:cNvSpPr>
            <a:spLocks noChangeArrowheads="1"/>
          </p:cNvSpPr>
          <p:nvPr/>
        </p:nvSpPr>
        <p:spPr bwMode="auto">
          <a:xfrm>
            <a:off x="589549" y="1001624"/>
            <a:ext cx="836295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ormAutofit fontScale="25000" lnSpcReduction="2000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cs typeface="Noto Sans" charset="0"/>
              </a:defRPr>
            </a:lvl9pPr>
          </a:lstStyle>
          <a:p>
            <a:pPr algn="ctr" hangingPunct="1">
              <a:lnSpc>
                <a:spcPct val="100000"/>
              </a:lnSpc>
            </a:pPr>
            <a:r>
              <a:rPr lang="en-US" altLang="en-US" sz="8800" dirty="0">
                <a:solidFill>
                  <a:srgbClr val="23408F"/>
                </a:solidFill>
                <a:latin typeface="Noto Sans" panose="020B0502040504020204" pitchFamily="34" charset="0"/>
              </a:rPr>
              <a:t>There are </a:t>
            </a:r>
            <a:r>
              <a:rPr lang="en-US" altLang="en-US" sz="8800" i="1" dirty="0">
                <a:solidFill>
                  <a:srgbClr val="23408F"/>
                </a:solidFill>
                <a:latin typeface="Noto Sans" panose="020B0502040504020204" pitchFamily="34" charset="0"/>
              </a:rPr>
              <a:t>hundreds</a:t>
            </a:r>
            <a:r>
              <a:rPr lang="en-US" altLang="en-US" sz="8800" dirty="0">
                <a:solidFill>
                  <a:srgbClr val="23408F"/>
                </a:solidFill>
                <a:latin typeface="Noto Sans" panose="020B0502040504020204" pitchFamily="34" charset="0"/>
              </a:rPr>
              <a:t> of ad-hoc data format description systems</a:t>
            </a:r>
          </a:p>
        </p:txBody>
      </p:sp>
      <p:sp>
        <p:nvSpPr>
          <p:cNvPr id="14341" name="Line 5">
            <a:extLst>
              <a:ext uri="{FF2B5EF4-FFF2-40B4-BE49-F238E27FC236}">
                <a16:creationId xmlns:a16="http://schemas.microsoft.com/office/drawing/2014/main" id="{8CEA2B9F-B43F-4791-A989-07A8AA164E1A}"/>
              </a:ext>
            </a:extLst>
          </p:cNvPr>
          <p:cNvSpPr>
            <a:spLocks noChangeShapeType="1"/>
          </p:cNvSpPr>
          <p:nvPr/>
        </p:nvSpPr>
        <p:spPr bwMode="auto">
          <a:xfrm>
            <a:off x="4267200" y="2012950"/>
            <a:ext cx="1588" cy="4343400"/>
          </a:xfrm>
          <a:prstGeom prst="line">
            <a:avLst/>
          </a:prstGeom>
          <a:noFill/>
          <a:ln w="12600" cap="flat">
            <a:solidFill>
              <a:srgbClr val="3263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Noto Sans" panose="020B0502040504020204" pitchFamily="34" charset="0"/>
            </a:endParaRPr>
          </a:p>
        </p:txBody>
      </p:sp>
      <p:sp>
        <p:nvSpPr>
          <p:cNvPr id="5" name="Rectangle: Rounded Corners 4">
            <a:extLst>
              <a:ext uri="{FF2B5EF4-FFF2-40B4-BE49-F238E27FC236}">
                <a16:creationId xmlns:a16="http://schemas.microsoft.com/office/drawing/2014/main" id="{4BBB4D35-77B3-4CD7-AB4B-1D8667AD2D9E}"/>
              </a:ext>
            </a:extLst>
          </p:cNvPr>
          <p:cNvSpPr/>
          <p:nvPr/>
        </p:nvSpPr>
        <p:spPr bwMode="auto">
          <a:xfrm>
            <a:off x="2795588" y="4627770"/>
            <a:ext cx="4718048" cy="1973503"/>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fontScale="92500"/>
          </a:bodyPr>
          <a:lstStyle/>
          <a:p>
            <a:pPr hangingPunct="1">
              <a:lnSpc>
                <a:spcPct val="100000"/>
              </a:lnSpc>
            </a:pPr>
            <a:r>
              <a:rPr lang="en-US" altLang="en-US" sz="1800" b="1" dirty="0">
                <a:latin typeface="Noto Sans" panose="020B0502040504020204" pitchFamily="34" charset="0"/>
              </a:rPr>
              <a:t>All these data format descriptions are:</a:t>
            </a:r>
          </a:p>
          <a:p>
            <a:pPr marL="285750" indent="-285750" hangingPunct="1">
              <a:lnSpc>
                <a:spcPct val="100000"/>
              </a:lnSpc>
              <a:buFont typeface="Arial" panose="020B0604020202020204" pitchFamily="34" charset="0"/>
              <a:buChar char="•"/>
            </a:pPr>
            <a:r>
              <a:rPr lang="en-US" altLang="en-US" sz="1800" b="1" i="1" dirty="0">
                <a:latin typeface="Noto Sans" panose="020B0502040504020204" pitchFamily="34" charset="0"/>
              </a:rPr>
              <a:t>proprietary</a:t>
            </a:r>
          </a:p>
          <a:p>
            <a:pPr marL="285750" indent="-285750" hangingPunct="1">
              <a:lnSpc>
                <a:spcPct val="100000"/>
              </a:lnSpc>
              <a:buFont typeface="Arial" panose="020B0604020202020204" pitchFamily="34" charset="0"/>
              <a:buChar char="•"/>
            </a:pPr>
            <a:r>
              <a:rPr lang="en-US" altLang="en-US" sz="1800" b="1" i="1" dirty="0">
                <a:latin typeface="Noto Sans" panose="020B0502040504020204" pitchFamily="34" charset="0"/>
              </a:rPr>
              <a:t>ad-hoc</a:t>
            </a:r>
          </a:p>
          <a:p>
            <a:pPr marL="285750" indent="-285750" hangingPunct="1">
              <a:lnSpc>
                <a:spcPct val="100000"/>
              </a:lnSpc>
              <a:buFont typeface="Arial" panose="020B0604020202020204" pitchFamily="34" charset="0"/>
              <a:buChar char="•"/>
            </a:pPr>
            <a:r>
              <a:rPr lang="en-US" altLang="en-US" sz="1800" b="1" i="1" dirty="0">
                <a:latin typeface="Noto Sans" panose="020B0502040504020204" pitchFamily="34" charset="0"/>
              </a:rPr>
              <a:t>incompatible</a:t>
            </a:r>
            <a:r>
              <a:rPr lang="en-US" altLang="en-US" sz="1800" b="1" dirty="0">
                <a:latin typeface="Noto Sans" panose="020B0502040504020204" pitchFamily="34" charset="0"/>
              </a:rPr>
              <a:t> </a:t>
            </a:r>
          </a:p>
          <a:p>
            <a:pPr hangingPunct="1">
              <a:lnSpc>
                <a:spcPct val="100000"/>
              </a:lnSpc>
              <a:buClrTx/>
              <a:buSzTx/>
              <a:buFontTx/>
              <a:buNone/>
            </a:pPr>
            <a:r>
              <a:rPr lang="en-US" altLang="en-US" sz="1800" b="1" dirty="0">
                <a:latin typeface="Noto Sans" panose="020B0502040504020204" pitchFamily="34" charset="0"/>
              </a:rPr>
              <a:t>Even within products of the same company!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AD35-11E5-4E5D-86DC-7BE684B9209A}"/>
              </a:ext>
            </a:extLst>
          </p:cNvPr>
          <p:cNvSpPr>
            <a:spLocks noGrp="1"/>
          </p:cNvSpPr>
          <p:nvPr>
            <p:ph type="title"/>
          </p:nvPr>
        </p:nvSpPr>
        <p:spPr/>
        <p:txBody>
          <a:bodyPr/>
          <a:lstStyle/>
          <a:p>
            <a:r>
              <a:rPr lang="en-US" dirty="0"/>
              <a:t>END</a:t>
            </a:r>
          </a:p>
        </p:txBody>
      </p:sp>
      <p:sp>
        <p:nvSpPr>
          <p:cNvPr id="3" name="Text Placeholder 2">
            <a:extLst>
              <a:ext uri="{FF2B5EF4-FFF2-40B4-BE49-F238E27FC236}">
                <a16:creationId xmlns:a16="http://schemas.microsoft.com/office/drawing/2014/main" id="{F07BDFB2-4BF6-49D1-912D-459336EAADBD}"/>
              </a:ext>
            </a:extLst>
          </p:cNvPr>
          <p:cNvSpPr>
            <a:spLocks noGrp="1"/>
          </p:cNvSpPr>
          <p:nvPr>
            <p:ph type="body" idx="1"/>
          </p:nvPr>
        </p:nvSpPr>
        <p:spPr/>
        <p:txBody>
          <a:bodyPr/>
          <a:lstStyle/>
          <a:p>
            <a:r>
              <a:rPr lang="en-US" dirty="0"/>
              <a:t>Extra slides may follow for use in optional discussion.</a:t>
            </a:r>
          </a:p>
        </p:txBody>
      </p:sp>
      <p:sp>
        <p:nvSpPr>
          <p:cNvPr id="4" name="Slide Number Placeholder 1">
            <a:extLst>
              <a:ext uri="{FF2B5EF4-FFF2-40B4-BE49-F238E27FC236}">
                <a16:creationId xmlns:a16="http://schemas.microsoft.com/office/drawing/2014/main" id="{6334B31A-D887-488B-B822-A9F9734F9983}"/>
              </a:ext>
            </a:extLst>
          </p:cNvPr>
          <p:cNvSpPr>
            <a:spLocks noGrp="1"/>
          </p:cNvSpPr>
          <p:nvPr>
            <p:ph type="sldNum" idx="10"/>
          </p:nvPr>
        </p:nvSpPr>
        <p:spPr/>
        <p:txBody>
          <a:bodyPr/>
          <a:lstStyle/>
          <a:p>
            <a:fld id="{D67BB7E3-0864-4D6B-9331-E5962B515644}" type="slidenum">
              <a:rPr lang="en-US" altLang="en-US"/>
              <a:pPr/>
              <a:t>50</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815EB-85CF-4D96-9D0B-42AF2DF959FE}"/>
              </a:ext>
            </a:extLst>
          </p:cNvPr>
          <p:cNvSpPr>
            <a:spLocks noGrp="1"/>
          </p:cNvSpPr>
          <p:nvPr>
            <p:ph type="title"/>
          </p:nvPr>
        </p:nvSpPr>
        <p:spPr/>
        <p:txBody>
          <a:bodyPr/>
          <a:lstStyle/>
          <a:p>
            <a:r>
              <a:rPr lang="en-US" dirty="0"/>
              <a:t>DFDL Doesn't Do...</a:t>
            </a:r>
          </a:p>
        </p:txBody>
      </p:sp>
      <p:sp>
        <p:nvSpPr>
          <p:cNvPr id="6" name="Text Placeholder 5">
            <a:extLst>
              <a:ext uri="{FF2B5EF4-FFF2-40B4-BE49-F238E27FC236}">
                <a16:creationId xmlns:a16="http://schemas.microsoft.com/office/drawing/2014/main" id="{810E95B0-FC2D-4EA8-BAAE-23AAB4E2BA9A}"/>
              </a:ext>
            </a:extLst>
          </p:cNvPr>
          <p:cNvSpPr>
            <a:spLocks noGrp="1"/>
          </p:cNvSpPr>
          <p:nvPr>
            <p:ph type="body" idx="1"/>
          </p:nvPr>
        </p:nvSpPr>
        <p:spPr/>
        <p:txBody>
          <a:bodyPr/>
          <a:lstStyle/>
          <a:p>
            <a:r>
              <a:rPr lang="en-US" dirty="0"/>
              <a:t>Limitations, Intended or Otherwise</a:t>
            </a:r>
          </a:p>
        </p:txBody>
      </p:sp>
      <p:sp>
        <p:nvSpPr>
          <p:cNvPr id="4" name="Slide Number Placeholder 3">
            <a:extLst>
              <a:ext uri="{FF2B5EF4-FFF2-40B4-BE49-F238E27FC236}">
                <a16:creationId xmlns:a16="http://schemas.microsoft.com/office/drawing/2014/main" id="{DC083808-6C57-442A-B91C-963A610014A2}"/>
              </a:ext>
            </a:extLst>
          </p:cNvPr>
          <p:cNvSpPr>
            <a:spLocks noGrp="1"/>
          </p:cNvSpPr>
          <p:nvPr>
            <p:ph type="sldNum" idx="10"/>
          </p:nvPr>
        </p:nvSpPr>
        <p:spPr/>
        <p:txBody>
          <a:bodyPr/>
          <a:lstStyle/>
          <a:p>
            <a:fld id="{F828F367-427D-4EF8-8844-FD29E8804D26}" type="slidenum">
              <a:rPr lang="en-US" altLang="en-US" smtClean="0"/>
              <a:pPr/>
              <a:t>51</a:t>
            </a:fld>
            <a:endParaRPr lang="en-US" altLang="en-US" dirty="0"/>
          </a:p>
        </p:txBody>
      </p:sp>
    </p:spTree>
    <p:extLst>
      <p:ext uri="{BB962C8B-B14F-4D97-AF65-F5344CB8AC3E}">
        <p14:creationId xmlns:p14="http://schemas.microsoft.com/office/powerpoint/2010/main" val="2783475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C9C7-285F-4B33-B706-E43EE921E485}"/>
              </a:ext>
            </a:extLst>
          </p:cNvPr>
          <p:cNvSpPr>
            <a:spLocks noGrp="1"/>
          </p:cNvSpPr>
          <p:nvPr>
            <p:ph type="title"/>
          </p:nvPr>
        </p:nvSpPr>
        <p:spPr/>
        <p:txBody>
          <a:bodyPr/>
          <a:lstStyle/>
          <a:p>
            <a:r>
              <a:rPr lang="en-US" dirty="0"/>
              <a:t>Things DFDL (v1.0) Does</a:t>
            </a:r>
          </a:p>
        </p:txBody>
      </p:sp>
      <p:sp>
        <p:nvSpPr>
          <p:cNvPr id="4" name="Content Placeholder 3">
            <a:extLst>
              <a:ext uri="{FF2B5EF4-FFF2-40B4-BE49-F238E27FC236}">
                <a16:creationId xmlns:a16="http://schemas.microsoft.com/office/drawing/2014/main" id="{C8FD3E2A-2398-4E79-9D81-8E15BBE70C11}"/>
              </a:ext>
            </a:extLst>
          </p:cNvPr>
          <p:cNvSpPr>
            <a:spLocks noGrp="1"/>
          </p:cNvSpPr>
          <p:nvPr>
            <p:ph idx="1"/>
          </p:nvPr>
        </p:nvSpPr>
        <p:spPr>
          <a:xfrm>
            <a:off x="457200" y="1066800"/>
            <a:ext cx="8228013" cy="5181600"/>
          </a:xfrm>
        </p:spPr>
        <p:txBody>
          <a:bodyPr>
            <a:normAutofit/>
          </a:bodyPr>
          <a:lstStyle/>
          <a:p>
            <a:pPr marL="0" indent="0"/>
            <a:r>
              <a:rPr lang="en-US" b="1" i="1" dirty="0"/>
              <a:t>DFDL is for </a:t>
            </a:r>
            <a:r>
              <a:rPr lang="en-US" b="1" i="1" u="sng" dirty="0"/>
              <a:t>Data Sets</a:t>
            </a:r>
          </a:p>
          <a:p>
            <a:pPr marL="457200" indent="-457200">
              <a:buFont typeface="Arial" panose="020B0604020202020204" pitchFamily="34" charset="0"/>
              <a:buChar char="•"/>
            </a:pPr>
            <a:r>
              <a:rPr lang="en-US" dirty="0"/>
              <a:t>Things typically thought of as files full of data about XYZ.</a:t>
            </a:r>
          </a:p>
          <a:p>
            <a:pPr marL="857250" lvl="1" indent="-457200">
              <a:buFont typeface="Arial" panose="020B0604020202020204" pitchFamily="34" charset="0"/>
              <a:buChar char="•"/>
            </a:pPr>
            <a:r>
              <a:rPr lang="en-US" dirty="0"/>
              <a:t>Rows, Tables</a:t>
            </a:r>
          </a:p>
          <a:p>
            <a:pPr marL="857250" lvl="1" indent="-457200">
              <a:buFont typeface="Arial" panose="020B0604020202020204" pitchFamily="34" charset="0"/>
              <a:buChar char="•"/>
            </a:pPr>
            <a:r>
              <a:rPr lang="en-US" dirty="0"/>
              <a:t>Header-Body-Trailer</a:t>
            </a:r>
          </a:p>
          <a:p>
            <a:pPr marL="857250" lvl="1" indent="-457200">
              <a:buFont typeface="Arial" panose="020B0604020202020204" pitchFamily="34" charset="0"/>
              <a:buChar char="•"/>
            </a:pPr>
            <a:r>
              <a:rPr lang="en-US"/>
              <a:t>Hierarchical / Nested record-oriented data</a:t>
            </a:r>
          </a:p>
          <a:p>
            <a:pPr marL="857250" lvl="1" indent="-457200">
              <a:buFont typeface="Arial" panose="020B0604020202020204" pitchFamily="34" charset="0"/>
              <a:buChar char="•"/>
            </a:pPr>
            <a:r>
              <a:rPr lang="en-US" dirty="0"/>
              <a:t>Messages</a:t>
            </a:r>
          </a:p>
          <a:p>
            <a:pPr marL="457200" indent="-457200">
              <a:buFont typeface="Arial" panose="020B0604020202020204" pitchFamily="34" charset="0"/>
              <a:buChar char="•"/>
            </a:pPr>
            <a:r>
              <a:rPr lang="en-US" dirty="0"/>
              <a:t>Industry &amp; Military data interchange formats</a:t>
            </a:r>
          </a:p>
          <a:p>
            <a:pPr marL="857250" lvl="1" indent="-457200">
              <a:buFont typeface="Arial" panose="020B0604020202020204" pitchFamily="34" charset="0"/>
              <a:buChar char="•"/>
            </a:pPr>
            <a:r>
              <a:rPr lang="en-US" dirty="0"/>
              <a:t>HL7, HIPAA-5010, SWIFT, NACHA, X25, Link16, etc. </a:t>
            </a:r>
          </a:p>
        </p:txBody>
      </p:sp>
      <p:sp>
        <p:nvSpPr>
          <p:cNvPr id="3" name="Slide Number Placeholder 2">
            <a:extLst>
              <a:ext uri="{FF2B5EF4-FFF2-40B4-BE49-F238E27FC236}">
                <a16:creationId xmlns:a16="http://schemas.microsoft.com/office/drawing/2014/main" id="{F09C62AC-EAAD-4DE2-A5FA-8ED9DA1EF150}"/>
              </a:ext>
            </a:extLst>
          </p:cNvPr>
          <p:cNvSpPr>
            <a:spLocks noGrp="1"/>
          </p:cNvSpPr>
          <p:nvPr>
            <p:ph type="sldNum" idx="10"/>
          </p:nvPr>
        </p:nvSpPr>
        <p:spPr/>
        <p:txBody>
          <a:bodyPr/>
          <a:lstStyle/>
          <a:p>
            <a:fld id="{4AEDC8E8-D7A9-4C10-BDEB-6A96B4B4661F}" type="slidenum">
              <a:rPr lang="en-US" altLang="en-US" smtClean="0"/>
              <a:pPr/>
              <a:t>52</a:t>
            </a:fld>
            <a:endParaRPr lang="en-US" altLang="en-US" dirty="0"/>
          </a:p>
        </p:txBody>
      </p:sp>
    </p:spTree>
    <p:extLst>
      <p:ext uri="{BB962C8B-B14F-4D97-AF65-F5344CB8AC3E}">
        <p14:creationId xmlns:p14="http://schemas.microsoft.com/office/powerpoint/2010/main" val="2276388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C9C7-285F-4B33-B706-E43EE921E485}"/>
              </a:ext>
            </a:extLst>
          </p:cNvPr>
          <p:cNvSpPr>
            <a:spLocks noGrp="1"/>
          </p:cNvSpPr>
          <p:nvPr>
            <p:ph type="title"/>
          </p:nvPr>
        </p:nvSpPr>
        <p:spPr/>
        <p:txBody>
          <a:bodyPr/>
          <a:lstStyle/>
          <a:p>
            <a:r>
              <a:rPr lang="en-US" dirty="0"/>
              <a:t>Things DFDL (v1.0) Doesn't Do</a:t>
            </a:r>
          </a:p>
        </p:txBody>
      </p:sp>
      <p:sp>
        <p:nvSpPr>
          <p:cNvPr id="4" name="Content Placeholder 3">
            <a:extLst>
              <a:ext uri="{FF2B5EF4-FFF2-40B4-BE49-F238E27FC236}">
                <a16:creationId xmlns:a16="http://schemas.microsoft.com/office/drawing/2014/main" id="{C8FD3E2A-2398-4E79-9D81-8E15BBE70C11}"/>
              </a:ext>
            </a:extLst>
          </p:cNvPr>
          <p:cNvSpPr>
            <a:spLocks noGrp="1"/>
          </p:cNvSpPr>
          <p:nvPr>
            <p:ph idx="1"/>
          </p:nvPr>
        </p:nvSpPr>
        <p:spPr>
          <a:xfrm>
            <a:off x="457200" y="1066800"/>
            <a:ext cx="8228013" cy="5181600"/>
          </a:xfrm>
        </p:spPr>
        <p:txBody>
          <a:bodyPr>
            <a:normAutofit/>
          </a:bodyPr>
          <a:lstStyle/>
          <a:p>
            <a:pPr marL="457200" indent="-457200">
              <a:buFont typeface="Arial" panose="020B0604020202020204" pitchFamily="34" charset="0"/>
              <a:buChar char="•"/>
            </a:pPr>
            <a:r>
              <a:rPr lang="en-US" dirty="0"/>
              <a:t>DFDL v1.0 was </a:t>
            </a:r>
            <a:r>
              <a:rPr lang="en-US" b="1" i="1" dirty="0"/>
              <a:t>not</a:t>
            </a:r>
            <a:r>
              <a:rPr lang="en-US" dirty="0"/>
              <a:t> </a:t>
            </a:r>
            <a:r>
              <a:rPr lang="en-US" i="1" dirty="0"/>
              <a:t>originally</a:t>
            </a:r>
            <a:r>
              <a:rPr lang="en-US" dirty="0"/>
              <a:t> intended for:</a:t>
            </a:r>
          </a:p>
          <a:p>
            <a:pPr marL="857250" lvl="1" indent="-457200">
              <a:buFont typeface="Arial" panose="020B0604020202020204" pitchFamily="34" charset="0"/>
              <a:buChar char="•"/>
            </a:pPr>
            <a:r>
              <a:rPr lang="en-US" dirty="0"/>
              <a:t>Document file formats </a:t>
            </a:r>
          </a:p>
          <a:p>
            <a:pPr marL="800100" lvl="2" indent="0"/>
            <a:r>
              <a:rPr lang="en-US" dirty="0"/>
              <a:t> e.g., MS Office documents (.doc), or RTF, PDF</a:t>
            </a:r>
          </a:p>
          <a:p>
            <a:pPr marL="857250" lvl="1" indent="-457200">
              <a:buFont typeface="Arial" panose="020B0604020202020204" pitchFamily="34" charset="0"/>
              <a:buChar char="•"/>
            </a:pPr>
            <a:r>
              <a:rPr lang="en-US"/>
              <a:t>Archives like zip files or tar files</a:t>
            </a:r>
          </a:p>
          <a:p>
            <a:pPr marL="857250" lvl="1" indent="-457200">
              <a:buFont typeface="Arial" panose="020B0604020202020204" pitchFamily="34" charset="0"/>
              <a:buChar char="•"/>
            </a:pPr>
            <a:r>
              <a:rPr lang="en-US" dirty="0"/>
              <a:t>Core dump/memory image format</a:t>
            </a:r>
          </a:p>
          <a:p>
            <a:pPr marL="857250" lvl="1" indent="-457200">
              <a:buFont typeface="Arial" panose="020B0604020202020204" pitchFamily="34" charset="0"/>
              <a:buChar char="•"/>
            </a:pPr>
            <a:r>
              <a:rPr lang="en-US" dirty="0"/>
              <a:t>Storage format of a RDBMS table</a:t>
            </a:r>
          </a:p>
          <a:p>
            <a:pPr marL="857250" lvl="1" indent="-457200">
              <a:buFont typeface="Arial" panose="020B0604020202020204" pitchFamily="34" charset="0"/>
              <a:buChar char="•"/>
            </a:pPr>
            <a:r>
              <a:rPr lang="en-US" dirty="0"/>
              <a:t>Graphs of pointers - object graphs dumped from memory</a:t>
            </a:r>
          </a:p>
        </p:txBody>
      </p:sp>
      <p:sp>
        <p:nvSpPr>
          <p:cNvPr id="3" name="Slide Number Placeholder 2">
            <a:extLst>
              <a:ext uri="{FF2B5EF4-FFF2-40B4-BE49-F238E27FC236}">
                <a16:creationId xmlns:a16="http://schemas.microsoft.com/office/drawing/2014/main" id="{F09C62AC-EAAD-4DE2-A5FA-8ED9DA1EF150}"/>
              </a:ext>
            </a:extLst>
          </p:cNvPr>
          <p:cNvSpPr>
            <a:spLocks noGrp="1"/>
          </p:cNvSpPr>
          <p:nvPr>
            <p:ph type="sldNum" idx="10"/>
          </p:nvPr>
        </p:nvSpPr>
        <p:spPr/>
        <p:txBody>
          <a:bodyPr/>
          <a:lstStyle/>
          <a:p>
            <a:fld id="{4AEDC8E8-D7A9-4C10-BDEB-6A96B4B4661F}" type="slidenum">
              <a:rPr lang="en-US" altLang="en-US" smtClean="0"/>
              <a:pPr/>
              <a:t>53</a:t>
            </a:fld>
            <a:endParaRPr lang="en-US" altLang="en-US" dirty="0"/>
          </a:p>
        </p:txBody>
      </p:sp>
    </p:spTree>
    <p:extLst>
      <p:ext uri="{BB962C8B-B14F-4D97-AF65-F5344CB8AC3E}">
        <p14:creationId xmlns:p14="http://schemas.microsoft.com/office/powerpoint/2010/main" val="28410969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C9C7-285F-4B33-B706-E43EE921E485}"/>
              </a:ext>
            </a:extLst>
          </p:cNvPr>
          <p:cNvSpPr>
            <a:spLocks noGrp="1"/>
          </p:cNvSpPr>
          <p:nvPr>
            <p:ph type="title"/>
          </p:nvPr>
        </p:nvSpPr>
        <p:spPr>
          <a:xfrm>
            <a:off x="457200" y="350838"/>
            <a:ext cx="8534400" cy="561975"/>
          </a:xfrm>
        </p:spPr>
        <p:txBody>
          <a:bodyPr/>
          <a:lstStyle/>
          <a:p>
            <a:pPr marL="0" indent="0"/>
            <a:r>
              <a:rPr lang="en-US" dirty="0"/>
              <a:t>Current DFDL v1.0 Language Limitations</a:t>
            </a:r>
          </a:p>
        </p:txBody>
      </p:sp>
      <p:sp>
        <p:nvSpPr>
          <p:cNvPr id="4" name="Content Placeholder 3">
            <a:extLst>
              <a:ext uri="{FF2B5EF4-FFF2-40B4-BE49-F238E27FC236}">
                <a16:creationId xmlns:a16="http://schemas.microsoft.com/office/drawing/2014/main" id="{C8FD3E2A-2398-4E79-9D81-8E15BBE70C11}"/>
              </a:ext>
            </a:extLst>
          </p:cNvPr>
          <p:cNvSpPr>
            <a:spLocks noGrp="1"/>
          </p:cNvSpPr>
          <p:nvPr>
            <p:ph idx="1"/>
          </p:nvPr>
        </p:nvSpPr>
        <p:spPr>
          <a:xfrm>
            <a:off x="457201" y="1066800"/>
            <a:ext cx="6324600" cy="4799013"/>
          </a:xfrm>
        </p:spPr>
        <p:txBody>
          <a:bodyPr>
            <a:normAutofit/>
          </a:bodyPr>
          <a:lstStyle/>
          <a:p>
            <a:pPr marL="0" indent="0"/>
            <a:r>
              <a:rPr lang="en-US" dirty="0"/>
              <a:t>Recursive types</a:t>
            </a:r>
          </a:p>
          <a:p>
            <a:pPr lvl="1" indent="-342900">
              <a:buFont typeface="Arial" panose="020B0604020202020204" pitchFamily="34" charset="0"/>
              <a:buChar char="•"/>
            </a:pPr>
            <a:r>
              <a:rPr lang="en-US" dirty="0"/>
              <a:t>DFDL v1.0 </a:t>
            </a:r>
            <a:r>
              <a:rPr lang="en-US" b="1" i="1" dirty="0"/>
              <a:t>not</a:t>
            </a:r>
            <a:r>
              <a:rPr lang="en-US" dirty="0"/>
              <a:t> a </a:t>
            </a:r>
            <a:r>
              <a:rPr lang="en-US" b="1" i="1" dirty="0"/>
              <a:t>Turing-Complete</a:t>
            </a:r>
            <a:r>
              <a:rPr lang="en-US" dirty="0"/>
              <a:t> language</a:t>
            </a:r>
          </a:p>
          <a:p>
            <a:pPr lvl="1" indent="-342900">
              <a:buFont typeface="Arial" panose="020B0604020202020204" pitchFamily="34" charset="0"/>
              <a:buChar char="•"/>
            </a:pPr>
            <a:r>
              <a:rPr lang="en-US" dirty="0"/>
              <a:t>On purpose - it's a feature, not a bug</a:t>
            </a:r>
            <a:endParaRPr lang="en-US" i="1" dirty="0"/>
          </a:p>
          <a:p>
            <a:pPr marL="0" indent="0"/>
            <a:endParaRPr lang="en-US" dirty="0"/>
          </a:p>
          <a:p>
            <a:pPr marL="0" indent="0"/>
            <a:r>
              <a:rPr lang="en-US" dirty="0"/>
              <a:t>Position of elements "by offset" </a:t>
            </a:r>
          </a:p>
          <a:p>
            <a:pPr lvl="1" indent="-342900">
              <a:buFont typeface="Arial" panose="020B0604020202020204" pitchFamily="34" charset="0"/>
              <a:buChar char="•"/>
            </a:pPr>
            <a:r>
              <a:rPr lang="en-US" dirty="0"/>
              <a:t>Random jumping around data</a:t>
            </a:r>
          </a:p>
          <a:p>
            <a:pPr lvl="1" indent="-342900">
              <a:buFont typeface="Arial" panose="020B0604020202020204" pitchFamily="34" charset="0"/>
              <a:buChar char="•"/>
            </a:pPr>
            <a:r>
              <a:rPr lang="en-US" dirty="0"/>
              <a:t>Ex: TIFF file format </a:t>
            </a:r>
          </a:p>
          <a:p>
            <a:pPr lvl="2" indent="-342900">
              <a:buFont typeface="Arial" panose="020B0604020202020204" pitchFamily="34" charset="0"/>
              <a:buChar char="•"/>
            </a:pPr>
            <a:r>
              <a:rPr lang="en-US" dirty="0"/>
              <a:t>TIFF cannot be described in DFDL v1.0</a:t>
            </a:r>
          </a:p>
        </p:txBody>
      </p:sp>
      <p:sp>
        <p:nvSpPr>
          <p:cNvPr id="3" name="Slide Number Placeholder 2">
            <a:extLst>
              <a:ext uri="{FF2B5EF4-FFF2-40B4-BE49-F238E27FC236}">
                <a16:creationId xmlns:a16="http://schemas.microsoft.com/office/drawing/2014/main" id="{F09C62AC-EAAD-4DE2-A5FA-8ED9DA1EF150}"/>
              </a:ext>
            </a:extLst>
          </p:cNvPr>
          <p:cNvSpPr>
            <a:spLocks noGrp="1"/>
          </p:cNvSpPr>
          <p:nvPr>
            <p:ph type="sldNum" idx="10"/>
          </p:nvPr>
        </p:nvSpPr>
        <p:spPr/>
        <p:txBody>
          <a:bodyPr/>
          <a:lstStyle/>
          <a:p>
            <a:fld id="{4AEDC8E8-D7A9-4C10-BDEB-6A96B4B4661F}" type="slidenum">
              <a:rPr lang="en-US" altLang="en-US" smtClean="0"/>
              <a:pPr/>
              <a:t>54</a:t>
            </a:fld>
            <a:endParaRPr lang="en-US" altLang="en-US" dirty="0"/>
          </a:p>
        </p:txBody>
      </p:sp>
      <p:pic>
        <p:nvPicPr>
          <p:cNvPr id="6" name="Picture 5">
            <a:hlinkClick r:id="rId3"/>
            <a:extLst>
              <a:ext uri="{FF2B5EF4-FFF2-40B4-BE49-F238E27FC236}">
                <a16:creationId xmlns:a16="http://schemas.microsoft.com/office/drawing/2014/main" id="{5F44F506-B9D6-4BE6-8F87-C758AA41B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4246" y="2755633"/>
            <a:ext cx="2469754" cy="1529935"/>
          </a:xfrm>
          <a:prstGeom prst="rect">
            <a:avLst/>
          </a:prstGeom>
        </p:spPr>
      </p:pic>
      <p:pic>
        <p:nvPicPr>
          <p:cNvPr id="8" name="Picture 7">
            <a:hlinkClick r:id="rId3"/>
            <a:extLst>
              <a:ext uri="{FF2B5EF4-FFF2-40B4-BE49-F238E27FC236}">
                <a16:creationId xmlns:a16="http://schemas.microsoft.com/office/drawing/2014/main" id="{FB16B01A-0F2E-45A9-B175-5ACD057DD0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4246" y="1600200"/>
            <a:ext cx="2484550" cy="1037409"/>
          </a:xfrm>
          <a:prstGeom prst="rect">
            <a:avLst/>
          </a:prstGeom>
        </p:spPr>
      </p:pic>
      <p:sp>
        <p:nvSpPr>
          <p:cNvPr id="9" name="TextBox 8">
            <a:extLst>
              <a:ext uri="{FF2B5EF4-FFF2-40B4-BE49-F238E27FC236}">
                <a16:creationId xmlns:a16="http://schemas.microsoft.com/office/drawing/2014/main" id="{417DF020-AA49-487A-BF6B-5BB36F9546DD}"/>
              </a:ext>
            </a:extLst>
          </p:cNvPr>
          <p:cNvSpPr txBox="1"/>
          <p:nvPr/>
        </p:nvSpPr>
        <p:spPr>
          <a:xfrm>
            <a:off x="6306733" y="5649686"/>
            <a:ext cx="2852063" cy="550279"/>
          </a:xfrm>
          <a:prstGeom prst="rect">
            <a:avLst/>
          </a:prstGeom>
          <a:noFill/>
        </p:spPr>
        <p:txBody>
          <a:bodyPr wrap="none" rtlCol="0">
            <a:spAutoFit/>
          </a:bodyPr>
          <a:lstStyle/>
          <a:p>
            <a:r>
              <a:rPr lang="en-US" sz="1600" dirty="0">
                <a:latin typeface="Noto Sans" panose="020B0502040504020204" pitchFamily="34" charset="0"/>
              </a:rPr>
              <a:t>Thanks to</a:t>
            </a:r>
          </a:p>
          <a:p>
            <a:r>
              <a:rPr lang="en-US" sz="1600" dirty="0">
                <a:latin typeface="Noto Sans" panose="020B0502040504020204" pitchFamily="34" charset="0"/>
              </a:rPr>
              <a:t>http://langsec.org/occupy/</a:t>
            </a:r>
          </a:p>
        </p:txBody>
      </p:sp>
    </p:spTree>
    <p:extLst>
      <p:ext uri="{BB962C8B-B14F-4D97-AF65-F5344CB8AC3E}">
        <p14:creationId xmlns:p14="http://schemas.microsoft.com/office/powerpoint/2010/main" val="1375960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3B0069B-2F60-4F8B-AF8F-B8E5FE77198E}"/>
              </a:ext>
            </a:extLst>
          </p:cNvPr>
          <p:cNvSpPr>
            <a:spLocks noGrp="1"/>
          </p:cNvSpPr>
          <p:nvPr>
            <p:ph type="title"/>
          </p:nvPr>
        </p:nvSpPr>
        <p:spPr/>
        <p:txBody>
          <a:bodyPr/>
          <a:lstStyle/>
          <a:p>
            <a:r>
              <a:rPr lang="en-US" dirty="0"/>
              <a:t>Why is DFDL Needed?</a:t>
            </a:r>
          </a:p>
        </p:txBody>
      </p:sp>
      <p:sp>
        <p:nvSpPr>
          <p:cNvPr id="9" name="Content Placeholder 8">
            <a:extLst>
              <a:ext uri="{FF2B5EF4-FFF2-40B4-BE49-F238E27FC236}">
                <a16:creationId xmlns:a16="http://schemas.microsoft.com/office/drawing/2014/main" id="{BC43AEC3-E848-4FEB-B750-13C386D30E4B}"/>
              </a:ext>
            </a:extLst>
          </p:cNvPr>
          <p:cNvSpPr>
            <a:spLocks noGrp="1"/>
          </p:cNvSpPr>
          <p:nvPr>
            <p:ph idx="1"/>
          </p:nvPr>
        </p:nvSpPr>
        <p:spPr/>
        <p:txBody>
          <a:bodyPr>
            <a:normAutofit/>
          </a:bodyPr>
          <a:lstStyle/>
          <a:p>
            <a:pPr marL="457200" indent="-457200">
              <a:buFont typeface="Noto Sans" panose="020B0502040504020204" pitchFamily="34" charset="0"/>
              <a:buChar char="Q"/>
            </a:pPr>
            <a:r>
              <a:rPr lang="en-US" dirty="0"/>
              <a:t>But what about...</a:t>
            </a:r>
          </a:p>
          <a:p>
            <a:pPr marL="800100" lvl="1" indent="-342900">
              <a:buFont typeface="Arial" panose="020B0604020202020204" pitchFamily="34" charset="0"/>
              <a:buChar char="•"/>
            </a:pPr>
            <a:r>
              <a:rPr lang="en-US" sz="2400" dirty="0"/>
              <a:t>Apache Avro</a:t>
            </a:r>
          </a:p>
          <a:p>
            <a:pPr marL="800100" lvl="1" indent="-342900">
              <a:buFont typeface="Arial" panose="020B0604020202020204" pitchFamily="34" charset="0"/>
              <a:buChar char="•"/>
            </a:pPr>
            <a:r>
              <a:rPr lang="en-US" sz="2400" dirty="0"/>
              <a:t>Apache Thrift</a:t>
            </a:r>
          </a:p>
          <a:p>
            <a:pPr marL="800100" lvl="1" indent="-342900">
              <a:buFont typeface="Arial" panose="020B0604020202020204" pitchFamily="34" charset="0"/>
              <a:buChar char="•"/>
            </a:pPr>
            <a:r>
              <a:rPr lang="en-US" sz="2400" dirty="0"/>
              <a:t>Google GPBs</a:t>
            </a:r>
          </a:p>
          <a:p>
            <a:pPr marL="800100" lvl="1" indent="-342900">
              <a:buFont typeface="Arial" panose="020B0604020202020204" pitchFamily="34" charset="0"/>
              <a:buChar char="•"/>
            </a:pPr>
            <a:r>
              <a:rPr lang="en-US" sz="2400" dirty="0"/>
              <a:t>ASN.1 BER (or PER/DER/XER)</a:t>
            </a:r>
          </a:p>
          <a:p>
            <a:pPr marL="457200" indent="-457200">
              <a:buFont typeface="Noto Sans" panose="020B0502040504020204" pitchFamily="34" charset="0"/>
              <a:buChar char="A"/>
            </a:pPr>
            <a:r>
              <a:rPr lang="en-US" dirty="0"/>
              <a:t>Those are great, but are </a:t>
            </a:r>
            <a:r>
              <a:rPr lang="en-US" i="1" dirty="0"/>
              <a:t>prescriptive</a:t>
            </a:r>
            <a:r>
              <a:rPr lang="en-US" dirty="0"/>
              <a:t>. </a:t>
            </a:r>
          </a:p>
          <a:p>
            <a:pPr marL="400050" lvl="1" indent="0"/>
            <a:r>
              <a:rPr lang="en-US" dirty="0"/>
              <a:t>They don't describe formats, they </a:t>
            </a:r>
            <a:r>
              <a:rPr lang="en-US" i="1" dirty="0"/>
              <a:t>are</a:t>
            </a:r>
            <a:r>
              <a:rPr lang="en-US" dirty="0"/>
              <a:t> data formats themselves.</a:t>
            </a:r>
          </a:p>
          <a:p>
            <a:pPr marL="400050" lvl="1" indent="0"/>
            <a:r>
              <a:rPr lang="en-US" dirty="0"/>
              <a:t>We need a </a:t>
            </a:r>
            <a:r>
              <a:rPr lang="en-US" i="1" dirty="0"/>
              <a:t>descriptive</a:t>
            </a:r>
            <a:r>
              <a:rPr lang="en-US" dirty="0"/>
              <a:t> language.</a:t>
            </a:r>
          </a:p>
          <a:p>
            <a:pPr marL="0" indent="0"/>
            <a:endParaRPr lang="en-US" dirty="0"/>
          </a:p>
        </p:txBody>
      </p:sp>
      <p:sp>
        <p:nvSpPr>
          <p:cNvPr id="7" name="Slide Number Placeholder 6">
            <a:extLst>
              <a:ext uri="{FF2B5EF4-FFF2-40B4-BE49-F238E27FC236}">
                <a16:creationId xmlns:a16="http://schemas.microsoft.com/office/drawing/2014/main" id="{6DFD95E9-189A-4B1F-A428-0F83460B6EAA}"/>
              </a:ext>
            </a:extLst>
          </p:cNvPr>
          <p:cNvSpPr>
            <a:spLocks noGrp="1"/>
          </p:cNvSpPr>
          <p:nvPr>
            <p:ph type="sldNum" idx="10"/>
          </p:nvPr>
        </p:nvSpPr>
        <p:spPr/>
        <p:txBody>
          <a:bodyPr/>
          <a:lstStyle/>
          <a:p>
            <a:fld id="{92DA649D-1602-481A-A402-8622AC78D993}" type="slidenum">
              <a:rPr lang="en-US" altLang="en-US" smtClean="0"/>
              <a:pPr/>
              <a:t>55</a:t>
            </a:fld>
            <a:endParaRPr lang="en-US" altLang="en-US" dirty="0"/>
          </a:p>
        </p:txBody>
      </p:sp>
    </p:spTree>
    <p:extLst>
      <p:ext uri="{BB962C8B-B14F-4D97-AF65-F5344CB8AC3E}">
        <p14:creationId xmlns:p14="http://schemas.microsoft.com/office/powerpoint/2010/main" val="1630721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C9C7-285F-4B33-B706-E43EE921E485}"/>
              </a:ext>
            </a:extLst>
          </p:cNvPr>
          <p:cNvSpPr>
            <a:spLocks noGrp="1"/>
          </p:cNvSpPr>
          <p:nvPr>
            <p:ph type="title"/>
          </p:nvPr>
        </p:nvSpPr>
        <p:spPr/>
        <p:txBody>
          <a:bodyPr/>
          <a:lstStyle/>
          <a:p>
            <a:r>
              <a:rPr lang="en-US" dirty="0"/>
              <a:t>Things DFDL (v1.0 </a:t>
            </a:r>
            <a:r>
              <a:rPr lang="en-US" i="1" dirty="0"/>
              <a:t>+ BLOB</a:t>
            </a:r>
            <a:r>
              <a:rPr lang="en-US" dirty="0"/>
              <a:t>) Does</a:t>
            </a:r>
          </a:p>
        </p:txBody>
      </p:sp>
      <p:sp>
        <p:nvSpPr>
          <p:cNvPr id="4" name="Content Placeholder 3">
            <a:extLst>
              <a:ext uri="{FF2B5EF4-FFF2-40B4-BE49-F238E27FC236}">
                <a16:creationId xmlns:a16="http://schemas.microsoft.com/office/drawing/2014/main" id="{C8FD3E2A-2398-4E79-9D81-8E15BBE70C11}"/>
              </a:ext>
            </a:extLst>
          </p:cNvPr>
          <p:cNvSpPr>
            <a:spLocks noGrp="1"/>
          </p:cNvSpPr>
          <p:nvPr>
            <p:ph idx="1"/>
          </p:nvPr>
        </p:nvSpPr>
        <p:spPr>
          <a:xfrm>
            <a:off x="457200" y="1066800"/>
            <a:ext cx="8228013" cy="5181600"/>
          </a:xfrm>
        </p:spPr>
        <p:txBody>
          <a:bodyPr>
            <a:normAutofit/>
          </a:bodyPr>
          <a:lstStyle/>
          <a:p>
            <a:pPr marL="0" indent="0"/>
            <a:r>
              <a:rPr lang="en-US" b="1" i="1" dirty="0"/>
              <a:t>DFDL is for </a:t>
            </a:r>
            <a:r>
              <a:rPr lang="en-US" b="1" i="1" u="sng" dirty="0"/>
              <a:t>Images and Video</a:t>
            </a:r>
          </a:p>
          <a:p>
            <a:pPr marL="457200" indent="-457200">
              <a:buFont typeface="Arial" panose="020B0604020202020204" pitchFamily="34" charset="0"/>
              <a:buChar char="•"/>
            </a:pPr>
            <a:r>
              <a:rPr lang="en-US" dirty="0"/>
              <a:t>Originally not in scope</a:t>
            </a:r>
          </a:p>
          <a:p>
            <a:pPr marL="457200" indent="-457200">
              <a:buFont typeface="Arial" panose="020B0604020202020204" pitchFamily="34" charset="0"/>
              <a:buChar char="•"/>
            </a:pPr>
            <a:r>
              <a:rPr lang="en-US"/>
              <a:t>Large user demand to use DFDL on the </a:t>
            </a:r>
            <a:r>
              <a:rPr lang="en-US" dirty="0"/>
              <a:t>metadata content of image file formats</a:t>
            </a:r>
          </a:p>
          <a:p>
            <a:pPr marL="857250" lvl="1" indent="-457200">
              <a:buFont typeface="Arial" panose="020B0604020202020204" pitchFamily="34" charset="0"/>
              <a:buChar char="•"/>
            </a:pPr>
            <a:r>
              <a:rPr lang="en-US" dirty="0"/>
              <a:t>Cybersecurity applications</a:t>
            </a:r>
          </a:p>
          <a:p>
            <a:pPr marL="457200" indent="-457200">
              <a:buFont typeface="Arial" panose="020B0604020202020204" pitchFamily="34" charset="0"/>
              <a:buChar char="•"/>
            </a:pPr>
            <a:r>
              <a:rPr lang="en-US" dirty="0"/>
              <a:t>Adding BLOB (Binary Large Object) feature to </a:t>
            </a:r>
            <a:r>
              <a:rPr lang="en-US"/>
              <a:t>DFDL language to enable DFDL to describe image files</a:t>
            </a:r>
          </a:p>
        </p:txBody>
      </p:sp>
      <p:sp>
        <p:nvSpPr>
          <p:cNvPr id="3" name="Slide Number Placeholder 2">
            <a:extLst>
              <a:ext uri="{FF2B5EF4-FFF2-40B4-BE49-F238E27FC236}">
                <a16:creationId xmlns:a16="http://schemas.microsoft.com/office/drawing/2014/main" id="{F09C62AC-EAAD-4DE2-A5FA-8ED9DA1EF150}"/>
              </a:ext>
            </a:extLst>
          </p:cNvPr>
          <p:cNvSpPr>
            <a:spLocks noGrp="1"/>
          </p:cNvSpPr>
          <p:nvPr>
            <p:ph type="sldNum" idx="10"/>
          </p:nvPr>
        </p:nvSpPr>
        <p:spPr/>
        <p:txBody>
          <a:bodyPr/>
          <a:lstStyle/>
          <a:p>
            <a:fld id="{4AEDC8E8-D7A9-4C10-BDEB-6A96B4B4661F}" type="slidenum">
              <a:rPr lang="en-US" altLang="en-US" smtClean="0"/>
              <a:pPr/>
              <a:t>56</a:t>
            </a:fld>
            <a:endParaRPr lang="en-US" altLang="en-US" dirty="0"/>
          </a:p>
        </p:txBody>
      </p:sp>
    </p:spTree>
    <p:extLst>
      <p:ext uri="{BB962C8B-B14F-4D97-AF65-F5344CB8AC3E}">
        <p14:creationId xmlns:p14="http://schemas.microsoft.com/office/powerpoint/2010/main" val="3835721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69DEC302-3EB3-4C4D-B55D-A13AEAFBA9F2}"/>
              </a:ext>
            </a:extLst>
          </p:cNvPr>
          <p:cNvSpPr>
            <a:spLocks noGrp="1" noChangeArrowheads="1"/>
          </p:cNvSpPr>
          <p:nvPr>
            <p:ph type="title"/>
          </p:nvPr>
        </p:nvSpPr>
        <p:spPr/>
        <p:txBody>
          <a:bodyPr/>
          <a:lstStyle/>
          <a:p>
            <a:r>
              <a:rPr lang="en-US" altLang="en-US" dirty="0"/>
              <a:t>Daffodil Future Development </a:t>
            </a:r>
          </a:p>
        </p:txBody>
      </p:sp>
      <p:sp>
        <p:nvSpPr>
          <p:cNvPr id="33794" name="Rectangle 2">
            <a:extLst>
              <a:ext uri="{FF2B5EF4-FFF2-40B4-BE49-F238E27FC236}">
                <a16:creationId xmlns:a16="http://schemas.microsoft.com/office/drawing/2014/main" id="{F2ACDEBF-6412-4A6B-8D43-A6F26518B0F7}"/>
              </a:ext>
            </a:extLst>
          </p:cNvPr>
          <p:cNvSpPr>
            <a:spLocks noGrp="1" noChangeArrowheads="1"/>
          </p:cNvSpPr>
          <p:nvPr>
            <p:ph sz="half" idx="1"/>
          </p:nvPr>
        </p:nvSpPr>
        <p:spPr/>
        <p:txBody>
          <a:bodyPr>
            <a:normAutofit fontScale="92500" lnSpcReduction="20000"/>
          </a:bodyPr>
          <a:lstStyle/>
          <a:p>
            <a:pPr marL="457200" indent="-457200">
              <a:buFont typeface="Arial" panose="020B0604020202020204" pitchFamily="34" charset="0"/>
              <a:buChar char="•"/>
            </a:pPr>
            <a:r>
              <a:rPr lang="en-US" altLang="en-US" dirty="0"/>
              <a:t>Cross-validation/test with IBM DFDL</a:t>
            </a:r>
          </a:p>
          <a:p>
            <a:pPr marL="800100" lvl="1" indent="-342900">
              <a:buFont typeface="Arial" panose="020B0604020202020204" pitchFamily="34" charset="0"/>
              <a:buChar char="•"/>
            </a:pPr>
            <a:r>
              <a:rPr lang="en-US" altLang="en-US" dirty="0"/>
              <a:t>Interop test on all IBM-</a:t>
            </a:r>
            <a:r>
              <a:rPr lang="en-US" altLang="en-US"/>
              <a:t>created DFDL schemas</a:t>
            </a:r>
          </a:p>
          <a:p>
            <a:pPr marL="457200" indent="-457200">
              <a:buFont typeface="Arial" panose="020B0604020202020204" pitchFamily="34" charset="0"/>
              <a:buChar char="•"/>
            </a:pPr>
            <a:r>
              <a:rPr lang="en-US" altLang="en-US" dirty="0"/>
              <a:t>Tutorials on writing/debugging DFDL schemas</a:t>
            </a:r>
          </a:p>
          <a:p>
            <a:pPr marL="457200" indent="-457200">
              <a:buFont typeface="Arial" panose="020B0604020202020204" pitchFamily="34" charset="0"/>
              <a:buChar char="•"/>
            </a:pPr>
            <a:r>
              <a:rPr lang="en-US" altLang="en-US"/>
              <a:t>Improved trace and debug</a:t>
            </a:r>
          </a:p>
        </p:txBody>
      </p:sp>
      <p:sp>
        <p:nvSpPr>
          <p:cNvPr id="33795" name="Rectangle 3">
            <a:extLst>
              <a:ext uri="{FF2B5EF4-FFF2-40B4-BE49-F238E27FC236}">
                <a16:creationId xmlns:a16="http://schemas.microsoft.com/office/drawing/2014/main" id="{8B457A39-B026-40D7-A569-108D92766663}"/>
              </a:ext>
            </a:extLst>
          </p:cNvPr>
          <p:cNvSpPr>
            <a:spLocks noGrp="1" noChangeArrowheads="1"/>
          </p:cNvSpPr>
          <p:nvPr>
            <p:ph sz="half" idx="2"/>
          </p:nvPr>
        </p:nvSpPr>
        <p:spPr/>
        <p:txBody>
          <a:bodyPr>
            <a:normAutofit fontScale="92500" lnSpcReduction="20000"/>
          </a:bodyPr>
          <a:lstStyle/>
          <a:p>
            <a:pPr marL="457200" indent="-457200">
              <a:buFont typeface="Arial" panose="020B0604020202020204" pitchFamily="34" charset="0"/>
              <a:buChar char="•"/>
            </a:pPr>
            <a:r>
              <a:rPr lang="en-US" altLang="en-US"/>
              <a:t>Full SAX-style streaming behavior </a:t>
            </a:r>
            <a:r>
              <a:rPr lang="en-US" altLang="en-US" dirty="0"/>
              <a:t>for parsing, unparsing</a:t>
            </a:r>
          </a:p>
          <a:p>
            <a:pPr marL="457200" indent="-457200">
              <a:buFont typeface="Arial" panose="020B0604020202020204" pitchFamily="34" charset="0"/>
              <a:buChar char="•"/>
            </a:pPr>
            <a:r>
              <a:rPr lang="en-US" altLang="en-US" dirty="0"/>
              <a:t>Faster schema compilation  for large schemas</a:t>
            </a:r>
          </a:p>
          <a:p>
            <a:pPr marL="457200" indent="-457200">
              <a:buFont typeface="Arial" panose="020B0604020202020204" pitchFamily="34" charset="0"/>
              <a:buChar char="•"/>
            </a:pPr>
            <a:r>
              <a:rPr lang="en-US" altLang="en-US" dirty="0"/>
              <a:t>Integrate into more frameworks</a:t>
            </a:r>
          </a:p>
          <a:p>
            <a:pPr marL="457200" indent="-457200">
              <a:buFont typeface="Arial" panose="020B0604020202020204" pitchFamily="34" charset="0"/>
              <a:buChar char="•"/>
            </a:pPr>
            <a:r>
              <a:rPr lang="en-US" altLang="en-US" dirty="0"/>
              <a:t>Extensions: recursion, BLOB/CLOB, table-lookup,...</a:t>
            </a:r>
          </a:p>
        </p:txBody>
      </p:sp>
      <p:sp>
        <p:nvSpPr>
          <p:cNvPr id="2" name="Slide Number Placeholder 1">
            <a:extLst>
              <a:ext uri="{FF2B5EF4-FFF2-40B4-BE49-F238E27FC236}">
                <a16:creationId xmlns:a16="http://schemas.microsoft.com/office/drawing/2014/main" id="{AFBB6CBA-E9B0-4083-B547-2D55FD7F977F}"/>
              </a:ext>
            </a:extLst>
          </p:cNvPr>
          <p:cNvSpPr>
            <a:spLocks noGrp="1"/>
          </p:cNvSpPr>
          <p:nvPr>
            <p:ph type="sldNum" idx="10"/>
          </p:nvPr>
        </p:nvSpPr>
        <p:spPr/>
        <p:txBody>
          <a:bodyPr/>
          <a:lstStyle/>
          <a:p>
            <a:fld id="{8A819DD2-204F-497C-A60C-3B1A7656C529}" type="slidenum">
              <a:rPr lang="en-US" altLang="en-US" smtClean="0"/>
              <a:pPr/>
              <a:t>57</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267293" y="1373552"/>
            <a:ext cx="4655111" cy="4149819"/>
          </a:xfrm>
          <a:prstGeom prst="ellipse">
            <a:avLst/>
          </a:prstGeom>
          <a:solidFill>
            <a:srgbClr val="FFCCCC">
              <a:alpha val="7372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897076" y="3563662"/>
            <a:ext cx="2608124" cy="1663069"/>
          </a:xfrm>
          <a:prstGeom prst="ellipse">
            <a:avLst/>
          </a:prstGeom>
          <a:solidFill>
            <a:srgbClr val="FFFFCC">
              <a:alpha val="8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p:cNvSpPr/>
          <p:nvPr/>
        </p:nvSpPr>
        <p:spPr>
          <a:xfrm>
            <a:off x="3779662" y="1415615"/>
            <a:ext cx="4655111" cy="4149819"/>
          </a:xfrm>
          <a:prstGeom prst="ellipse">
            <a:avLst/>
          </a:prstGeom>
          <a:solidFill>
            <a:schemeClr val="accent2">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126544" y="2560188"/>
            <a:ext cx="2645855" cy="1621948"/>
          </a:xfrm>
          <a:prstGeom prst="ellipse">
            <a:avLst/>
          </a:prstGeom>
          <a:solidFill>
            <a:srgbClr val="FFFFCC">
              <a:alpha val="8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 name="Title 1"/>
          <p:cNvSpPr>
            <a:spLocks noGrp="1"/>
          </p:cNvSpPr>
          <p:nvPr>
            <p:ph type="title"/>
          </p:nvPr>
        </p:nvSpPr>
        <p:spPr/>
        <p:txBody>
          <a:bodyPr/>
          <a:lstStyle/>
          <a:p>
            <a:r>
              <a:rPr lang="en-US" dirty="0"/>
              <a:t>Interoperability – Daffodil &amp; IBM</a:t>
            </a:r>
          </a:p>
        </p:txBody>
      </p:sp>
      <p:sp>
        <p:nvSpPr>
          <p:cNvPr id="4" name="TextBox 3"/>
          <p:cNvSpPr txBox="1"/>
          <p:nvPr/>
        </p:nvSpPr>
        <p:spPr>
          <a:xfrm>
            <a:off x="1006152" y="2197998"/>
            <a:ext cx="1689886" cy="349968"/>
          </a:xfrm>
          <a:prstGeom prst="rect">
            <a:avLst/>
          </a:prstGeom>
          <a:noFill/>
        </p:spPr>
        <p:txBody>
          <a:bodyPr wrap="none" rtlCol="0">
            <a:spAutoFit/>
          </a:bodyPr>
          <a:lstStyle/>
          <a:p>
            <a:r>
              <a:rPr lang="en-US" dirty="0">
                <a:latin typeface="Noto Sans" panose="020B0502040504020204" pitchFamily="34" charset="0"/>
              </a:rPr>
              <a:t>MIL-STD-2045</a:t>
            </a:r>
          </a:p>
        </p:txBody>
      </p:sp>
      <p:sp>
        <p:nvSpPr>
          <p:cNvPr id="6" name="TextBox 5"/>
          <p:cNvSpPr txBox="1"/>
          <p:nvPr/>
        </p:nvSpPr>
        <p:spPr>
          <a:xfrm>
            <a:off x="704786" y="2683841"/>
            <a:ext cx="893193" cy="865237"/>
          </a:xfrm>
          <a:prstGeom prst="rect">
            <a:avLst/>
          </a:prstGeom>
          <a:noFill/>
        </p:spPr>
        <p:txBody>
          <a:bodyPr wrap="none" rtlCol="0">
            <a:spAutoFit/>
          </a:bodyPr>
          <a:lstStyle/>
          <a:p>
            <a:r>
              <a:rPr lang="en-US" dirty="0">
                <a:latin typeface="Noto Sans" panose="020B0502040504020204" pitchFamily="34" charset="0"/>
              </a:rPr>
              <a:t>VMF</a:t>
            </a:r>
          </a:p>
          <a:p>
            <a:r>
              <a:rPr lang="en-US" dirty="0">
                <a:latin typeface="Noto Sans" panose="020B0502040504020204" pitchFamily="34" charset="0"/>
              </a:rPr>
              <a:t> </a:t>
            </a:r>
          </a:p>
          <a:p>
            <a:r>
              <a:rPr lang="en-US" dirty="0">
                <a:latin typeface="Noto Sans" panose="020B0502040504020204" pitchFamily="34" charset="0"/>
              </a:rPr>
              <a:t>Link16</a:t>
            </a:r>
          </a:p>
        </p:txBody>
      </p:sp>
      <p:sp>
        <p:nvSpPr>
          <p:cNvPr id="8" name="TextBox 7"/>
          <p:cNvSpPr txBox="1"/>
          <p:nvPr/>
        </p:nvSpPr>
        <p:spPr>
          <a:xfrm>
            <a:off x="2669484" y="2191583"/>
            <a:ext cx="756938" cy="349968"/>
          </a:xfrm>
          <a:prstGeom prst="rect">
            <a:avLst/>
          </a:prstGeom>
          <a:noFill/>
        </p:spPr>
        <p:txBody>
          <a:bodyPr wrap="none" rtlCol="0">
            <a:spAutoFit/>
          </a:bodyPr>
          <a:lstStyle/>
          <a:p>
            <a:r>
              <a:rPr lang="en-US" dirty="0">
                <a:latin typeface="Noto Sans" panose="020B0502040504020204" pitchFamily="34" charset="0"/>
              </a:rPr>
              <a:t>PCAP</a:t>
            </a:r>
          </a:p>
        </p:txBody>
      </p:sp>
      <p:sp>
        <p:nvSpPr>
          <p:cNvPr id="9" name="TextBox 8"/>
          <p:cNvSpPr txBox="1"/>
          <p:nvPr/>
        </p:nvSpPr>
        <p:spPr>
          <a:xfrm>
            <a:off x="3860869" y="2683841"/>
            <a:ext cx="979755" cy="865237"/>
          </a:xfrm>
          <a:prstGeom prst="rect">
            <a:avLst/>
          </a:prstGeom>
          <a:noFill/>
        </p:spPr>
        <p:txBody>
          <a:bodyPr wrap="none" rtlCol="0">
            <a:spAutoFit/>
          </a:bodyPr>
          <a:lstStyle/>
          <a:p>
            <a:r>
              <a:rPr lang="en-US" dirty="0">
                <a:latin typeface="Noto Sans" panose="020B0502040504020204" pitchFamily="34" charset="0"/>
              </a:rPr>
              <a:t>NACHA</a:t>
            </a:r>
          </a:p>
          <a:p>
            <a:r>
              <a:rPr lang="en-US" dirty="0">
                <a:latin typeface="Noto Sans" panose="020B0502040504020204" pitchFamily="34" charset="0"/>
              </a:rPr>
              <a:t>USMTF</a:t>
            </a:r>
            <a:br>
              <a:rPr lang="en-US" dirty="0">
                <a:latin typeface="Noto Sans" panose="020B0502040504020204" pitchFamily="34" charset="0"/>
              </a:rPr>
            </a:br>
            <a:r>
              <a:rPr lang="en-US" dirty="0">
                <a:latin typeface="Noto Sans" panose="020B0502040504020204" pitchFamily="34" charset="0"/>
              </a:rPr>
              <a:t>CSV</a:t>
            </a:r>
          </a:p>
        </p:txBody>
      </p:sp>
      <p:sp>
        <p:nvSpPr>
          <p:cNvPr id="11" name="TextBox 10"/>
          <p:cNvSpPr txBox="1"/>
          <p:nvPr/>
        </p:nvSpPr>
        <p:spPr>
          <a:xfrm>
            <a:off x="5615979" y="2790172"/>
            <a:ext cx="1819729" cy="1122871"/>
          </a:xfrm>
          <a:prstGeom prst="rect">
            <a:avLst/>
          </a:prstGeom>
          <a:noFill/>
        </p:spPr>
        <p:txBody>
          <a:bodyPr wrap="none" rtlCol="0">
            <a:spAutoFit/>
          </a:bodyPr>
          <a:lstStyle/>
          <a:p>
            <a:r>
              <a:rPr lang="en-US" dirty="0">
                <a:latin typeface="Noto Sans" panose="020B0502040504020204" pitchFamily="34" charset="0"/>
              </a:rPr>
              <a:t>IBM4690-TLOG</a:t>
            </a:r>
          </a:p>
          <a:p>
            <a:r>
              <a:rPr lang="en-US" dirty="0">
                <a:latin typeface="Noto Sans" panose="020B0502040504020204" pitchFamily="34" charset="0"/>
              </a:rPr>
              <a:t>ISO8583</a:t>
            </a:r>
          </a:p>
          <a:p>
            <a:r>
              <a:rPr lang="en-US" dirty="0">
                <a:latin typeface="Noto Sans" panose="020B0502040504020204" pitchFamily="34" charset="0"/>
              </a:rPr>
              <a:t>EDIFACT</a:t>
            </a:r>
          </a:p>
          <a:p>
            <a:r>
              <a:rPr lang="en-US" dirty="0">
                <a:latin typeface="Noto Sans" panose="020B0502040504020204" pitchFamily="34" charset="0"/>
              </a:rPr>
              <a:t>vCard</a:t>
            </a:r>
          </a:p>
        </p:txBody>
      </p:sp>
      <p:sp>
        <p:nvSpPr>
          <p:cNvPr id="13" name="TextBox 12"/>
          <p:cNvSpPr txBox="1"/>
          <p:nvPr/>
        </p:nvSpPr>
        <p:spPr>
          <a:xfrm>
            <a:off x="5552187" y="4412120"/>
            <a:ext cx="2105063" cy="865237"/>
          </a:xfrm>
          <a:prstGeom prst="rect">
            <a:avLst/>
          </a:prstGeom>
          <a:noFill/>
        </p:spPr>
        <p:txBody>
          <a:bodyPr wrap="none" rtlCol="0">
            <a:spAutoFit/>
          </a:bodyPr>
          <a:lstStyle/>
          <a:p>
            <a:r>
              <a:rPr lang="en-US" dirty="0">
                <a:latin typeface="Noto Sans" panose="020B0502040504020204" pitchFamily="34" charset="0"/>
              </a:rPr>
              <a:t>SWIFT-MT (IBM)</a:t>
            </a:r>
          </a:p>
          <a:p>
            <a:pPr>
              <a:defRPr/>
            </a:pPr>
            <a:r>
              <a:rPr lang="en-US" dirty="0">
                <a:latin typeface="Noto Sans" panose="020B0502040504020204" pitchFamily="34" charset="0"/>
              </a:rPr>
              <a:t>HIPAA-5010 (IBM)</a:t>
            </a:r>
          </a:p>
          <a:p>
            <a:r>
              <a:rPr lang="en-US" dirty="0">
                <a:latin typeface="Noto Sans" panose="020B0502040504020204" pitchFamily="34" charset="0"/>
              </a:rPr>
              <a:t>HL7-2.7 (IBM)</a:t>
            </a:r>
          </a:p>
        </p:txBody>
      </p:sp>
      <p:sp>
        <p:nvSpPr>
          <p:cNvPr id="17" name="TextBox 16"/>
          <p:cNvSpPr txBox="1"/>
          <p:nvPr/>
        </p:nvSpPr>
        <p:spPr>
          <a:xfrm>
            <a:off x="2122508" y="1608336"/>
            <a:ext cx="998991" cy="349968"/>
          </a:xfrm>
          <a:prstGeom prst="rect">
            <a:avLst/>
          </a:prstGeom>
          <a:noFill/>
        </p:spPr>
        <p:txBody>
          <a:bodyPr wrap="none" rtlCol="0">
            <a:spAutoFit/>
          </a:bodyPr>
          <a:lstStyle/>
          <a:p>
            <a:r>
              <a:rPr lang="en-US" i="1" u="sng" dirty="0">
                <a:latin typeface="Noto Sans" panose="020B0502040504020204" pitchFamily="34" charset="0"/>
              </a:rPr>
              <a:t>Daffodil</a:t>
            </a:r>
          </a:p>
        </p:txBody>
      </p:sp>
      <p:sp>
        <p:nvSpPr>
          <p:cNvPr id="18" name="TextBox 17"/>
          <p:cNvSpPr txBox="1"/>
          <p:nvPr/>
        </p:nvSpPr>
        <p:spPr>
          <a:xfrm>
            <a:off x="5634876" y="1590199"/>
            <a:ext cx="1180131" cy="349968"/>
          </a:xfrm>
          <a:prstGeom prst="rect">
            <a:avLst/>
          </a:prstGeom>
          <a:noFill/>
        </p:spPr>
        <p:txBody>
          <a:bodyPr wrap="none" rtlCol="0">
            <a:spAutoFit/>
          </a:bodyPr>
          <a:lstStyle/>
          <a:p>
            <a:r>
              <a:rPr lang="en-US" i="1" u="sng" dirty="0">
                <a:latin typeface="Noto Sans" panose="020B0502040504020204" pitchFamily="34" charset="0"/>
              </a:rPr>
              <a:t>IBM DFDL</a:t>
            </a:r>
          </a:p>
        </p:txBody>
      </p:sp>
      <p:sp>
        <p:nvSpPr>
          <p:cNvPr id="19" name="TextBox 18"/>
          <p:cNvSpPr txBox="1"/>
          <p:nvPr/>
        </p:nvSpPr>
        <p:spPr>
          <a:xfrm>
            <a:off x="1165803" y="3825021"/>
            <a:ext cx="2169184" cy="1122871"/>
          </a:xfrm>
          <a:prstGeom prst="rect">
            <a:avLst/>
          </a:prstGeom>
          <a:noFill/>
        </p:spPr>
        <p:txBody>
          <a:bodyPr wrap="none" rtlCol="0">
            <a:spAutoFit/>
          </a:bodyPr>
          <a:lstStyle/>
          <a:p>
            <a:r>
              <a:rPr lang="en-US" dirty="0">
                <a:latin typeface="Noto Sans" panose="020B0502040504020204" pitchFamily="34" charset="0"/>
              </a:rPr>
              <a:t>A-GNOSC REMEDY</a:t>
            </a:r>
          </a:p>
          <a:p>
            <a:r>
              <a:rPr lang="en-US" dirty="0">
                <a:latin typeface="Noto Sans" panose="020B0502040504020204" pitchFamily="34" charset="0"/>
              </a:rPr>
              <a:t>ARMY DRRS</a:t>
            </a:r>
          </a:p>
          <a:p>
            <a:r>
              <a:rPr lang="en-US" dirty="0">
                <a:latin typeface="Noto Sans" panose="020B0502040504020204" pitchFamily="34" charset="0"/>
              </a:rPr>
              <a:t>USCG UCOP</a:t>
            </a:r>
          </a:p>
          <a:p>
            <a:pPr>
              <a:defRPr/>
            </a:pPr>
            <a:r>
              <a:rPr lang="en-US" dirty="0">
                <a:latin typeface="Noto Sans" panose="020B0502040504020204" pitchFamily="34" charset="0"/>
              </a:rPr>
              <a:t>CEF-R1965</a:t>
            </a:r>
          </a:p>
        </p:txBody>
      </p:sp>
      <p:sp>
        <p:nvSpPr>
          <p:cNvPr id="22" name="Right Arrow 21"/>
          <p:cNvSpPr/>
          <p:nvPr/>
        </p:nvSpPr>
        <p:spPr>
          <a:xfrm>
            <a:off x="3073515" y="3907722"/>
            <a:ext cx="1327411" cy="1054754"/>
          </a:xfrm>
          <a:prstGeom prst="rightArrow">
            <a:avLst/>
          </a:prstGeom>
          <a:solidFill>
            <a:srgbClr val="CCFFCC"/>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modify</a:t>
            </a:r>
          </a:p>
          <a:p>
            <a:pPr algn="ctr"/>
            <a:r>
              <a:rPr lang="en-US" sz="1400" dirty="0">
                <a:solidFill>
                  <a:schemeClr val="tx1"/>
                </a:solidFill>
              </a:rPr>
              <a:t>schemas</a:t>
            </a:r>
          </a:p>
        </p:txBody>
      </p:sp>
      <p:sp>
        <p:nvSpPr>
          <p:cNvPr id="23" name="Right Arrow 22"/>
          <p:cNvSpPr/>
          <p:nvPr/>
        </p:nvSpPr>
        <p:spPr>
          <a:xfrm flipH="1">
            <a:off x="4390237" y="3071306"/>
            <a:ext cx="1264918" cy="1099717"/>
          </a:xfrm>
          <a:prstGeom prst="rightArrow">
            <a:avLst/>
          </a:prstGeom>
          <a:solidFill>
            <a:srgbClr val="CCFFCC"/>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Improve Daffodil</a:t>
            </a:r>
          </a:p>
        </p:txBody>
      </p:sp>
      <p:sp>
        <p:nvSpPr>
          <p:cNvPr id="10" name="Line Callout 2 (Accent Bar) 9"/>
          <p:cNvSpPr/>
          <p:nvPr/>
        </p:nvSpPr>
        <p:spPr>
          <a:xfrm flipH="1">
            <a:off x="167001" y="5312499"/>
            <a:ext cx="1849857" cy="718720"/>
          </a:xfrm>
          <a:prstGeom prst="accentCallout2">
            <a:avLst>
              <a:gd name="adj1" fmla="val 18750"/>
              <a:gd name="adj2" fmla="val -8333"/>
              <a:gd name="adj3" fmla="val 18750"/>
              <a:gd name="adj4" fmla="val -16667"/>
              <a:gd name="adj5" fmla="val -69466"/>
              <a:gd name="adj6" fmla="val -24246"/>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Not tried yet. These schemas may work or require small changes to work on IBM DFDL.</a:t>
            </a:r>
          </a:p>
        </p:txBody>
      </p:sp>
      <p:sp>
        <p:nvSpPr>
          <p:cNvPr id="25" name="Line Callout 2 (Accent Bar) 24"/>
          <p:cNvSpPr/>
          <p:nvPr/>
        </p:nvSpPr>
        <p:spPr>
          <a:xfrm flipH="1">
            <a:off x="3109794" y="5826506"/>
            <a:ext cx="1849857" cy="718720"/>
          </a:xfrm>
          <a:prstGeom prst="accentCallout2">
            <a:avLst>
              <a:gd name="adj1" fmla="val 18750"/>
              <a:gd name="adj2" fmla="val -8333"/>
              <a:gd name="adj3" fmla="val 18750"/>
              <a:gd name="adj4" fmla="val -16667"/>
              <a:gd name="adj5" fmla="val -271823"/>
              <a:gd name="adj6" fmla="val -47496"/>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EDI and FINSERVE </a:t>
            </a:r>
            <a:r>
              <a:rPr lang="en-US" sz="1100">
                <a:solidFill>
                  <a:schemeClr val="tx1"/>
                </a:solidFill>
              </a:rPr>
              <a:t>formats known to </a:t>
            </a:r>
            <a:r>
              <a:rPr lang="en-US" sz="1100" dirty="0">
                <a:solidFill>
                  <a:schemeClr val="tx1"/>
                </a:solidFill>
              </a:rPr>
              <a:t>require additional DFDL features in Daffodil.</a:t>
            </a:r>
          </a:p>
        </p:txBody>
      </p:sp>
      <p:sp>
        <p:nvSpPr>
          <p:cNvPr id="26" name="Line Callout 2 (Accent Bar) 25"/>
          <p:cNvSpPr/>
          <p:nvPr/>
        </p:nvSpPr>
        <p:spPr>
          <a:xfrm flipH="1">
            <a:off x="5726201" y="5865487"/>
            <a:ext cx="1849857" cy="718720"/>
          </a:xfrm>
          <a:prstGeom prst="accentCallout2">
            <a:avLst>
              <a:gd name="adj1" fmla="val 18750"/>
              <a:gd name="adj2" fmla="val -8333"/>
              <a:gd name="adj3" fmla="val 18750"/>
              <a:gd name="adj4" fmla="val -16667"/>
              <a:gd name="adj5" fmla="val -127624"/>
              <a:gd name="adj6" fmla="val 21942"/>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Schemas available under </a:t>
            </a:r>
            <a:r>
              <a:rPr lang="en-US" sz="1100">
                <a:solidFill>
                  <a:schemeClr val="tx1"/>
                </a:solidFill>
              </a:rPr>
              <a:t>license from IBM; need </a:t>
            </a:r>
            <a:r>
              <a:rPr lang="en-US" sz="1100" dirty="0">
                <a:solidFill>
                  <a:schemeClr val="tx1"/>
                </a:solidFill>
              </a:rPr>
              <a:t>permission to test.</a:t>
            </a:r>
          </a:p>
        </p:txBody>
      </p:sp>
      <p:sp>
        <p:nvSpPr>
          <p:cNvPr id="24" name="TextBox 23">
            <a:extLst>
              <a:ext uri="{FF2B5EF4-FFF2-40B4-BE49-F238E27FC236}">
                <a16:creationId xmlns:a16="http://schemas.microsoft.com/office/drawing/2014/main" id="{E9C6D942-45AF-46C7-BCAB-3A4DFFCDE710}"/>
              </a:ext>
            </a:extLst>
          </p:cNvPr>
          <p:cNvSpPr txBox="1"/>
          <p:nvPr/>
        </p:nvSpPr>
        <p:spPr>
          <a:xfrm>
            <a:off x="3651606" y="1117582"/>
            <a:ext cx="1585690" cy="349968"/>
          </a:xfrm>
          <a:prstGeom prst="rect">
            <a:avLst/>
          </a:prstGeom>
          <a:noFill/>
        </p:spPr>
        <p:txBody>
          <a:bodyPr wrap="none" rtlCol="0">
            <a:spAutoFit/>
          </a:bodyPr>
          <a:lstStyle/>
          <a:p>
            <a:r>
              <a:rPr lang="en-US" i="1" u="sng" dirty="0">
                <a:latin typeface="Noto Sans" panose="020B0502040504020204" pitchFamily="34" charset="0"/>
              </a:rPr>
              <a:t>Interoperable</a:t>
            </a:r>
          </a:p>
        </p:txBody>
      </p:sp>
      <p:cxnSp>
        <p:nvCxnSpPr>
          <p:cNvPr id="21" name="Straight Connector 20">
            <a:extLst>
              <a:ext uri="{FF2B5EF4-FFF2-40B4-BE49-F238E27FC236}">
                <a16:creationId xmlns:a16="http://schemas.microsoft.com/office/drawing/2014/main" id="{2C9CDC8E-3D5A-4C2F-A7DE-2BE1D2741438}"/>
              </a:ext>
            </a:extLst>
          </p:cNvPr>
          <p:cNvCxnSpPr>
            <a:cxnSpLocks/>
            <a:stCxn id="24" idx="2"/>
          </p:cNvCxnSpPr>
          <p:nvPr/>
        </p:nvCxnSpPr>
        <p:spPr bwMode="auto">
          <a:xfrm flipH="1">
            <a:off x="4350747" y="1467550"/>
            <a:ext cx="93704" cy="118715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Slide Number Placeholder 4">
            <a:extLst>
              <a:ext uri="{FF2B5EF4-FFF2-40B4-BE49-F238E27FC236}">
                <a16:creationId xmlns:a16="http://schemas.microsoft.com/office/drawing/2014/main" id="{5144BE45-BCF7-43FF-B710-A70AD7DBCD1E}"/>
              </a:ext>
            </a:extLst>
          </p:cNvPr>
          <p:cNvSpPr>
            <a:spLocks noGrp="1"/>
          </p:cNvSpPr>
          <p:nvPr>
            <p:ph type="sldNum" idx="10"/>
          </p:nvPr>
        </p:nvSpPr>
        <p:spPr/>
        <p:txBody>
          <a:bodyPr/>
          <a:lstStyle/>
          <a:p>
            <a:fld id="{4AEDC8E8-D7A9-4C10-BDEB-6A96B4B4661F}" type="slidenum">
              <a:rPr lang="en-US" altLang="en-US" smtClean="0"/>
              <a:pPr/>
              <a:t>58</a:t>
            </a:fld>
            <a:endParaRPr lang="en-US" altLang="en-US" dirty="0"/>
          </a:p>
        </p:txBody>
      </p:sp>
    </p:spTree>
    <p:extLst>
      <p:ext uri="{BB962C8B-B14F-4D97-AF65-F5344CB8AC3E}">
        <p14:creationId xmlns:p14="http://schemas.microsoft.com/office/powerpoint/2010/main" val="3438685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20C67-AD4A-4DDA-9ADB-7EF55E5D2E05}"/>
              </a:ext>
            </a:extLst>
          </p:cNvPr>
          <p:cNvSpPr>
            <a:spLocks noGrp="1"/>
          </p:cNvSpPr>
          <p:nvPr>
            <p:ph type="title"/>
          </p:nvPr>
        </p:nvSpPr>
        <p:spPr/>
        <p:txBody>
          <a:bodyPr/>
          <a:lstStyle/>
          <a:p>
            <a:r>
              <a:rPr lang="en-US" dirty="0"/>
              <a:t>Why is DFDL Needed? - ASN.1 ECN </a:t>
            </a:r>
          </a:p>
        </p:txBody>
      </p:sp>
      <p:sp>
        <p:nvSpPr>
          <p:cNvPr id="3" name="Content Placeholder 2">
            <a:extLst>
              <a:ext uri="{FF2B5EF4-FFF2-40B4-BE49-F238E27FC236}">
                <a16:creationId xmlns:a16="http://schemas.microsoft.com/office/drawing/2014/main" id="{F7BE9939-42CB-4D8A-B361-2605939AFDB1}"/>
              </a:ext>
            </a:extLst>
          </p:cNvPr>
          <p:cNvSpPr>
            <a:spLocks noGrp="1"/>
          </p:cNvSpPr>
          <p:nvPr>
            <p:ph idx="1"/>
          </p:nvPr>
        </p:nvSpPr>
        <p:spPr/>
        <p:txBody>
          <a:bodyPr>
            <a:normAutofit fontScale="47500" lnSpcReduction="20000"/>
          </a:bodyPr>
          <a:lstStyle/>
          <a:p>
            <a:r>
              <a:rPr lang="en-US" dirty="0"/>
              <a:t>What about ASN.1 Encoding Control Notation?</a:t>
            </a:r>
          </a:p>
          <a:p>
            <a:pPr marL="457200" indent="-457200">
              <a:buFont typeface="Arial" panose="020B0604020202020204" pitchFamily="34" charset="0"/>
              <a:buChar char="•"/>
            </a:pPr>
            <a:r>
              <a:rPr lang="en-US" dirty="0"/>
              <a:t>Already an ISO Standard (since 2008)</a:t>
            </a:r>
          </a:p>
          <a:p>
            <a:pPr marL="457200" indent="-457200">
              <a:buFont typeface="Arial" panose="020B0604020202020204" pitchFamily="34" charset="0"/>
              <a:buChar char="•"/>
            </a:pPr>
            <a:r>
              <a:rPr lang="en-US" dirty="0"/>
              <a:t>Conceptually similar</a:t>
            </a:r>
          </a:p>
          <a:p>
            <a:pPr marL="857250" lvl="1" indent="-457200">
              <a:buFont typeface="Arial" panose="020B0604020202020204" pitchFamily="34" charset="0"/>
              <a:buChar char="•"/>
            </a:pPr>
            <a:r>
              <a:rPr lang="en-US"/>
              <a:t>Logical schema language + notations for physical representation</a:t>
            </a:r>
          </a:p>
          <a:p>
            <a:pPr marL="457200" indent="-457200">
              <a:buFont typeface="Arial" panose="020B0604020202020204" pitchFamily="34" charset="0"/>
              <a:buChar char="•"/>
            </a:pPr>
            <a:r>
              <a:rPr lang="en-US" dirty="0"/>
              <a:t>Very different in the details.</a:t>
            </a:r>
          </a:p>
          <a:p>
            <a:pPr marL="457200" indent="-457200">
              <a:buFont typeface="Arial" panose="020B0604020202020204" pitchFamily="34" charset="0"/>
              <a:buChar char="•"/>
            </a:pPr>
            <a:r>
              <a:rPr lang="en-US" dirty="0"/>
              <a:t>Developers [ Love | Hate ] [ ASN.1 | XML ]</a:t>
            </a:r>
          </a:p>
          <a:p>
            <a:pPr marL="0" indent="0"/>
            <a:r>
              <a:rPr lang="en-US" dirty="0"/>
              <a:t>Differences that matter:</a:t>
            </a:r>
          </a:p>
          <a:p>
            <a:pPr marL="457200" indent="-457200">
              <a:buFont typeface="Arial" panose="020B0604020202020204" pitchFamily="34" charset="0"/>
              <a:buChar char="•"/>
            </a:pPr>
            <a:r>
              <a:rPr lang="en-US" dirty="0"/>
              <a:t>ASN.1 ECN </a:t>
            </a:r>
          </a:p>
          <a:p>
            <a:pPr marL="857250" lvl="1" indent="-457200">
              <a:buFont typeface="Arial" panose="020B0604020202020204" pitchFamily="34" charset="0"/>
              <a:buChar char="•"/>
            </a:pPr>
            <a:r>
              <a:rPr lang="en-US" dirty="0">
                <a:highlight>
                  <a:srgbClr val="FFFF00"/>
                </a:highlight>
              </a:rPr>
              <a:t>No open source </a:t>
            </a:r>
            <a:r>
              <a:rPr lang="en-US"/>
              <a:t>implementation</a:t>
            </a:r>
            <a:r>
              <a:rPr lang="en-US" dirty="0"/>
              <a:t> (as of 2018-08-29)</a:t>
            </a:r>
          </a:p>
          <a:p>
            <a:pPr marL="857250" lvl="1" indent="-457200">
              <a:buFont typeface="Arial" panose="020B0604020202020204" pitchFamily="34" charset="0"/>
              <a:buChar char="•"/>
            </a:pPr>
            <a:r>
              <a:rPr lang="en-US" dirty="0"/>
              <a:t>Extension of a </a:t>
            </a:r>
            <a:r>
              <a:rPr lang="en-US" dirty="0">
                <a:highlight>
                  <a:srgbClr val="FFFF00"/>
                </a:highlight>
              </a:rPr>
              <a:t>binary</a:t>
            </a:r>
            <a:r>
              <a:rPr lang="en-US" dirty="0"/>
              <a:t> data standard ASN.1 BER/PER/DER</a:t>
            </a:r>
          </a:p>
          <a:p>
            <a:pPr marL="857250" lvl="1" indent="-457200">
              <a:buFont typeface="Arial" panose="020B0604020202020204" pitchFamily="34" charset="0"/>
              <a:buChar char="•"/>
            </a:pPr>
            <a:r>
              <a:rPr lang="en-US" dirty="0"/>
              <a:t>Goal to describe </a:t>
            </a:r>
            <a:r>
              <a:rPr lang="en-US" dirty="0">
                <a:highlight>
                  <a:srgbClr val="FFFF00"/>
                </a:highlight>
              </a:rPr>
              <a:t>legacy protocol </a:t>
            </a:r>
            <a:r>
              <a:rPr lang="en-US" dirty="0"/>
              <a:t>messages</a:t>
            </a:r>
          </a:p>
          <a:p>
            <a:pPr marL="457200" indent="-457200">
              <a:buFont typeface="Arial" panose="020B0604020202020204" pitchFamily="34" charset="0"/>
              <a:buChar char="•"/>
            </a:pPr>
            <a:r>
              <a:rPr lang="en-US" dirty="0"/>
              <a:t>DFDL </a:t>
            </a:r>
          </a:p>
          <a:p>
            <a:pPr marL="857250" lvl="1" indent="-457200">
              <a:buFont typeface="Arial" panose="020B0604020202020204" pitchFamily="34" charset="0"/>
              <a:buChar char="•"/>
            </a:pPr>
            <a:r>
              <a:rPr lang="en-US">
                <a:highlight>
                  <a:srgbClr val="FFFF00"/>
                </a:highlight>
              </a:rPr>
              <a:t>Open source</a:t>
            </a:r>
            <a:r>
              <a:rPr lang="en-US"/>
              <a:t> Daffodil implementation</a:t>
            </a:r>
          </a:p>
          <a:p>
            <a:pPr marL="857250" lvl="1" indent="-457200">
              <a:buFont typeface="Arial" panose="020B0604020202020204" pitchFamily="34" charset="0"/>
              <a:buChar char="•"/>
            </a:pPr>
            <a:r>
              <a:rPr lang="en-US" dirty="0"/>
              <a:t>Extension of a </a:t>
            </a:r>
            <a:r>
              <a:rPr lang="en-US" dirty="0">
                <a:highlight>
                  <a:srgbClr val="FFFF00"/>
                </a:highlight>
              </a:rPr>
              <a:t>textual</a:t>
            </a:r>
            <a:r>
              <a:rPr lang="en-US" dirty="0"/>
              <a:t> data standard XML</a:t>
            </a:r>
          </a:p>
          <a:p>
            <a:pPr marL="857250" lvl="1" indent="-457200">
              <a:buFont typeface="Arial" panose="020B0604020202020204" pitchFamily="34" charset="0"/>
              <a:buChar char="•"/>
            </a:pPr>
            <a:r>
              <a:rPr lang="en-US" dirty="0"/>
              <a:t>Goal to be </a:t>
            </a:r>
            <a:r>
              <a:rPr lang="en-US" dirty="0">
                <a:highlight>
                  <a:srgbClr val="FFFF00"/>
                </a:highlight>
              </a:rPr>
              <a:t>union of data integration tool </a:t>
            </a:r>
            <a:r>
              <a:rPr lang="en-US" dirty="0"/>
              <a:t>capabilities for format description</a:t>
            </a:r>
          </a:p>
          <a:p>
            <a:pPr marL="0" indent="0"/>
            <a:endParaRPr lang="en-US" dirty="0"/>
          </a:p>
        </p:txBody>
      </p:sp>
      <p:sp>
        <p:nvSpPr>
          <p:cNvPr id="4" name="Slide Number Placeholder 3">
            <a:extLst>
              <a:ext uri="{FF2B5EF4-FFF2-40B4-BE49-F238E27FC236}">
                <a16:creationId xmlns:a16="http://schemas.microsoft.com/office/drawing/2014/main" id="{656C3AB0-1AC1-47B8-8BCF-7B4C7518961B}"/>
              </a:ext>
            </a:extLst>
          </p:cNvPr>
          <p:cNvSpPr>
            <a:spLocks noGrp="1"/>
          </p:cNvSpPr>
          <p:nvPr>
            <p:ph type="sldNum" idx="10"/>
          </p:nvPr>
        </p:nvSpPr>
        <p:spPr/>
        <p:txBody>
          <a:bodyPr/>
          <a:lstStyle/>
          <a:p>
            <a:fld id="{F828F367-427D-4EF8-8844-FD29E8804D26}" type="slidenum">
              <a:rPr lang="en-US" altLang="en-US" smtClean="0"/>
              <a:pPr/>
              <a:t>59</a:t>
            </a:fld>
            <a:endParaRPr lang="en-US" altLang="en-US" dirty="0"/>
          </a:p>
        </p:txBody>
      </p:sp>
    </p:spTree>
    <p:extLst>
      <p:ext uri="{BB962C8B-B14F-4D97-AF65-F5344CB8AC3E}">
        <p14:creationId xmlns:p14="http://schemas.microsoft.com/office/powerpoint/2010/main" val="6599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B14751F1-49A4-4903-B452-818CEA472076}"/>
              </a:ext>
            </a:extLst>
          </p:cNvPr>
          <p:cNvSpPr>
            <a:spLocks noGrp="1" noChangeArrowheads="1"/>
          </p:cNvSpPr>
          <p:nvPr>
            <p:ph type="title"/>
          </p:nvPr>
        </p:nvSpPr>
        <p:spPr>
          <a:ln/>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z="4000" b="1" dirty="0"/>
              <a:t>Why DFDL is Needed?</a:t>
            </a:r>
          </a:p>
        </p:txBody>
      </p:sp>
      <p:sp>
        <p:nvSpPr>
          <p:cNvPr id="2" name="Content Placeholder 1">
            <a:extLst>
              <a:ext uri="{FF2B5EF4-FFF2-40B4-BE49-F238E27FC236}">
                <a16:creationId xmlns:a16="http://schemas.microsoft.com/office/drawing/2014/main" id="{E1ED0768-395B-42F3-AD31-C6CA7D1A308C}"/>
              </a:ext>
            </a:extLst>
          </p:cNvPr>
          <p:cNvSpPr>
            <a:spLocks noGrp="1"/>
          </p:cNvSpPr>
          <p:nvPr>
            <p:ph idx="1"/>
          </p:nvPr>
        </p:nvSpPr>
        <p:spPr/>
        <p:txBody>
          <a:bodyPr>
            <a:normAutofit lnSpcReduction="10000"/>
          </a:bodyPr>
          <a:lstStyle/>
          <a:p>
            <a:pPr hangingPunct="1">
              <a:lnSpc>
                <a:spcPct val="100000"/>
              </a:lnSpc>
              <a:spcBef>
                <a:spcPts val="563"/>
              </a:spcBef>
            </a:pPr>
            <a:r>
              <a:rPr lang="en-US" altLang="en-US" dirty="0"/>
              <a:t>Hundreds of data format description systems… means:</a:t>
            </a:r>
          </a:p>
          <a:p>
            <a:pPr hangingPunct="1">
              <a:lnSpc>
                <a:spcPct val="100000"/>
              </a:lnSpc>
              <a:spcBef>
                <a:spcPts val="563"/>
              </a:spcBef>
              <a:buClr>
                <a:srgbClr val="23408F"/>
              </a:buClr>
              <a:buFont typeface="Wingdings" panose="05000000000000000000" pitchFamily="2" charset="2"/>
              <a:buChar char=""/>
            </a:pPr>
            <a:r>
              <a:rPr lang="en-US" altLang="en-US" dirty="0"/>
              <a:t>Investment is spread too thin</a:t>
            </a:r>
          </a:p>
          <a:p>
            <a:pPr lvl="1" hangingPunct="1">
              <a:lnSpc>
                <a:spcPct val="100000"/>
              </a:lnSpc>
              <a:spcBef>
                <a:spcPts val="488"/>
              </a:spcBef>
              <a:buClr>
                <a:srgbClr val="009DBF"/>
              </a:buClr>
              <a:buFont typeface="Arial" panose="020B0604020202020204" pitchFamily="34" charset="0"/>
              <a:buChar char="•"/>
            </a:pPr>
            <a:r>
              <a:rPr lang="en-US" altLang="en-US" sz="2400" dirty="0">
                <a:solidFill>
                  <a:srgbClr val="009DBF"/>
                </a:solidFill>
              </a:rPr>
              <a:t>Tools for creating data formats are inadequate</a:t>
            </a:r>
          </a:p>
          <a:p>
            <a:pPr lvl="1" hangingPunct="1">
              <a:lnSpc>
                <a:spcPct val="100000"/>
              </a:lnSpc>
              <a:spcBef>
                <a:spcPts val="488"/>
              </a:spcBef>
              <a:buClr>
                <a:srgbClr val="009DBF"/>
              </a:buClr>
              <a:buFont typeface="Arial" panose="020B0604020202020204" pitchFamily="34" charset="0"/>
              <a:buChar char="•"/>
            </a:pPr>
            <a:r>
              <a:rPr lang="en-US" altLang="en-US" sz="2400" dirty="0">
                <a:solidFill>
                  <a:srgbClr val="009DBF"/>
                </a:solidFill>
              </a:rPr>
              <a:t>No product is comprehensive enough</a:t>
            </a:r>
          </a:p>
          <a:p>
            <a:pPr lvl="2">
              <a:lnSpc>
                <a:spcPct val="100000"/>
              </a:lnSpc>
              <a:spcBef>
                <a:spcPts val="488"/>
              </a:spcBef>
              <a:buClr>
                <a:srgbClr val="009DBF"/>
              </a:buClr>
              <a:buFont typeface="Arial" panose="020B0604020202020204" pitchFamily="34" charset="0"/>
              <a:buChar char="•"/>
            </a:pPr>
            <a:r>
              <a:rPr lang="en-US" altLang="en-US" sz="2200" dirty="0">
                <a:solidFill>
                  <a:srgbClr val="009DBF"/>
                </a:solidFill>
              </a:rPr>
              <a:t>Difficulty is grossly underestimated</a:t>
            </a:r>
          </a:p>
          <a:p>
            <a:pPr lvl="1" hangingPunct="1">
              <a:lnSpc>
                <a:spcPct val="100000"/>
              </a:lnSpc>
              <a:spcBef>
                <a:spcPts val="488"/>
              </a:spcBef>
              <a:buClr>
                <a:srgbClr val="009DBF"/>
              </a:buClr>
              <a:buFont typeface="Arial" panose="020B0604020202020204" pitchFamily="34" charset="0"/>
              <a:buChar char="•"/>
            </a:pPr>
            <a:r>
              <a:rPr lang="en-US" altLang="en-US" sz="2400" dirty="0">
                <a:solidFill>
                  <a:srgbClr val="009DBF"/>
                </a:solidFill>
              </a:rPr>
              <a:t>Some products aren’t fast enough</a:t>
            </a:r>
          </a:p>
          <a:p>
            <a:pPr hangingPunct="1">
              <a:lnSpc>
                <a:spcPct val="100000"/>
              </a:lnSpc>
              <a:spcBef>
                <a:spcPts val="563"/>
              </a:spcBef>
              <a:buClr>
                <a:srgbClr val="23408F"/>
              </a:buClr>
              <a:buFont typeface="Wingdings" panose="05000000000000000000" pitchFamily="2" charset="2"/>
              <a:buChar char=""/>
            </a:pPr>
            <a:r>
              <a:rPr lang="en-US" altLang="en-US" dirty="0"/>
              <a:t>Customer lock in</a:t>
            </a:r>
          </a:p>
          <a:p>
            <a:pPr hangingPunct="1">
              <a:lnSpc>
                <a:spcPct val="100000"/>
              </a:lnSpc>
              <a:spcBef>
                <a:spcPts val="563"/>
              </a:spcBef>
              <a:buClr>
                <a:srgbClr val="23408F"/>
              </a:buClr>
              <a:buFont typeface="Wingdings" panose="05000000000000000000" pitchFamily="2" charset="2"/>
              <a:buChar char=""/>
            </a:pPr>
            <a:r>
              <a:rPr lang="en-US" altLang="en-US" dirty="0"/>
              <a:t>Inflexible packaging </a:t>
            </a:r>
          </a:p>
          <a:p>
            <a:pPr lvl="1" hangingPunct="1">
              <a:lnSpc>
                <a:spcPct val="100000"/>
              </a:lnSpc>
              <a:spcBef>
                <a:spcPts val="488"/>
              </a:spcBef>
              <a:buClr>
                <a:srgbClr val="009DBF"/>
              </a:buClr>
              <a:buFont typeface="Arial" panose="020B0604020202020204" pitchFamily="34" charset="0"/>
              <a:buChar char="•"/>
            </a:pPr>
            <a:r>
              <a:rPr lang="en-US" altLang="en-US" dirty="0">
                <a:solidFill>
                  <a:srgbClr val="009DBF"/>
                </a:solidFill>
              </a:rPr>
              <a:t>Not</a:t>
            </a:r>
            <a:r>
              <a:rPr lang="en-US" altLang="en-US" sz="2400" dirty="0">
                <a:solidFill>
                  <a:srgbClr val="009DBF"/>
                </a:solidFill>
              </a:rPr>
              <a:t> libraries - must embed some product in your application data flow</a:t>
            </a:r>
          </a:p>
          <a:p>
            <a:pPr hangingPunct="1">
              <a:lnSpc>
                <a:spcPct val="100000"/>
              </a:lnSpc>
              <a:spcBef>
                <a:spcPts val="563"/>
              </a:spcBef>
              <a:buClrTx/>
              <a:buSzTx/>
              <a:buFontTx/>
              <a:buNone/>
            </a:pPr>
            <a:endParaRPr lang="en-US" altLang="en-US" dirty="0"/>
          </a:p>
          <a:p>
            <a:pPr hangingPunct="1">
              <a:lnSpc>
                <a:spcPct val="100000"/>
              </a:lnSpc>
              <a:spcBef>
                <a:spcPts val="563"/>
              </a:spcBef>
              <a:buClrTx/>
              <a:buSzTx/>
              <a:buFontTx/>
              <a:buNone/>
            </a:pPr>
            <a:endParaRPr lang="en-US" altLang="en-US" dirty="0"/>
          </a:p>
          <a:p>
            <a:pPr hangingPunct="1">
              <a:lnSpc>
                <a:spcPct val="100000"/>
              </a:lnSpc>
              <a:spcBef>
                <a:spcPts val="563"/>
              </a:spcBef>
              <a:buClrTx/>
              <a:buSzTx/>
              <a:buFontTx/>
              <a:buNone/>
            </a:pPr>
            <a:endParaRPr lang="en-US" altLang="en-US" dirty="0"/>
          </a:p>
          <a:p>
            <a:endParaRPr lang="en-US" dirty="0"/>
          </a:p>
        </p:txBody>
      </p:sp>
      <p:sp>
        <p:nvSpPr>
          <p:cNvPr id="4" name="Slide Number Placeholder 3">
            <a:extLst>
              <a:ext uri="{FF2B5EF4-FFF2-40B4-BE49-F238E27FC236}">
                <a16:creationId xmlns:a16="http://schemas.microsoft.com/office/drawing/2014/main" id="{14A39A12-C690-4497-98AD-7E28A18F3B25}"/>
              </a:ext>
            </a:extLst>
          </p:cNvPr>
          <p:cNvSpPr>
            <a:spLocks noGrp="1"/>
          </p:cNvSpPr>
          <p:nvPr>
            <p:ph type="sldNum" idx="10"/>
          </p:nvPr>
        </p:nvSpPr>
        <p:spPr/>
        <p:txBody>
          <a:bodyPr/>
          <a:lstStyle/>
          <a:p>
            <a:fld id="{469B4F9F-9A18-48F0-B8BE-808F912503EC}" type="slidenum">
              <a:rPr lang="en-US" altLang="en-US"/>
              <a:pPr/>
              <a:t>6</a:t>
            </a:fld>
            <a:endParaRPr lang="en-US"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006A-7264-4685-8BF1-9E97EB18583E}"/>
              </a:ext>
            </a:extLst>
          </p:cNvPr>
          <p:cNvSpPr>
            <a:spLocks noGrp="1"/>
          </p:cNvSpPr>
          <p:nvPr>
            <p:ph type="title"/>
          </p:nvPr>
        </p:nvSpPr>
        <p:spPr/>
        <p:txBody>
          <a:bodyPr/>
          <a:lstStyle/>
          <a:p>
            <a:r>
              <a:rPr lang="en-US" dirty="0"/>
              <a:t>Why DFDL is Needed - New Use Cases</a:t>
            </a:r>
          </a:p>
        </p:txBody>
      </p:sp>
      <p:sp>
        <p:nvSpPr>
          <p:cNvPr id="3" name="Content Placeholder 2">
            <a:extLst>
              <a:ext uri="{FF2B5EF4-FFF2-40B4-BE49-F238E27FC236}">
                <a16:creationId xmlns:a16="http://schemas.microsoft.com/office/drawing/2014/main" id="{AF37D32D-BF72-4948-8B70-2054B6C5A46C}"/>
              </a:ext>
            </a:extLst>
          </p:cNvPr>
          <p:cNvSpPr>
            <a:spLocks noGrp="1"/>
          </p:cNvSpPr>
          <p:nvPr>
            <p:ph idx="1"/>
          </p:nvPr>
        </p:nvSpPr>
        <p:spPr/>
        <p:txBody>
          <a:bodyPr>
            <a:normAutofit fontScale="85000" lnSpcReduction="20000"/>
          </a:bodyPr>
          <a:lstStyle/>
          <a:p>
            <a:r>
              <a:rPr lang="en-US" b="1" dirty="0"/>
              <a:t>Cybersecurity</a:t>
            </a:r>
          </a:p>
          <a:p>
            <a:pPr marL="457200" indent="-457200">
              <a:buFont typeface="Arial" panose="020B0604020202020204" pitchFamily="34" charset="0"/>
              <a:buChar char="•"/>
            </a:pPr>
            <a:r>
              <a:rPr lang="en-US" dirty="0"/>
              <a:t>Normalization of data</a:t>
            </a:r>
          </a:p>
          <a:p>
            <a:pPr marL="857250" lvl="1" indent="-457200">
              <a:buFont typeface="Arial" panose="020B0604020202020204" pitchFamily="34" charset="0"/>
              <a:buChar char="•"/>
            </a:pPr>
            <a:r>
              <a:rPr lang="en-US" dirty="0"/>
              <a:t>Complete rip and rebuild</a:t>
            </a:r>
          </a:p>
          <a:p>
            <a:pPr marL="857250" lvl="1" indent="-457200">
              <a:buFont typeface="Arial" panose="020B0604020202020204" pitchFamily="34" charset="0"/>
              <a:buChar char="•"/>
            </a:pPr>
            <a:r>
              <a:rPr lang="en-US" dirty="0"/>
              <a:t>Break down data fully based on DFDL schema</a:t>
            </a:r>
          </a:p>
          <a:p>
            <a:pPr marL="857250" lvl="1" indent="-457200">
              <a:buFont typeface="Arial" panose="020B0604020202020204" pitchFamily="34" charset="0"/>
              <a:buChar char="•"/>
            </a:pPr>
            <a:r>
              <a:rPr lang="en-US" dirty="0"/>
              <a:t>Validate at fine granularity</a:t>
            </a:r>
          </a:p>
          <a:p>
            <a:pPr marL="857250" lvl="1" indent="-457200">
              <a:buFont typeface="Arial" panose="020B0604020202020204" pitchFamily="34" charset="0"/>
              <a:buChar char="•"/>
            </a:pPr>
            <a:r>
              <a:rPr lang="en-US" dirty="0"/>
              <a:t>Reassemble according to DFDL schema</a:t>
            </a:r>
          </a:p>
          <a:p>
            <a:pPr marL="457200" indent="-457200">
              <a:buFont typeface="Arial" panose="020B0604020202020204" pitchFamily="34" charset="0"/>
              <a:buChar char="•"/>
            </a:pPr>
            <a:r>
              <a:rPr lang="en-US" dirty="0"/>
              <a:t>Removes a large class of data-borne threats</a:t>
            </a:r>
          </a:p>
          <a:p>
            <a:pPr marL="857250" lvl="1" indent="-457200">
              <a:buFont typeface="Arial" panose="020B0604020202020204" pitchFamily="34" charset="0"/>
              <a:buChar char="•"/>
            </a:pPr>
            <a:r>
              <a:rPr lang="en-US" dirty="0"/>
              <a:t>Data adheres to format spec. exactly!</a:t>
            </a:r>
          </a:p>
          <a:p>
            <a:pPr marL="857250" lvl="1" indent="-457200">
              <a:buFont typeface="Arial" panose="020B0604020202020204" pitchFamily="34" charset="0"/>
              <a:buChar char="•"/>
            </a:pPr>
            <a:r>
              <a:rPr lang="en-US" dirty="0"/>
              <a:t>Reduces the "attack surface" for software processing it. </a:t>
            </a:r>
          </a:p>
          <a:p>
            <a:r>
              <a:rPr lang="en-US" b="1" dirty="0"/>
              <a:t>Data Publishing</a:t>
            </a:r>
          </a:p>
          <a:p>
            <a:pPr marL="457200" indent="-457200">
              <a:buFont typeface="Arial" panose="020B0604020202020204" pitchFamily="34" charset="0"/>
              <a:buChar char="•"/>
            </a:pPr>
            <a:r>
              <a:rPr lang="en-US" dirty="0"/>
              <a:t>Open Data mandates </a:t>
            </a:r>
          </a:p>
          <a:p>
            <a:endParaRPr lang="en-US" dirty="0"/>
          </a:p>
        </p:txBody>
      </p:sp>
      <p:sp>
        <p:nvSpPr>
          <p:cNvPr id="4" name="Slide Number Placeholder 3">
            <a:extLst>
              <a:ext uri="{FF2B5EF4-FFF2-40B4-BE49-F238E27FC236}">
                <a16:creationId xmlns:a16="http://schemas.microsoft.com/office/drawing/2014/main" id="{394A1052-3DE5-4DE1-815E-A554336DFC6A}"/>
              </a:ext>
            </a:extLst>
          </p:cNvPr>
          <p:cNvSpPr>
            <a:spLocks noGrp="1"/>
          </p:cNvSpPr>
          <p:nvPr>
            <p:ph type="sldNum" idx="10"/>
          </p:nvPr>
        </p:nvSpPr>
        <p:spPr/>
        <p:txBody>
          <a:bodyPr/>
          <a:lstStyle/>
          <a:p>
            <a:fld id="{F828F367-427D-4EF8-8844-FD29E8804D26}" type="slidenum">
              <a:rPr lang="en-US" altLang="en-US" smtClean="0"/>
              <a:pPr/>
              <a:t>7</a:t>
            </a:fld>
            <a:endParaRPr lang="en-US" altLang="en-US" dirty="0"/>
          </a:p>
        </p:txBody>
      </p:sp>
    </p:spTree>
    <p:extLst>
      <p:ext uri="{BB962C8B-B14F-4D97-AF65-F5344CB8AC3E}">
        <p14:creationId xmlns:p14="http://schemas.microsoft.com/office/powerpoint/2010/main" val="235012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006A-7264-4685-8BF1-9E97EB18583E}"/>
              </a:ext>
            </a:extLst>
          </p:cNvPr>
          <p:cNvSpPr>
            <a:spLocks noGrp="1"/>
          </p:cNvSpPr>
          <p:nvPr>
            <p:ph type="title"/>
          </p:nvPr>
        </p:nvSpPr>
        <p:spPr/>
        <p:txBody>
          <a:bodyPr/>
          <a:lstStyle/>
          <a:p>
            <a:r>
              <a:rPr lang="en-US" dirty="0"/>
              <a:t>Why DFDL is Needed - New Use Cases</a:t>
            </a:r>
          </a:p>
        </p:txBody>
      </p:sp>
      <p:sp>
        <p:nvSpPr>
          <p:cNvPr id="3" name="Content Placeholder 2">
            <a:extLst>
              <a:ext uri="{FF2B5EF4-FFF2-40B4-BE49-F238E27FC236}">
                <a16:creationId xmlns:a16="http://schemas.microsoft.com/office/drawing/2014/main" id="{AF37D32D-BF72-4948-8B70-2054B6C5A46C}"/>
              </a:ext>
            </a:extLst>
          </p:cNvPr>
          <p:cNvSpPr>
            <a:spLocks noGrp="1"/>
          </p:cNvSpPr>
          <p:nvPr>
            <p:ph idx="1"/>
          </p:nvPr>
        </p:nvSpPr>
        <p:spPr/>
        <p:txBody>
          <a:bodyPr>
            <a:normAutofit fontScale="92500" lnSpcReduction="10000"/>
          </a:bodyPr>
          <a:lstStyle/>
          <a:p>
            <a:r>
              <a:rPr lang="en-US" b="1" dirty="0"/>
              <a:t>Modernization </a:t>
            </a:r>
          </a:p>
          <a:p>
            <a:pPr marL="457200" indent="-457200">
              <a:buFont typeface="Arial" panose="020B0604020202020204" pitchFamily="34" charset="0"/>
              <a:buChar char="•"/>
            </a:pPr>
            <a:r>
              <a:rPr lang="en-US" dirty="0"/>
              <a:t>Legacy data systems are still the source, </a:t>
            </a:r>
            <a:r>
              <a:rPr lang="en-US" i="1" dirty="0"/>
              <a:t>and target</a:t>
            </a:r>
            <a:r>
              <a:rPr lang="en-US" dirty="0"/>
              <a:t> for much processing</a:t>
            </a:r>
          </a:p>
          <a:p>
            <a:pPr marL="457200" indent="-457200">
              <a:buFont typeface="Arial" panose="020B0604020202020204" pitchFamily="34" charset="0"/>
              <a:buChar char="•"/>
            </a:pPr>
            <a:r>
              <a:rPr lang="en-US" dirty="0"/>
              <a:t>Coexistence is required for successful incremental modernization</a:t>
            </a:r>
          </a:p>
          <a:p>
            <a:r>
              <a:rPr lang="en-US" b="1" dirty="0"/>
              <a:t>Skills Leverage</a:t>
            </a:r>
          </a:p>
          <a:p>
            <a:pPr marL="457200" indent="-457200">
              <a:buFont typeface="Arial" panose="020B0604020202020204" pitchFamily="34" charset="0"/>
              <a:buChar char="•"/>
            </a:pPr>
            <a:r>
              <a:rPr lang="en-US" dirty="0"/>
              <a:t>Developers with XML/JSON skills are available</a:t>
            </a:r>
          </a:p>
          <a:p>
            <a:pPr marL="457200" indent="-457200">
              <a:buFont typeface="Arial" panose="020B0604020202020204" pitchFamily="34" charset="0"/>
              <a:buChar char="•"/>
            </a:pPr>
            <a:r>
              <a:rPr lang="en-US" dirty="0"/>
              <a:t>Legacy data format skills are precious</a:t>
            </a:r>
          </a:p>
          <a:p>
            <a:pPr marL="857250" lvl="1" indent="-457200">
              <a:buFont typeface="Arial" panose="020B0604020202020204" pitchFamily="34" charset="0"/>
              <a:buChar char="•"/>
            </a:pPr>
            <a:r>
              <a:rPr lang="en-US" dirty="0"/>
              <a:t>Military data formats - Link16, VMF, USMTF, ...</a:t>
            </a:r>
          </a:p>
          <a:p>
            <a:pPr marL="857250" lvl="1" indent="-457200">
              <a:buFont typeface="Arial" panose="020B0604020202020204" pitchFamily="34" charset="0"/>
              <a:buChar char="•"/>
            </a:pPr>
            <a:r>
              <a:rPr lang="en-US" dirty="0"/>
              <a:t>COBOL and other FINSERV formats</a:t>
            </a:r>
          </a:p>
          <a:p>
            <a:endParaRPr lang="en-US" dirty="0"/>
          </a:p>
        </p:txBody>
      </p:sp>
      <p:sp>
        <p:nvSpPr>
          <p:cNvPr id="4" name="Slide Number Placeholder 3">
            <a:extLst>
              <a:ext uri="{FF2B5EF4-FFF2-40B4-BE49-F238E27FC236}">
                <a16:creationId xmlns:a16="http://schemas.microsoft.com/office/drawing/2014/main" id="{394A1052-3DE5-4DE1-815E-A554336DFC6A}"/>
              </a:ext>
            </a:extLst>
          </p:cNvPr>
          <p:cNvSpPr>
            <a:spLocks noGrp="1"/>
          </p:cNvSpPr>
          <p:nvPr>
            <p:ph type="sldNum" idx="10"/>
          </p:nvPr>
        </p:nvSpPr>
        <p:spPr/>
        <p:txBody>
          <a:bodyPr/>
          <a:lstStyle/>
          <a:p>
            <a:fld id="{F828F367-427D-4EF8-8844-FD29E8804D26}" type="slidenum">
              <a:rPr lang="en-US" altLang="en-US" smtClean="0"/>
              <a:pPr/>
              <a:t>8</a:t>
            </a:fld>
            <a:endParaRPr lang="en-US" altLang="en-US" dirty="0"/>
          </a:p>
        </p:txBody>
      </p:sp>
    </p:spTree>
    <p:extLst>
      <p:ext uri="{BB962C8B-B14F-4D97-AF65-F5344CB8AC3E}">
        <p14:creationId xmlns:p14="http://schemas.microsoft.com/office/powerpoint/2010/main" val="2613448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86724C77-44C5-4490-8C27-9403CAD9099C}"/>
              </a:ext>
            </a:extLst>
          </p:cNvPr>
          <p:cNvSpPr>
            <a:spLocks noGrp="1" noChangeArrowheads="1"/>
          </p:cNvSpPr>
          <p:nvPr>
            <p:ph type="title"/>
          </p:nvPr>
        </p:nvSpPr>
        <p:spPr/>
        <p:txBody>
          <a:bodyPr/>
          <a:lstStyle/>
          <a:p>
            <a:r>
              <a:rPr lang="en-US" altLang="en-US" dirty="0"/>
              <a:t>Solving the Data Format Problem</a:t>
            </a:r>
          </a:p>
        </p:txBody>
      </p:sp>
      <p:sp>
        <p:nvSpPr>
          <p:cNvPr id="16386" name="Rectangle 2">
            <a:extLst>
              <a:ext uri="{FF2B5EF4-FFF2-40B4-BE49-F238E27FC236}">
                <a16:creationId xmlns:a16="http://schemas.microsoft.com/office/drawing/2014/main" id="{288A3D22-3BAE-4456-B540-93705F09682A}"/>
              </a:ext>
            </a:extLst>
          </p:cNvPr>
          <p:cNvSpPr>
            <a:spLocks noGrp="1" noChangeArrowheads="1"/>
          </p:cNvSpPr>
          <p:nvPr>
            <p:ph idx="1"/>
          </p:nvPr>
        </p:nvSpPr>
        <p:spPr/>
        <p:txBody>
          <a:bodyPr>
            <a:normAutofit fontScale="92500" lnSpcReduction="20000"/>
          </a:bodyPr>
          <a:lstStyle/>
          <a:p>
            <a:r>
              <a:rPr lang="en-US" altLang="en-US" dirty="0"/>
              <a:t>An Open Standard DFDL </a:t>
            </a:r>
          </a:p>
          <a:p>
            <a:pPr marL="800100" lvl="1" indent="-342900">
              <a:buFont typeface="Arial" panose="020B0604020202020204" pitchFamily="34" charset="0"/>
              <a:buChar char="•"/>
            </a:pPr>
            <a:r>
              <a:rPr lang="en-US" altLang="en-US" dirty="0"/>
              <a:t>Multiple implementations that interoperate</a:t>
            </a:r>
          </a:p>
          <a:p>
            <a:pPr marL="1200150" lvl="2" indent="-285750">
              <a:buFont typeface="Arial" panose="020B0604020202020204" pitchFamily="34" charset="0"/>
              <a:buChar char="•"/>
            </a:pPr>
            <a:r>
              <a:rPr lang="en-US" altLang="en-US" dirty="0"/>
              <a:t>Commercial &amp; Open Source</a:t>
            </a:r>
          </a:p>
          <a:p>
            <a:pPr marL="800100" lvl="1" indent="-342900">
              <a:buFont typeface="Arial" panose="020B0604020202020204" pitchFamily="34" charset="0"/>
              <a:buChar char="•"/>
            </a:pPr>
            <a:r>
              <a:rPr lang="en-US" altLang="en-US" dirty="0"/>
              <a:t>Long-term sponsors</a:t>
            </a:r>
          </a:p>
          <a:p>
            <a:pPr marL="1200150" lvl="2" indent="-285750">
              <a:buFont typeface="Arial" panose="020B0604020202020204" pitchFamily="34" charset="0"/>
              <a:buChar char="•"/>
            </a:pPr>
            <a:r>
              <a:rPr lang="en-US" altLang="en-US" dirty="0"/>
              <a:t>IBM – has their own DFDL implementations </a:t>
            </a:r>
          </a:p>
          <a:p>
            <a:pPr marL="1200150" lvl="2" indent="-285750">
              <a:buFont typeface="Arial" panose="020B0604020202020204" pitchFamily="34" charset="0"/>
              <a:buChar char="•"/>
            </a:pPr>
            <a:r>
              <a:rPr lang="en-US" altLang="en-US" dirty="0"/>
              <a:t>US DoD, Canada DND</a:t>
            </a:r>
          </a:p>
          <a:p>
            <a:pPr marL="1657350" lvl="3" indent="-285750">
              <a:buFont typeface="Arial" panose="020B0604020202020204" pitchFamily="34" charset="0"/>
              <a:buChar char="•"/>
            </a:pPr>
            <a:r>
              <a:rPr lang="en-US" altLang="en-US" dirty="0"/>
              <a:t>Cybersecurity</a:t>
            </a:r>
          </a:p>
          <a:p>
            <a:pPr marL="800100" lvl="1" indent="-342900">
              <a:buFont typeface="Arial" panose="020B0604020202020204" pitchFamily="34" charset="0"/>
              <a:buChar char="•"/>
            </a:pPr>
            <a:r>
              <a:rPr lang="en-US" altLang="en-US" dirty="0"/>
              <a:t>Available DFDL schemas for important data formats</a:t>
            </a:r>
          </a:p>
          <a:p>
            <a:r>
              <a:rPr lang="en-US" altLang="en-US" dirty="0"/>
              <a:t>A High-Quality Open Source Library Implementation</a:t>
            </a:r>
          </a:p>
          <a:p>
            <a:pPr marL="800100" lvl="1" indent="-342900">
              <a:buFont typeface="Arial" panose="020B0604020202020204" pitchFamily="34" charset="0"/>
              <a:buChar char="•"/>
            </a:pPr>
            <a:r>
              <a:rPr lang="en-US" altLang="en-US" dirty="0"/>
              <a:t>With a supporting community of developers</a:t>
            </a:r>
          </a:p>
          <a:p>
            <a:pPr marL="800100" lvl="1" indent="-342900">
              <a:buFont typeface="Arial" panose="020B0604020202020204" pitchFamily="34" charset="0"/>
              <a:buChar char="•"/>
            </a:pPr>
            <a:r>
              <a:rPr lang="en-US" altLang="en-US" dirty="0"/>
              <a:t>With available commercial support (Tresys)</a:t>
            </a:r>
          </a:p>
          <a:p>
            <a:endParaRPr lang="en-US" altLang="en-US" dirty="0"/>
          </a:p>
          <a:p>
            <a:endParaRPr lang="en-US" altLang="en-US" dirty="0"/>
          </a:p>
          <a:p>
            <a:endParaRPr lang="en-US" altLang="en-US" dirty="0"/>
          </a:p>
          <a:p>
            <a:endParaRPr lang="en-US" altLang="en-US" dirty="0"/>
          </a:p>
          <a:p>
            <a:endParaRPr lang="en-US" altLang="en-US" dirty="0"/>
          </a:p>
        </p:txBody>
      </p:sp>
      <p:sp>
        <p:nvSpPr>
          <p:cNvPr id="5" name="Slide Number Placeholder 3">
            <a:extLst>
              <a:ext uri="{FF2B5EF4-FFF2-40B4-BE49-F238E27FC236}">
                <a16:creationId xmlns:a16="http://schemas.microsoft.com/office/drawing/2014/main" id="{8C105D47-FB31-4AD9-8C1A-E886059467C1}"/>
              </a:ext>
            </a:extLst>
          </p:cNvPr>
          <p:cNvSpPr>
            <a:spLocks noGrp="1"/>
          </p:cNvSpPr>
          <p:nvPr>
            <p:ph type="sldNum" idx="10"/>
          </p:nvPr>
        </p:nvSpPr>
        <p:spPr/>
        <p:txBody>
          <a:bodyPr/>
          <a:lstStyle/>
          <a:p>
            <a:fld id="{71B83C0B-4B9D-4F72-BDF9-B4677F1D62CC}" type="slidenum">
              <a:rPr lang="en-US" altLang="en-US" smtClean="0"/>
              <a:pPr/>
              <a:t>9</a:t>
            </a:fld>
            <a:endParaRPr lang="en-US" altLang="en-US"/>
          </a:p>
        </p:txBody>
      </p:sp>
      <p:pic>
        <p:nvPicPr>
          <p:cNvPr id="16387" name="Picture 3">
            <a:extLst>
              <a:ext uri="{FF2B5EF4-FFF2-40B4-BE49-F238E27FC236}">
                <a16:creationId xmlns:a16="http://schemas.microsoft.com/office/drawing/2014/main" id="{7CCE8E6A-A95B-4ED2-8440-0DDD1A994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275" y="1869897"/>
            <a:ext cx="274638" cy="298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a:extLst>
              <a:ext uri="{FF2B5EF4-FFF2-40B4-BE49-F238E27FC236}">
                <a16:creationId xmlns:a16="http://schemas.microsoft.com/office/drawing/2014/main" id="{35FBF9F3-FD4C-4268-8AF2-2E7F12E3F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800600"/>
            <a:ext cx="274638" cy="298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Noto">
      <a:majorFont>
        <a:latin typeface="Noto Sans"/>
        <a:ea typeface=""/>
        <a:cs typeface="Noto Sans"/>
      </a:majorFont>
      <a:minorFont>
        <a:latin typeface="Noto Sans"/>
        <a:ea typeface=""/>
        <a:cs typeface="Noto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lumMod val="20000"/>
            <a:lumOff val="80000"/>
          </a:schemeClr>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sz="1800" b="0" i="0" u="none" strike="noStrike" cap="none" normalizeH="0" baseline="0" dirty="0" err="1">
            <a:ln>
              <a:noFill/>
            </a:ln>
            <a:effectLst/>
            <a:latin typeface="Noto Sans" panose="020B0502040504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Noto Sans" charset="0"/>
          </a:defRPr>
        </a:defPPr>
      </a:lstStyle>
    </a:lnDef>
    <a:txDef>
      <a:spPr>
        <a:noFill/>
      </a:spPr>
      <a:bodyPr wrap="square" rtlCol="0">
        <a:spAutoFit/>
      </a:bodyPr>
      <a:lstStyle>
        <a:defPPr algn="l">
          <a:defRPr dirty="0" smtClean="0">
            <a:latin typeface="+mn-lt"/>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Noto">
      <a:majorFont>
        <a:latin typeface="Noto Sans"/>
        <a:ea typeface=""/>
        <a:cs typeface="Noto Sans"/>
      </a:majorFont>
      <a:minorFont>
        <a:latin typeface="Noto Sans"/>
        <a:ea typeface=""/>
        <a:cs typeface="Noto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lumMod val="20000"/>
            <a:lumOff val="80000"/>
          </a:schemeClr>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sz="1800" b="0" i="0" u="none" strike="noStrike" cap="none" normalizeH="0" baseline="0" dirty="0" err="1">
            <a:ln>
              <a:noFill/>
            </a:ln>
            <a:effectLst/>
            <a:latin typeface="Noto Sans" panose="020B0502040504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Noto Sans" charset="0"/>
          </a:defRPr>
        </a:defPPr>
      </a:lstStyle>
    </a:lnDef>
    <a:txDef>
      <a:spPr>
        <a:noFill/>
      </a:spPr>
      <a:bodyPr wrap="square" rtlCol="0">
        <a:spAutoFit/>
      </a:bodyPr>
      <a:lstStyle>
        <a:defPPr algn="l">
          <a:defRPr dirty="0" smtClean="0">
            <a:latin typeface="+mn-lt"/>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Tresys-blue-noto-theme</Template>
  <TotalTime>9705</TotalTime>
  <Words>5351</Words>
  <Application>Microsoft Office PowerPoint</Application>
  <PresentationFormat>On-screen Show (4:3)</PresentationFormat>
  <Paragraphs>1158</Paragraphs>
  <Slides>59</Slides>
  <Notes>57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59</vt:i4>
      </vt:variant>
    </vt:vector>
  </HeadingPairs>
  <TitlesOfParts>
    <vt:vector size="71" baseType="lpstr">
      <vt:lpstr>Arial</vt:lpstr>
      <vt:lpstr>Arial Unicode MS</vt:lpstr>
      <vt:lpstr>Calibri Light</vt:lpstr>
      <vt:lpstr>Noto Sans</vt:lpstr>
      <vt:lpstr>Times</vt:lpstr>
      <vt:lpstr>Times New Roman</vt:lpstr>
      <vt:lpstr>Courier New</vt:lpstr>
      <vt:lpstr>MS PGothic</vt:lpstr>
      <vt:lpstr>Noto Mono</vt:lpstr>
      <vt:lpstr>Wingdings</vt:lpstr>
      <vt:lpstr>Office Theme</vt:lpstr>
      <vt:lpstr>1_Office Theme</vt:lpstr>
      <vt:lpstr>Data Format Description Language and the  Apache Daffodil Incubator Project</vt:lpstr>
      <vt:lpstr>Got Gnarly Data? - Come to BoF Session!</vt:lpstr>
      <vt:lpstr>Goal For Today</vt:lpstr>
      <vt:lpstr>Agenda</vt:lpstr>
      <vt:lpstr>Why is DFDL Needed?</vt:lpstr>
      <vt:lpstr>Why DFDL is Needed?</vt:lpstr>
      <vt:lpstr>Why DFDL is Needed - New Use Cases</vt:lpstr>
      <vt:lpstr>Why DFDL is Needed - New Use Cases</vt:lpstr>
      <vt:lpstr>Solving the Data Format Problem</vt:lpstr>
      <vt:lpstr>Data Format Description Language</vt:lpstr>
      <vt:lpstr>Data Format Description Language</vt:lpstr>
      <vt:lpstr>Data Format Description Language</vt:lpstr>
      <vt:lpstr>Example – Delimited Text Data</vt:lpstr>
      <vt:lpstr>Example – Delimited Text Data</vt:lpstr>
      <vt:lpstr>DFDL Schema</vt:lpstr>
      <vt:lpstr>DFDL schema</vt:lpstr>
      <vt:lpstr>DFDL Data and Infoset Lifecycle</vt:lpstr>
      <vt:lpstr>More DFDL Properties</vt:lpstr>
      <vt:lpstr>DFDL Schemas</vt:lpstr>
      <vt:lpstr>Other DFDL Implementations</vt:lpstr>
      <vt:lpstr>Daffodil   </vt:lpstr>
      <vt:lpstr>Daffodil - History</vt:lpstr>
      <vt:lpstr>Avoid Version Confusion</vt:lpstr>
      <vt:lpstr>Daffodil </vt:lpstr>
      <vt:lpstr>Daffodil Internal Components</vt:lpstr>
      <vt:lpstr>Daffodil Code Base</vt:lpstr>
      <vt:lpstr>Daffodil Integrations</vt:lpstr>
      <vt:lpstr>Some Technical Coolness</vt:lpstr>
      <vt:lpstr>What is Harder: Parsing or Unparsing?</vt:lpstr>
      <vt:lpstr>Streaming Unparsing</vt:lpstr>
      <vt:lpstr>Common: Envelope + Payload</vt:lpstr>
      <vt:lpstr>Stored Length Limitations on Streaming</vt:lpstr>
      <vt:lpstr>Schema with Stored Length</vt:lpstr>
      <vt:lpstr>Schema with Stored Length</vt:lpstr>
      <vt:lpstr>Streaming Unparsing Illustration</vt:lpstr>
      <vt:lpstr>PCAP Streaming Unparsing Illustration</vt:lpstr>
      <vt:lpstr>Suspensions and Double Buffering</vt:lpstr>
      <vt:lpstr>PCAP Streaming Unparsing Illustration</vt:lpstr>
      <vt:lpstr>PCAP Streaming Unparsing Illustration</vt:lpstr>
      <vt:lpstr>PCAP Streaming Unparsing Illustration</vt:lpstr>
      <vt:lpstr>PCAP Streaming Unparsing Illustration</vt:lpstr>
      <vt:lpstr>PCAP Streaming Unparsing Illustration</vt:lpstr>
      <vt:lpstr>PCAP Streaming Unparsing Illustration</vt:lpstr>
      <vt:lpstr>Streaming Unparsing Illustration</vt:lpstr>
      <vt:lpstr>Why is DFDL Needed?</vt:lpstr>
      <vt:lpstr>Collaborators Needed</vt:lpstr>
      <vt:lpstr>Conclusion</vt:lpstr>
      <vt:lpstr>Got Gnarly Data? - Come to BoF Session!</vt:lpstr>
      <vt:lpstr>Questions?</vt:lpstr>
      <vt:lpstr>END</vt:lpstr>
      <vt:lpstr>DFDL Doesn't Do...</vt:lpstr>
      <vt:lpstr>Things DFDL (v1.0) Does</vt:lpstr>
      <vt:lpstr>Things DFDL (v1.0) Doesn't Do</vt:lpstr>
      <vt:lpstr>Current DFDL v1.0 Language Limitations</vt:lpstr>
      <vt:lpstr>Why is DFDL Needed?</vt:lpstr>
      <vt:lpstr>Things DFDL (v1.0 + BLOB) Does</vt:lpstr>
      <vt:lpstr>Daffodil Future Development </vt:lpstr>
      <vt:lpstr>Interoperability – Daffodil &amp; IBM</vt:lpstr>
      <vt:lpstr>Why is DFDL Needed? - ASN.1 ECN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Format Description Language and the  Apache Daffodil Incubator Project  Mike Beckerle, Tresys Technology mbeckerle@tresys.com</dc:title>
  <dc:subject/>
  <dc:creator>mbeckerle</dc:creator>
  <cp:keywords/>
  <dc:description/>
  <cp:lastModifiedBy>Mike Beckerle</cp:lastModifiedBy>
  <cp:revision>249</cp:revision>
  <cp:lastPrinted>1601-01-01T00:00:00Z</cp:lastPrinted>
  <dcterms:created xsi:type="dcterms:W3CDTF">2016-10-14T18:17:41Z</dcterms:created>
  <dcterms:modified xsi:type="dcterms:W3CDTF">2018-09-29T00:44:20Z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r8>0</vt:r8>
  </property>
  <property fmtid="{D5CDD505-2E9C-101B-9397-08002B2CF9AE}" pid="4" name="HyperlinksChanged">
    <vt:bool>false</vt:bool>
  </property>
  <property fmtid="{D5CDD505-2E9C-101B-9397-08002B2CF9AE}" pid="5" name="LinksUpToDate">
    <vt:bool>false</vt:bool>
  </property>
  <property fmtid="{D5CDD505-2E9C-101B-9397-08002B2CF9AE}" pid="6" name="MMClips">
    <vt:r8>0</vt:r8>
  </property>
  <property fmtid="{D5CDD505-2E9C-101B-9397-08002B2CF9AE}" pid="7" name="Notes">
    <vt:r8>16</vt:r8>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r8>61</vt:r8>
  </property>
</Properties>
</file>