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3" r:id="rId3"/>
    <p:sldId id="425" r:id="rId4"/>
    <p:sldId id="424" r:id="rId5"/>
    <p:sldId id="428" r:id="rId6"/>
    <p:sldId id="326" r:id="rId7"/>
    <p:sldId id="426" r:id="rId8"/>
    <p:sldId id="427" r:id="rId9"/>
    <p:sldId id="317" r:id="rId10"/>
    <p:sldId id="381" r:id="rId11"/>
    <p:sldId id="414" r:id="rId12"/>
    <p:sldId id="362" r:id="rId13"/>
    <p:sldId id="383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5164" autoAdjust="0"/>
  </p:normalViewPr>
  <p:slideViewPr>
    <p:cSldViewPr>
      <p:cViewPr varScale="1">
        <p:scale>
          <a:sx n="108" d="100"/>
          <a:sy n="108" d="100"/>
        </p:scale>
        <p:origin x="19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4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Lines of Code = 267K*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Lines of Code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EB3-4F5F-BC41-0B9095BF2BAF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EB3-4F5F-BC41-0B9095BF2BAF}"/>
              </c:ext>
            </c:extLst>
          </c:dPt>
          <c:dPt>
            <c:idx val="2"/>
            <c:bubble3D val="0"/>
            <c:spPr>
              <a:solidFill>
                <a:srgbClr val="CCFFCC"/>
              </a:solidFill>
            </c:spPr>
            <c:extLst>
              <c:ext xmlns:c16="http://schemas.microsoft.com/office/drawing/2014/chart" uri="{C3380CC4-5D6E-409C-BE32-E72D297353CC}">
                <c16:uniqueId val="{00000005-4EB3-4F5F-BC41-0B9095BF2BAF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EB3-4F5F-BC41-0B9095BF2BA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source (scala + java)</c:v>
                </c:pt>
                <c:pt idx="1">
                  <c:v>unit tests(scala)</c:v>
                </c:pt>
                <c:pt idx="2">
                  <c:v>test suite (tdml, xsd, scala)</c:v>
                </c:pt>
                <c:pt idx="3">
                  <c:v>Integrations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95646</c:v>
                </c:pt>
                <c:pt idx="1">
                  <c:v>34001</c:v>
                </c:pt>
                <c:pt idx="2">
                  <c:v>133926</c:v>
                </c:pt>
                <c:pt idx="3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3-4F5F-BC41-0B9095BF2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08BD-ED02-4546-BD6A-5105893C982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03BDE-2C80-48E3-8846-91C23AFF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5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B149-8B9E-4830-AAE2-F6FC1C4727E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E63C1-14FB-49A5-A5A4-786242A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E8852D-403F-46EA-95F9-1E2334A1C2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C8E5A4-6A47-490B-B77C-AA028B0420A9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86017" name="Rectangle 1">
            <a:extLst>
              <a:ext uri="{FF2B5EF4-FFF2-40B4-BE49-F238E27FC236}">
                <a16:creationId xmlns:a16="http://schemas.microsoft.com/office/drawing/2014/main" id="{F10113A5-1F7F-4F0A-9D46-13B7E1E0A42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B8A5FD8-EB7D-4CBE-A2CF-7AE5406012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don't have to parse first in order to unparse. You can start at the bottom with an </a:t>
            </a:r>
            <a:r>
              <a:rPr lang="en-US" dirty="0" err="1"/>
              <a:t>infoset</a:t>
            </a:r>
            <a:r>
              <a:rPr lang="en-US" dirty="0"/>
              <a:t>, and directly unparse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UNCLASSIFIED/FOR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9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85934BB-4C1B-4FDE-9B44-7BFB9D3653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E06FEB-A345-4697-BB21-1E07771B0402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92161" name="Text Box 1">
            <a:extLst>
              <a:ext uri="{FF2B5EF4-FFF2-40B4-BE49-F238E27FC236}">
                <a16:creationId xmlns:a16="http://schemas.microsoft.com/office/drawing/2014/main" id="{3423A9B3-4274-469C-97F9-5FD4D70B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r">
              <a:lnSpc>
                <a:spcPct val="100000"/>
              </a:lnSpc>
            </a:pPr>
            <a:fld id="{26B09D93-CDCD-4653-ADA4-9F56F3D6F60B}" type="slidenum">
              <a:rPr lang="en-US" altLang="en-US" sz="1200">
                <a:solidFill>
                  <a:srgbClr val="0000FF"/>
                </a:solidFill>
                <a:latin typeface="Noto Sans" panose="020B0502040504020204" pitchFamily="34" charset="0"/>
                <a:cs typeface="Noto Sans" charset="0"/>
              </a:rPr>
              <a:pPr algn="r">
                <a:lnSpc>
                  <a:spcPct val="100000"/>
                </a:lnSpc>
              </a:pPr>
              <a:t>6</a:t>
            </a:fld>
            <a:endParaRPr lang="en-US" altLang="en-US" sz="1200" dirty="0">
              <a:solidFill>
                <a:srgbClr val="0000FF"/>
              </a:solidFill>
              <a:latin typeface="Noto Sans" panose="020B0502040504020204" pitchFamily="34" charset="0"/>
              <a:cs typeface="Noto Sans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9BF3E9A2-28EE-4C6B-A388-22BE2B36F2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0D01C87-3467-48A8-BE76-09A83ABC90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C0552600-3F20-4DE2-9F96-B2CDD156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200" dirty="0">
                <a:latin typeface="Noto Sans" panose="020B0502040504020204" pitchFamily="34" charset="0"/>
                <a:cs typeface="+mn-ea" charset="0"/>
              </a:rPr>
              <a:t>UNCLASSIFIED/FOR OFFICIAL USE ONLY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461F-9F22-42B5-B142-E9A1592AA0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don't have to parse first in order to unparse. You can start at the bottom with an </a:t>
            </a:r>
            <a:r>
              <a:rPr lang="en-US" dirty="0" err="1"/>
              <a:t>infoset</a:t>
            </a:r>
            <a:r>
              <a:rPr lang="en-US" dirty="0"/>
              <a:t>, and directly unparse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UNCLASSIFIED/FOR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789E2-7A53-4D0B-A8AE-5F870F4EBD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9461F-9F22-42B5-B142-E9A1592AA0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CC361A-B8A4-4F6C-911A-E11358BCD833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452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" y="4800599"/>
            <a:ext cx="8099865" cy="631825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246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5410199"/>
            <a:ext cx="809986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709465" y="5410199"/>
            <a:ext cx="0" cy="11430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5" y="1981200"/>
            <a:ext cx="1979675" cy="685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537E891-81DE-43E0-8E28-48D57469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Copyright  2019 Tresys Technology</a:t>
            </a:r>
          </a:p>
        </p:txBody>
      </p:sp>
    </p:spTree>
    <p:extLst>
      <p:ext uri="{BB962C8B-B14F-4D97-AF65-F5344CB8AC3E}">
        <p14:creationId xmlns:p14="http://schemas.microsoft.com/office/powerpoint/2010/main" val="20047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94D1-0DF8-4F1E-9DBE-78BEBB7AA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A2A5-EAFE-4C3A-951B-BFEC96D96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06FD-3450-4F0F-849E-333CFA6916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9D91ED-8905-488A-AB4E-5B04FF2FD1C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5EF11-8ECE-454B-A0E8-6695FAE7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2018 Tresys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7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0838"/>
            <a:ext cx="8229600" cy="5635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fld id="{E87A9C04-9BE2-4A9F-A3FE-72B9698802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686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5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799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799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14400"/>
            <a:ext cx="8686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6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799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914400"/>
            <a:ext cx="8686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3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799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686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1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1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799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0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7688" y="6373813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9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83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Copyright  2019 Tresys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008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E87A9C04-9BE2-4A9F-A3FE-72B9698802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33400" y="6408393"/>
            <a:ext cx="0" cy="36214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50" y="6299670"/>
            <a:ext cx="1241866" cy="430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D2C16-288B-410B-B878-3CA6D32503B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294706"/>
            <a:ext cx="2286000" cy="4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fhwa.dot.gov/byways/byways/2032/photos/a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11F05-A498-439F-9814-886670D38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700" y="2383389"/>
            <a:ext cx="9156801" cy="6204288"/>
          </a:xfrm>
          <a:prstGeom prst="rect">
            <a:avLst/>
          </a:prstGeom>
        </p:spPr>
      </p:pic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44AD6174-4B0C-4A28-907F-734E84A51F52}"/>
              </a:ext>
            </a:extLst>
          </p:cNvPr>
          <p:cNvSpPr/>
          <p:nvPr/>
        </p:nvSpPr>
        <p:spPr>
          <a:xfrm rot="20718183">
            <a:off x="4010000" y="3953333"/>
            <a:ext cx="574367" cy="145690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2167452E-F250-4C80-998B-5AAF6602090F}"/>
              </a:ext>
            </a:extLst>
          </p:cNvPr>
          <p:cNvSpPr/>
          <p:nvPr/>
        </p:nvSpPr>
        <p:spPr>
          <a:xfrm rot="2189645">
            <a:off x="6121333" y="4135883"/>
            <a:ext cx="574367" cy="145690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6B0FCCC7-9248-46C8-916D-5EE4504DACA2}"/>
              </a:ext>
            </a:extLst>
          </p:cNvPr>
          <p:cNvSpPr/>
          <p:nvPr/>
        </p:nvSpPr>
        <p:spPr>
          <a:xfrm rot="3314049">
            <a:off x="7897916" y="3672354"/>
            <a:ext cx="574367" cy="145690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61428-5468-4461-AC4A-B550B988FC1F}"/>
              </a:ext>
            </a:extLst>
          </p:cNvPr>
          <p:cNvSpPr/>
          <p:nvPr/>
        </p:nvSpPr>
        <p:spPr>
          <a:xfrm>
            <a:off x="-152400" y="-131948"/>
            <a:ext cx="9296400" cy="25703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EC7D6-9ED6-4408-A9F4-94D6FA0D7F93}"/>
              </a:ext>
            </a:extLst>
          </p:cNvPr>
          <p:cNvSpPr/>
          <p:nvPr/>
        </p:nvSpPr>
        <p:spPr bwMode="auto">
          <a:xfrm>
            <a:off x="53001" y="204484"/>
            <a:ext cx="8986796" cy="1029686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hangingPunct="1">
              <a:lnSpc>
                <a:spcPct val="100000"/>
              </a:lnSpc>
              <a:spcBef>
                <a:spcPts val="0"/>
              </a:spcBef>
            </a:pPr>
            <a:endParaRPr lang="en-US" sz="1600" b="1" dirty="0" err="1">
              <a:solidFill>
                <a:schemeClr val="bg1"/>
              </a:solidFill>
              <a:latin typeface="Noto Sans" panose="020B0502040504020204" pitchFamily="34" charset="0"/>
              <a:cs typeface="+mn-cs"/>
            </a:endParaRPr>
          </a:p>
        </p:txBody>
      </p:sp>
      <p:sp>
        <p:nvSpPr>
          <p:cNvPr id="35" name="Subtitle 3">
            <a:extLst>
              <a:ext uri="{FF2B5EF4-FFF2-40B4-BE49-F238E27FC236}">
                <a16:creationId xmlns:a16="http://schemas.microsoft.com/office/drawing/2014/main" id="{A37783D3-4A2C-444C-93F8-0064BEF1B9F6}"/>
              </a:ext>
            </a:extLst>
          </p:cNvPr>
          <p:cNvSpPr txBox="1">
            <a:spLocks/>
          </p:cNvSpPr>
          <p:nvPr/>
        </p:nvSpPr>
        <p:spPr bwMode="auto">
          <a:xfrm>
            <a:off x="65701" y="187038"/>
            <a:ext cx="8974096" cy="391873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lnSpc>
                <a:spcPct val="98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kern="1200">
                <a:solidFill>
                  <a:srgbClr val="23408F"/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457200" indent="0" algn="ctr" defTabSz="457200" rtl="0" fontAlgn="base">
              <a:lnSpc>
                <a:spcPct val="98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kern="1200">
                <a:solidFill>
                  <a:srgbClr val="37669F"/>
                </a:solidFill>
                <a:latin typeface="Noto Sans" panose="020B0502040504020204" pitchFamily="34" charset="0"/>
                <a:ea typeface="+mn-ea"/>
                <a:cs typeface="+mn-cs"/>
              </a:defRPr>
            </a:lvl2pPr>
            <a:lvl3pPr marL="914400" indent="0" algn="ctr" defTabSz="457200" rtl="0" fontAlgn="base">
              <a:lnSpc>
                <a:spcPct val="98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kern="1200">
                <a:solidFill>
                  <a:srgbClr val="009DBF"/>
                </a:solidFill>
                <a:latin typeface="Noto Sans" panose="020B0502040504020204" pitchFamily="34" charset="0"/>
                <a:ea typeface="+mn-ea"/>
                <a:cs typeface="+mn-cs"/>
              </a:defRPr>
            </a:lvl3pPr>
            <a:lvl4pPr marL="1371600" indent="0" algn="ctr" defTabSz="457200" rtl="0" fontAlgn="base">
              <a:lnSpc>
                <a:spcPct val="98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23408F"/>
                </a:solidFill>
                <a:latin typeface="Noto Sans" panose="020B0502040504020204" pitchFamily="34" charset="0"/>
                <a:ea typeface="+mn-ea"/>
                <a:cs typeface="+mn-cs"/>
              </a:defRPr>
            </a:lvl4pPr>
            <a:lvl5pPr marL="1828800" indent="0" algn="ctr" defTabSz="457200" rtl="0" fontAlgn="base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23408F"/>
                </a:solidFill>
                <a:latin typeface="Noto Sans" panose="020B050204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AB231-3D3C-4FB9-93F7-4CC95A81ADFA}"/>
              </a:ext>
            </a:extLst>
          </p:cNvPr>
          <p:cNvSpPr txBox="1"/>
          <p:nvPr/>
        </p:nvSpPr>
        <p:spPr>
          <a:xfrm>
            <a:off x="-609600" y="6820741"/>
            <a:ext cx="10021974" cy="23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fhwa.dot.gov/byways/byways/2032/photos/al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E3114A46-92F7-4EF5-8E3B-A38F7F3A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2" y="6035674"/>
            <a:ext cx="1979613" cy="685800"/>
          </a:xfrm>
          <a:prstGeom prst="rect">
            <a:avLst/>
          </a:prstGeom>
          <a:noFill/>
          <a:ln>
            <a:noFill/>
          </a:ln>
          <a:effectLst>
            <a:outerShdw dist="38160" dir="54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F7EC2E-CFDC-4882-B366-3EF027CFD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61" y="330408"/>
            <a:ext cx="8740081" cy="584776"/>
          </a:xfrm>
          <a:noFill/>
        </p:spPr>
        <p:txBody>
          <a:bodyPr anchor="t" anchorCtr="0">
            <a:noAutofit/>
          </a:bodyPr>
          <a:lstStyle/>
          <a:p>
            <a:pPr algn="l"/>
            <a:r>
              <a:rPr lang="en-US" altLang="en-US" sz="3600" b="1" dirty="0">
                <a:solidFill>
                  <a:srgbClr val="FFFFFF"/>
                </a:solidFill>
                <a:latin typeface="Noto Sans" panose="020B0502040504020204" pitchFamily="34" charset="0"/>
              </a:rPr>
              <a:t>Data Format Description Language &amp;</a:t>
            </a:r>
            <a:r>
              <a:rPr lang="en-US" altLang="en-US" sz="2800" b="1" dirty="0">
                <a:solidFill>
                  <a:srgbClr val="FFFFFF"/>
                </a:solidFill>
                <a:latin typeface="Noto Sans" panose="020B0502040504020204" pitchFamily="34" charset="0"/>
              </a:rPr>
              <a:t>                                </a:t>
            </a:r>
            <a:br>
              <a:rPr lang="en-US" altLang="en-US" sz="2800" b="1" dirty="0">
                <a:solidFill>
                  <a:srgbClr val="FFFFFF"/>
                </a:solidFill>
                <a:latin typeface="Noto Sans" panose="020B0502040504020204" pitchFamily="34" charset="0"/>
              </a:rPr>
            </a:br>
            <a:br>
              <a:rPr lang="en-US" altLang="en-US" sz="2800" b="1" dirty="0">
                <a:solidFill>
                  <a:srgbClr val="FFFFFF"/>
                </a:solidFill>
                <a:latin typeface="Noto Sans" panose="020B0502040504020204" pitchFamily="34" charset="0"/>
              </a:rPr>
            </a:br>
            <a:br>
              <a:rPr lang="en-US" altLang="en-US" sz="2800" b="1" dirty="0">
                <a:solidFill>
                  <a:srgbClr val="FFFFFF"/>
                </a:solidFill>
                <a:latin typeface="Noto Sans" panose="020B0502040504020204" pitchFamily="34" charset="0"/>
              </a:rPr>
            </a:br>
            <a:br>
              <a:rPr lang="en-US" altLang="en-US" sz="2800" b="1" dirty="0">
                <a:solidFill>
                  <a:srgbClr val="FFFFFF"/>
                </a:solidFill>
                <a:latin typeface="Noto Sans" panose="020B0502040504020204" pitchFamily="34" charset="0"/>
              </a:rPr>
            </a:b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BD13E51-3641-4BC6-AC27-CFD0F9FB9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55" y="6086187"/>
            <a:ext cx="5715000" cy="584775"/>
          </a:xfrm>
          <a:solidFill>
            <a:srgbClr val="0070C0"/>
          </a:solidFill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en-US" sz="1600" b="1" dirty="0">
                <a:solidFill>
                  <a:schemeClr val="bg1"/>
                </a:solidFill>
                <a:latin typeface="Noto Sans" panose="020B0502040504020204" pitchFamily="34" charset="0"/>
              </a:rPr>
              <a:t>Mike Beckerle,  Data Archeologist, Tresys Technology</a:t>
            </a:r>
            <a:br>
              <a:rPr lang="en-US" altLang="en-US" sz="1600" b="1" dirty="0">
                <a:solidFill>
                  <a:schemeClr val="bg1"/>
                </a:solidFill>
                <a:latin typeface="Noto Sans" panose="020B0502040504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</a:rPr>
              <a:t>mbeckerle at tresys.com or at apache.org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3FEAE1-83AA-45AA-B31D-98FE4BD8B5B3}"/>
              </a:ext>
            </a:extLst>
          </p:cNvPr>
          <p:cNvSpPr txBox="1"/>
          <p:nvPr/>
        </p:nvSpPr>
        <p:spPr>
          <a:xfrm>
            <a:off x="3610119" y="2350329"/>
            <a:ext cx="1620957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(incubating)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B934BA-D46F-4230-AF7A-FE4E28DCA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1658" y="1334316"/>
            <a:ext cx="4591051" cy="948927"/>
          </a:xfrm>
          <a:prstGeom prst="rect">
            <a:avLst/>
          </a:prstGeom>
        </p:spPr>
      </p:pic>
      <p:sp>
        <p:nvSpPr>
          <p:cNvPr id="14" name="Subtitle 3">
            <a:extLst>
              <a:ext uri="{FF2B5EF4-FFF2-40B4-BE49-F238E27FC236}">
                <a16:creationId xmlns:a16="http://schemas.microsoft.com/office/drawing/2014/main" id="{D758B9E3-D4E5-4316-B19D-8F1B977F5800}"/>
              </a:ext>
            </a:extLst>
          </p:cNvPr>
          <p:cNvSpPr txBox="1">
            <a:spLocks/>
          </p:cNvSpPr>
          <p:nvPr/>
        </p:nvSpPr>
        <p:spPr bwMode="auto">
          <a:xfrm>
            <a:off x="84952" y="2908075"/>
            <a:ext cx="8974096" cy="1205688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lnSpc>
                <a:spcPct val="98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kern="1200">
                <a:solidFill>
                  <a:srgbClr val="23408F"/>
                </a:solidFill>
                <a:latin typeface="Noto Sans" panose="020B0502040504020204" pitchFamily="34" charset="0"/>
                <a:ea typeface="+mn-ea"/>
                <a:cs typeface="+mn-cs"/>
              </a:defRPr>
            </a:lvl1pPr>
            <a:lvl2pPr marL="457200" indent="0" algn="ctr" defTabSz="457200" rtl="0" fontAlgn="base">
              <a:lnSpc>
                <a:spcPct val="98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kern="1200">
                <a:solidFill>
                  <a:srgbClr val="37669F"/>
                </a:solidFill>
                <a:latin typeface="Noto Sans" panose="020B0502040504020204" pitchFamily="34" charset="0"/>
                <a:ea typeface="+mn-ea"/>
                <a:cs typeface="+mn-cs"/>
              </a:defRPr>
            </a:lvl2pPr>
            <a:lvl3pPr marL="914400" indent="0" algn="ctr" defTabSz="457200" rtl="0" fontAlgn="base">
              <a:lnSpc>
                <a:spcPct val="98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kern="1200">
                <a:solidFill>
                  <a:srgbClr val="009DBF"/>
                </a:solidFill>
                <a:latin typeface="Noto Sans" panose="020B0502040504020204" pitchFamily="34" charset="0"/>
                <a:ea typeface="+mn-ea"/>
                <a:cs typeface="+mn-cs"/>
              </a:defRPr>
            </a:lvl3pPr>
            <a:lvl4pPr marL="1371600" indent="0" algn="ctr" defTabSz="457200" rtl="0" fontAlgn="base">
              <a:lnSpc>
                <a:spcPct val="98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23408F"/>
                </a:solidFill>
                <a:latin typeface="Noto Sans" panose="020B0502040504020204" pitchFamily="34" charset="0"/>
                <a:ea typeface="+mn-ea"/>
                <a:cs typeface="+mn-cs"/>
              </a:defRPr>
            </a:lvl4pPr>
            <a:lvl5pPr marL="1828800" indent="0" algn="ctr" defTabSz="457200" rtl="0" fontAlgn="base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kern="1200">
                <a:solidFill>
                  <a:srgbClr val="23408F"/>
                </a:solidFill>
                <a:latin typeface="Noto Sans" panose="020B050204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dirty="0">
                <a:solidFill>
                  <a:srgbClr val="FFFFFF"/>
                </a:solidFill>
              </a:rPr>
              <a:t>Killing the Data Format Problem Forever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Parse and "Unparse"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6AE18-697E-48A5-A78B-2D0554DA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Tresys Technology,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7CE3-1126-4A4B-B21F-DD2AD21CB813}"/>
              </a:ext>
            </a:extLst>
          </p:cNvPr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4000" y="1524000"/>
            <a:ext cx="3502683" cy="36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Mono" panose="020B0609030804020204" pitchFamily="49" charset="0"/>
                <a:cs typeface="Noto Mono" panose="020B0609030804020204" pitchFamily="49" charset="0"/>
              </a:rPr>
              <a:t>rLimit=5;rpngx=-7.1E8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2658076"/>
            <a:ext cx="1905000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Daffodil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cs typeface="Noto Mono" panose="020B060903080402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2934" y="2658076"/>
            <a:ext cx="1888066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Daffodil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1579" y="4116173"/>
            <a:ext cx="2005584" cy="532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rValues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1445" y="5029200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rpngx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-7.1E8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Double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1466" y="5029200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rLimit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Int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Elbow Connector 18"/>
          <p:cNvCxnSpPr>
            <a:stCxn id="15" idx="2"/>
            <a:endCxn id="18" idx="0"/>
          </p:cNvCxnSpPr>
          <p:nvPr/>
        </p:nvCxnSpPr>
        <p:spPr>
          <a:xfrm rot="5400000">
            <a:off x="3843815" y="4298644"/>
            <a:ext cx="381000" cy="1080113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3" name="Right Arrow 22"/>
          <p:cNvSpPr/>
          <p:nvPr/>
        </p:nvSpPr>
        <p:spPr>
          <a:xfrm rot="18900000">
            <a:off x="5578114" y="3630785"/>
            <a:ext cx="678011" cy="258991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8100000">
            <a:off x="2900260" y="2150819"/>
            <a:ext cx="678011" cy="27080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3140116" y="2847975"/>
            <a:ext cx="521547" cy="28420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434923" y="2847975"/>
            <a:ext cx="521547" cy="29930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3500000">
            <a:off x="5622688" y="2131850"/>
            <a:ext cx="678011" cy="272113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2700000">
            <a:off x="2919502" y="3628864"/>
            <a:ext cx="678011" cy="27211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0185" y="2198132"/>
            <a:ext cx="82426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Parse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16783" y="2198132"/>
            <a:ext cx="115288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Unparse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62207" y="4294806"/>
            <a:ext cx="101181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Infoset</a:t>
            </a:r>
          </a:p>
        </p:txBody>
      </p:sp>
      <p:cxnSp>
        <p:nvCxnSpPr>
          <p:cNvPr id="32" name="Elbow Connector 31"/>
          <p:cNvCxnSpPr>
            <a:stCxn id="15" idx="2"/>
            <a:endCxn id="16" idx="0"/>
          </p:cNvCxnSpPr>
          <p:nvPr/>
        </p:nvCxnSpPr>
        <p:spPr>
          <a:xfrm rot="16200000" flipH="1">
            <a:off x="4943804" y="4278767"/>
            <a:ext cx="381000" cy="1119866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3" name="Rectangle 32"/>
          <p:cNvSpPr/>
          <p:nvPr/>
        </p:nvSpPr>
        <p:spPr>
          <a:xfrm>
            <a:off x="2645623" y="1053861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Data: In Text or Binary Formats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6BF64E00-C45A-4FE5-B50F-51C988FD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124" y="4557232"/>
            <a:ext cx="818150" cy="14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XML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sz="1500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JSON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other</a:t>
            </a:r>
          </a:p>
        </p:txBody>
      </p:sp>
      <p:sp>
        <p:nvSpPr>
          <p:cNvPr id="35" name="Right Arrow 25">
            <a:extLst>
              <a:ext uri="{FF2B5EF4-FFF2-40B4-BE49-F238E27FC236}">
                <a16:creationId xmlns:a16="http://schemas.microsoft.com/office/drawing/2014/main" id="{5A9FEB1C-E403-43FB-A2B3-57B55BBAFCFC}"/>
              </a:ext>
            </a:extLst>
          </p:cNvPr>
          <p:cNvSpPr/>
          <p:nvPr/>
        </p:nvSpPr>
        <p:spPr>
          <a:xfrm rot="10800000">
            <a:off x="6988415" y="4887097"/>
            <a:ext cx="521547" cy="28420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6" name="Right Arrow 26">
            <a:extLst>
              <a:ext uri="{FF2B5EF4-FFF2-40B4-BE49-F238E27FC236}">
                <a16:creationId xmlns:a16="http://schemas.microsoft.com/office/drawing/2014/main" id="{09579D72-6853-4EF3-B09F-0A3A58272722}"/>
              </a:ext>
            </a:extLst>
          </p:cNvPr>
          <p:cNvSpPr/>
          <p:nvPr/>
        </p:nvSpPr>
        <p:spPr>
          <a:xfrm>
            <a:off x="7056967" y="5272086"/>
            <a:ext cx="521547" cy="29930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DE698731-76F3-4E30-8F60-0CE900FAA445}"/>
              </a:ext>
            </a:extLst>
          </p:cNvPr>
          <p:cNvSpPr/>
          <p:nvPr/>
        </p:nvSpPr>
        <p:spPr>
          <a:xfrm>
            <a:off x="3890969" y="2411098"/>
            <a:ext cx="1447800" cy="130834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DFDL Schema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(Format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</a:rPr>
              <a:t>Description)</a:t>
            </a:r>
          </a:p>
        </p:txBody>
      </p:sp>
    </p:spTree>
    <p:extLst>
      <p:ext uri="{BB962C8B-B14F-4D97-AF65-F5344CB8AC3E}">
        <p14:creationId xmlns:p14="http://schemas.microsoft.com/office/powerpoint/2010/main" val="382614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Daffodil Integrations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XProc - Calabash</a:t>
            </a:r>
          </a:p>
          <a:p>
            <a:r>
              <a:rPr lang="en-US" dirty="0"/>
              <a:t>Apache Spark (via XML)</a:t>
            </a:r>
          </a:p>
          <a:p>
            <a:r>
              <a:rPr lang="en-US" dirty="0"/>
              <a:t>Apache NiFi</a:t>
            </a:r>
          </a:p>
          <a:p>
            <a:r>
              <a:rPr lang="en-US" dirty="0"/>
              <a:t>Apache Storm</a:t>
            </a:r>
          </a:p>
          <a:p>
            <a:r>
              <a:rPr lang="en-US" dirty="0" err="1"/>
              <a:t>SoftwareAG</a:t>
            </a:r>
            <a:r>
              <a:rPr lang="en-US" baseline="30000" dirty="0" err="1"/>
              <a:t>TM</a:t>
            </a:r>
            <a:r>
              <a:rPr lang="en-US" dirty="0"/>
              <a:t> Integration Server (aka WebMethods</a:t>
            </a:r>
            <a:r>
              <a:rPr lang="en-US" baseline="30000" dirty="0"/>
              <a:t>TM</a:t>
            </a:r>
            <a:r>
              <a:rPr lang="en-US" dirty="0"/>
              <a:t>)</a:t>
            </a:r>
          </a:p>
          <a:p>
            <a:r>
              <a:rPr lang="en-US" dirty="0"/>
              <a:t>Tresys products/services </a:t>
            </a:r>
          </a:p>
          <a:p>
            <a:r>
              <a:rPr lang="en-US" dirty="0"/>
              <a:t>Other companies also!</a:t>
            </a:r>
          </a:p>
          <a:p>
            <a:endParaRPr lang="en-US" dirty="0"/>
          </a:p>
          <a:p>
            <a:r>
              <a:rPr lang="en-US" dirty="0"/>
              <a:t>Potential</a:t>
            </a:r>
          </a:p>
          <a:p>
            <a:pPr lvl="1"/>
            <a:r>
              <a:rPr lang="en-US" dirty="0"/>
              <a:t>Apache Tika</a:t>
            </a:r>
          </a:p>
          <a:p>
            <a:pPr lvl="1"/>
            <a:r>
              <a:rPr lang="en-US" dirty="0"/>
              <a:t>Other data-handling frameworks - </a:t>
            </a:r>
            <a:r>
              <a:rPr lang="en-US" dirty="0" err="1"/>
              <a:t>Flink</a:t>
            </a:r>
            <a:r>
              <a:rPr lang="en-US" dirty="0"/>
              <a:t>, Hadoop,....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AD26F-A5F0-4C26-BA0D-18924B49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Daffodil Coolness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pPr marL="400050">
              <a:buClr>
                <a:srgbClr val="FF0000"/>
              </a:buClr>
              <a:buSzPct val="120000"/>
              <a:buFont typeface="Noto Sans" panose="020B0502040504020204" pitchFamily="34" charset="0"/>
              <a:buChar char="♥"/>
            </a:pPr>
            <a:r>
              <a:rPr lang="en-US" dirty="0"/>
              <a:t>Library suitable for integration</a:t>
            </a:r>
          </a:p>
          <a:p>
            <a:pPr marL="400050">
              <a:buClr>
                <a:srgbClr val="FF0000"/>
              </a:buClr>
              <a:buSzPct val="120000"/>
              <a:buFont typeface="Noto Sans" panose="020B0502040504020204" pitchFamily="34" charset="0"/>
              <a:buChar char="♥"/>
            </a:pPr>
            <a:r>
              <a:rPr lang="en-US" dirty="0"/>
              <a:t>Daffodil Contains</a:t>
            </a:r>
          </a:p>
          <a:p>
            <a:pPr lvl="1"/>
            <a:r>
              <a:rPr lang="en-US" dirty="0"/>
              <a:t>Real compiler for DFDL schemas</a:t>
            </a:r>
          </a:p>
          <a:p>
            <a:pPr lvl="1"/>
            <a:r>
              <a:rPr lang="en-US" dirty="0"/>
              <a:t>Efficient low-level runtime for parse/unparse</a:t>
            </a:r>
            <a:endParaRPr lang="en-US" dirty="0">
              <a:solidFill>
                <a:srgbClr val="FF0000"/>
              </a:solidFill>
            </a:endParaRPr>
          </a:p>
          <a:p>
            <a:pPr marL="400050">
              <a:buClr>
                <a:srgbClr val="FF0000"/>
              </a:buClr>
              <a:buSzPct val="120000"/>
              <a:buFont typeface="Noto Sans" panose="020B0502040504020204" pitchFamily="34" charset="0"/>
              <a:buChar char="♥"/>
            </a:pPr>
            <a:r>
              <a:rPr lang="en-US" dirty="0"/>
              <a:t>100k+ lines of </a:t>
            </a:r>
            <a:r>
              <a:rPr lang="en-US" i="1" dirty="0">
                <a:solidFill>
                  <a:srgbClr val="FF0000"/>
                </a:solidFill>
              </a:rPr>
              <a:t>Scala</a:t>
            </a:r>
            <a:r>
              <a:rPr lang="en-US" dirty="0"/>
              <a:t> </a:t>
            </a:r>
          </a:p>
          <a:p>
            <a:pPr marL="57150" indent="0">
              <a:buClr>
                <a:srgbClr val="FF0000"/>
              </a:buClr>
              <a:buSzPct val="120000"/>
              <a:buNone/>
            </a:pPr>
            <a:endParaRPr lang="en-US" dirty="0"/>
          </a:p>
          <a:p>
            <a:pPr marL="400050">
              <a:buClr>
                <a:srgbClr val="FF0000"/>
              </a:buClr>
              <a:buSzPct val="120000"/>
              <a:buFont typeface="Noto Sans" panose="020B0502040504020204" pitchFamily="34" charset="0"/>
              <a:buChar char="♥"/>
            </a:pPr>
            <a:r>
              <a:rPr lang="en-US" dirty="0"/>
              <a:t>We need developers motivated to </a:t>
            </a:r>
            <a:r>
              <a:rPr lang="en-US" i="1" u="sng" dirty="0"/>
              <a:t>kill the data format problem once and for all</a:t>
            </a:r>
            <a:r>
              <a:rPr lang="en-US" i="1" dirty="0"/>
              <a:t>.</a:t>
            </a:r>
            <a:endParaRPr lang="en-US" dirty="0"/>
          </a:p>
          <a:p>
            <a:pPr marL="400050">
              <a:buClr>
                <a:srgbClr val="FF0000"/>
              </a:buClr>
              <a:buSzPct val="120000"/>
              <a:buFont typeface="Noto Sans" panose="020B0502040504020204" pitchFamily="34" charset="0"/>
              <a:buChar char="♥"/>
            </a:pPr>
            <a:r>
              <a:rPr lang="en-US" dirty="0"/>
              <a:t>Java programmers who want to learn </a:t>
            </a:r>
            <a:r>
              <a:rPr lang="en-US" dirty="0">
                <a:solidFill>
                  <a:srgbClr val="FF0000"/>
                </a:solidFill>
              </a:rPr>
              <a:t>Scala</a:t>
            </a:r>
            <a:r>
              <a:rPr lang="en-US" dirty="0"/>
              <a:t> wanted!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51355-4BA1-404C-BA99-B6D50F57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F5CAD-6C9C-494C-A66E-C4FBD6DC9AAA}"/>
              </a:ext>
            </a:extLst>
          </p:cNvPr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F828F367-427D-4EF8-8844-FD29E8804D2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F95709-D268-466E-A2B8-4DAFBE858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97289"/>
              </p:ext>
            </p:extLst>
          </p:nvPr>
        </p:nvGraphicFramePr>
        <p:xfrm>
          <a:off x="6324600" y="551895"/>
          <a:ext cx="3505200" cy="287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66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BF44-CA38-4873-B49B-84B98D0E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Cool Daffodil Ideas...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5B19-83F1-4035-81BA-15022AA3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 support for pointer-based formats like TIFF and ZIP.</a:t>
            </a:r>
          </a:p>
          <a:p>
            <a:r>
              <a:rPr lang="en-US" dirty="0"/>
              <a:t>SAX-style event streaming</a:t>
            </a:r>
          </a:p>
          <a:p>
            <a:r>
              <a:rPr lang="en-US" dirty="0"/>
              <a:t>Directly construct your framework-native data representation with tight metadata coupling</a:t>
            </a:r>
          </a:p>
          <a:p>
            <a:pPr lvl="1"/>
            <a:r>
              <a:rPr lang="en-US" dirty="0"/>
              <a:t>E.g., Spark Struct objects</a:t>
            </a:r>
          </a:p>
          <a:p>
            <a:pPr lvl="1"/>
            <a:r>
              <a:rPr lang="en-US" dirty="0"/>
              <a:t>Removes the XML/JSON conversion overheads</a:t>
            </a:r>
          </a:p>
          <a:p>
            <a:r>
              <a:rPr lang="en-US" dirty="0"/>
              <a:t>Ultra-fast small-footprint backend for Daffodil</a:t>
            </a:r>
          </a:p>
          <a:p>
            <a:pPr lvl="1"/>
            <a:r>
              <a:rPr lang="en-US" dirty="0"/>
              <a:t>Generate C/C++</a:t>
            </a:r>
          </a:p>
          <a:p>
            <a:pPr lvl="1"/>
            <a:r>
              <a:rPr lang="en-US" dirty="0"/>
              <a:t>Generate FPGA for wire-speed parse/unparse</a:t>
            </a:r>
          </a:p>
          <a:p>
            <a:r>
              <a:rPr lang="en-US" dirty="0"/>
              <a:t>Data-Format Debugger</a:t>
            </a:r>
          </a:p>
          <a:p>
            <a:pPr lvl="1"/>
            <a:r>
              <a:rPr lang="en-US" dirty="0"/>
              <a:t>Graphical display shows data and parsed tree and schema interactively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F3EA-6AB2-462A-A676-06FABEA2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Tresys Technology,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5B5DB-9D83-4884-8D88-C0E4094A35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r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200" b="1" kern="1200">
                <a:solidFill>
                  <a:srgbClr val="18434E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Noto Sans" charset="0"/>
              </a:defRPr>
            </a:lvl9pPr>
          </a:lstStyle>
          <a:p>
            <a:fld id="{F828F367-427D-4EF8-8844-FD29E8804D2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52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B8E80-16C1-4F8B-B3B2-CA04E107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 2019 Tresys Technology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78294-0A89-474F-8898-2BEDEBC0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59E8-BF75-462F-A8F4-EDD1265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EDIFACT Data?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11AA-4458-4B38-9D52-FFE29F6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799"/>
            <a:ext cx="10210800" cy="5181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UNA:+.?*'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UNB+UNOC:4+5790000274017:14+5708601000836:14+990420:1137+17++INVOIC++++1'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UNH+30+INVOIC:D:03B:UN'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BGM+380+539602'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DTM+137:19990420:102'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RFF+CO:01671727'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NAD+BY+5708601000836::9'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RFF+VA:UK37499919'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NAD+SU++IBM UK'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RFF+VA:UK19430839'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RFF+ADE:00000767'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NAD+DP+++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MyCompany+MyStreet+MyTown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++1234+UK'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CUX+2:GBP:9'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LIN+1++V0370246:IN'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IMD+F++:::Collectors edition of The Hobbit with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Tolkien?'s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original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colours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on sleeve'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QTY+47:5:PCE'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MOA+66:49.15:GBP'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PRI+AAA:9.83:CT::1:PCE'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RFF+CO:01671727:1'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ALC+C'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MOA+23:13.6:GBP'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LIN+2++:IN'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CDD5D-F075-468F-92B7-F3CB81B2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8B5CD-1D3B-4647-8079-A20C1531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35D3-780E-48D2-A24D-646E9BD5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bit-packed binary data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52D3-80C9-4A8E-8FDD-6F134341D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400800"/>
          </a:xfrm>
        </p:spPr>
        <p:txBody>
          <a:bodyPr>
            <a:noAutofit/>
          </a:bodyPr>
          <a:lstStyle/>
          <a:p>
            <a:r>
              <a:rPr lang="en-US" sz="1600" b="1" dirty="0"/>
              <a:t>Bytes are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09 20 42 F0 0D B8 DD</a:t>
            </a:r>
          </a:p>
          <a:p>
            <a:r>
              <a:rPr lang="en-US" sz="1600" b="1" dirty="0"/>
              <a:t>Fields are </a:t>
            </a:r>
            <a:r>
              <a:rPr lang="en-US" sz="1600" b="1" dirty="0" err="1"/>
              <a:t>decribed</a:t>
            </a:r>
            <a:r>
              <a:rPr lang="en-US" sz="1600" b="1" dirty="0"/>
              <a:t> as: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Message Number           XXXXXX00 00001xxx 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Message Subtype           XXXXX0xx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File Name                 XXXX0xxx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Message Size              XXX0XXXX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Operation Indicator               X01XXXXX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Retransmit Indictor               0XXXXXXX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Message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Precendence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Codes         XXXXX010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Security Classification           XXX00XXX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FPI for C/R marking               XX0XXXXX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GPI for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DTG                  X1XXXXXX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Year                   XX110000   0XXXXXXX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Month                  XXXXXX01   11XXXXXX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Day                               X00011XX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Hour                   XXXX1000   0XXXXXXX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28AD0-A5E1-4C6B-AD06-8D6F9B31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E3B60-4875-4D5E-B0C2-CF8DD60E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59E8-BF75-462F-A8F4-EDD1265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Got NACHA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11AA-4458-4B38-9D52-FFE29F6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927100"/>
            <a:ext cx="90678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 121000248 1210002480608080107A094101WFB-W EDI CUST. DATA   WFB-E ACH SPINAT DATA          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5200APD TX/FINCL SVC323413684           9666666606CCDAPD - TAX 0608020608022141021000024030649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62710700543200004001191477   0542151200614007046488KD8BRODY LABORATORIES INCFS0021000024030840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820000000100107005430005421512000000000000009666666606                         021000024030649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5200ARAR                                9000290001CCD PAYMENT        0608072191021000027294149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62205100141200004945037059   00004036762394128        VIA LICENSING CORP      0021000027294283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820000000100051001410000000000000000004036769000290001                         021000027294149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5200ACME   WORLDWIDEDIRECT DEPOSIT      9954245682CCDA/P             0608022141122000030000219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62210700543200004001191477   000005000010000142611008 100815047371712006      0122000036548030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62210700543200004001191477   000014750010000142611008 100815047375772006      0122000036548031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820000000200214010860000000000000000001975009954245682                         122000030000219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5200BEST BANK NA    5046001042958       9560900031CCDEDI PAYMNT      0511181231021101100000014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6220510014149995275638771    0000037500504058967      XXXXXXXX BRANCH INC     1021101100001681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705RMR*OI*0140611**-1170.49*25*1170.36*                                            00010001681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6220610002279990124617283    0023519545504058968      XXXXXXXXXXXXX SERVICE   1021101100001682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705RMR*ADG*504058968                                                               00010001682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6220211011089997375415088    0000690240502397811      XXXXXX INC              0021101100001683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6220510014149998010236916    0000662215502397782      XXXXXXXXXXXXXXXXXXXXXX  0021101100001684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820000000600184104140000000000000000249095009560900031                         021101100000014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5200SCISSORS                            4042896127CCDBATCH     0808060608082201011200360001437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6220910000190001065201       0100813537101017         5M CORPORATION          0011200362667919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820000000100091000010000000000000001008135374042896127                         011200360001437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9000005000003000000110064712185000542151200000126324213                                       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9999999999999999999999999999999999999999999999999999999999999999999999999999999999999999999999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CDD5D-F075-468F-92B7-F3CB81B2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8B5CD-1D3B-4647-8079-A20C1531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Parse Data based on DFDL Schema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6AE18-697E-48A5-A78B-2D0554DA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Tresys Technology,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7CE3-1126-4A4B-B21F-DD2AD21CB813}"/>
              </a:ext>
            </a:extLst>
          </p:cNvPr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4000" y="1524000"/>
            <a:ext cx="3502683" cy="364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Noto Mono" panose="020B0609030804020204" pitchFamily="49" charset="0"/>
                <a:cs typeface="Noto Mono" panose="020B0609030804020204" pitchFamily="49" charset="0"/>
              </a:rPr>
              <a:t>rLimit=5;rpngx=-7.1E8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4549" y="2623751"/>
            <a:ext cx="1905000" cy="729049"/>
          </a:xfrm>
          <a:prstGeom prst="rect">
            <a:avLst/>
          </a:prstGeom>
          <a:solidFill>
            <a:srgbClr val="D7EAD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Daffodil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cs typeface="Noto Mono" panose="020B060903080402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9208" y="4173150"/>
            <a:ext cx="2005584" cy="532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rValues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9074" y="5086177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rpngx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-7.1E8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 Double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89095" y="5086177"/>
            <a:ext cx="2005584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Name: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rLimit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Value: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Type: </a:t>
            </a:r>
            <a:r>
              <a:rPr lang="en-US" sz="1600" dirty="0">
                <a:solidFill>
                  <a:schemeClr val="tx2"/>
                </a:solidFill>
                <a:latin typeface="Noto Sans" panose="020B0502040504020204" pitchFamily="34" charset="0"/>
                <a:ea typeface="Arial Unicode MS" pitchFamily="34" charset="-128"/>
                <a:cs typeface="Arial Unicode MS" pitchFamily="34" charset="-128"/>
              </a:rPr>
              <a:t>Int</a:t>
            </a:r>
            <a:endParaRPr lang="en-US" sz="1600" b="1" dirty="0">
              <a:solidFill>
                <a:schemeClr val="tx2"/>
              </a:solidFill>
              <a:latin typeface="Noto Sans" panose="020B0502040504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Elbow Connector 18"/>
          <p:cNvCxnSpPr>
            <a:stCxn id="15" idx="2"/>
            <a:endCxn id="18" idx="0"/>
          </p:cNvCxnSpPr>
          <p:nvPr/>
        </p:nvCxnSpPr>
        <p:spPr>
          <a:xfrm rot="5400000">
            <a:off x="3841444" y="4355621"/>
            <a:ext cx="381000" cy="1080113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5" name="Right Arrow 24"/>
          <p:cNvSpPr/>
          <p:nvPr/>
        </p:nvSpPr>
        <p:spPr>
          <a:xfrm rot="5400000">
            <a:off x="4158044" y="2137549"/>
            <a:ext cx="678011" cy="27080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645623" y="2792082"/>
            <a:ext cx="848635" cy="349967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4206335" y="3628412"/>
            <a:ext cx="678011" cy="27211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59836" y="4351783"/>
            <a:ext cx="101181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Infoset</a:t>
            </a:r>
          </a:p>
        </p:txBody>
      </p:sp>
      <p:cxnSp>
        <p:nvCxnSpPr>
          <p:cNvPr id="32" name="Elbow Connector 31"/>
          <p:cNvCxnSpPr>
            <a:stCxn id="15" idx="2"/>
            <a:endCxn id="16" idx="0"/>
          </p:cNvCxnSpPr>
          <p:nvPr/>
        </p:nvCxnSpPr>
        <p:spPr>
          <a:xfrm rot="16200000" flipH="1">
            <a:off x="4941433" y="4335744"/>
            <a:ext cx="381000" cy="1119866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3" name="Rectangle 32"/>
          <p:cNvSpPr/>
          <p:nvPr/>
        </p:nvSpPr>
        <p:spPr>
          <a:xfrm>
            <a:off x="2645623" y="1053861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oto Sans" panose="020B0502040504020204" pitchFamily="34" charset="0"/>
                <a:cs typeface="Noto Mono" panose="020B0609030804020204" pitchFamily="49" charset="0"/>
              </a:rPr>
              <a:t>Data: In Text or Binary Formats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6BF64E00-C45A-4FE5-B50F-51C988FD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124" y="4557232"/>
            <a:ext cx="818150" cy="14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XML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sz="1500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JSON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or</a:t>
            </a:r>
          </a:p>
          <a:p>
            <a:pPr algn="ctr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23408F"/>
                </a:solidFill>
                <a:latin typeface="Noto Sans" panose="020B0502040504020204" pitchFamily="34" charset="0"/>
              </a:rPr>
              <a:t>other</a:t>
            </a:r>
          </a:p>
        </p:txBody>
      </p:sp>
      <p:sp>
        <p:nvSpPr>
          <p:cNvPr id="35" name="Right Arrow 25">
            <a:extLst>
              <a:ext uri="{FF2B5EF4-FFF2-40B4-BE49-F238E27FC236}">
                <a16:creationId xmlns:a16="http://schemas.microsoft.com/office/drawing/2014/main" id="{5A9FEB1C-E403-43FB-A2B3-57B55BBAFCFC}"/>
              </a:ext>
            </a:extLst>
          </p:cNvPr>
          <p:cNvSpPr/>
          <p:nvPr/>
        </p:nvSpPr>
        <p:spPr>
          <a:xfrm rot="10800000">
            <a:off x="6988415" y="4887097"/>
            <a:ext cx="521547" cy="284206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36" name="Right Arrow 26">
            <a:extLst>
              <a:ext uri="{FF2B5EF4-FFF2-40B4-BE49-F238E27FC236}">
                <a16:creationId xmlns:a16="http://schemas.microsoft.com/office/drawing/2014/main" id="{09579D72-6853-4EF3-B09F-0A3A58272722}"/>
              </a:ext>
            </a:extLst>
          </p:cNvPr>
          <p:cNvSpPr/>
          <p:nvPr/>
        </p:nvSpPr>
        <p:spPr>
          <a:xfrm>
            <a:off x="7056967" y="5272086"/>
            <a:ext cx="521547" cy="29930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sz="7200" dirty="0">
              <a:solidFill>
                <a:schemeClr val="tx2"/>
              </a:solidFill>
              <a:latin typeface="Noto Sans" panose="020B0502040504020204" pitchFamily="34" charset="0"/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DE698731-76F3-4E30-8F60-0CE900FAA445}"/>
              </a:ext>
            </a:extLst>
          </p:cNvPr>
          <p:cNvSpPr/>
          <p:nvPr/>
        </p:nvSpPr>
        <p:spPr>
          <a:xfrm>
            <a:off x="495353" y="2170628"/>
            <a:ext cx="2061932" cy="1945545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Noto Sans" panose="020B0502040504020204" pitchFamily="34" charset="0"/>
              </a:rPr>
              <a:t>DFDL Schema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Noto Sans" panose="020B0502040504020204" pitchFamily="34" charset="0"/>
              </a:rPr>
              <a:t>(Format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Noto Sans" panose="020B0502040504020204" pitchFamily="34" charset="0"/>
              </a:rPr>
              <a:t>Description)</a:t>
            </a:r>
          </a:p>
        </p:txBody>
      </p:sp>
    </p:spTree>
    <p:extLst>
      <p:ext uri="{BB962C8B-B14F-4D97-AF65-F5344CB8AC3E}">
        <p14:creationId xmlns:p14="http://schemas.microsoft.com/office/powerpoint/2010/main" val="160503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462C96A-ECCC-407A-8DA5-CACD9970F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Data Format Description Language</a:t>
            </a:r>
            <a:endParaRPr lang="en-US" alt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B2F5986-D4AE-4FE9-9A5A-679A1D0CC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08783"/>
            <a:ext cx="8229600" cy="405655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DFDL is a way of describing data formats</a:t>
            </a:r>
          </a:p>
          <a:p>
            <a:r>
              <a:rPr lang="en-US" altLang="en-US" dirty="0"/>
              <a:t>It is NOT a data format itself! </a:t>
            </a:r>
          </a:p>
          <a:p>
            <a:endParaRPr lang="en-US" altLang="en-US" dirty="0"/>
          </a:p>
          <a:p>
            <a:r>
              <a:rPr lang="en-US" altLang="en-US" dirty="0"/>
              <a:t>Open Standard from the Open Grid Forum (OGF)</a:t>
            </a:r>
          </a:p>
          <a:p>
            <a:r>
              <a:rPr lang="en-US" altLang="en-US" dirty="0"/>
              <a:t>DFDL Specification - Version 1.0 – Sept. 2014 </a:t>
            </a:r>
          </a:p>
          <a:p>
            <a:r>
              <a:rPr lang="en-US" altLang="en-US" dirty="0"/>
              <a:t>2 other DFDL Implementations (IBM, ESA)</a:t>
            </a:r>
          </a:p>
          <a:p>
            <a:endParaRPr lang="en-US" altLang="en-US" dirty="0"/>
          </a:p>
          <a:p>
            <a:r>
              <a:rPr lang="en-US" altLang="en-US" dirty="0"/>
              <a:t>DFDL has union of capabilities across many marketplace data integration products/tools/packages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B2A3C-A5AF-439F-B35E-FFC8C9BB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43EC9-1890-4689-958B-7BE099FB4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8D3D06-F427-4402-92D2-A206586D2A5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1034F-7807-43A9-B07A-E98892913081}"/>
              </a:ext>
            </a:extLst>
          </p:cNvPr>
          <p:cNvSpPr txBox="1"/>
          <p:nvPr/>
        </p:nvSpPr>
        <p:spPr>
          <a:xfrm>
            <a:off x="2057400" y="990601"/>
            <a:ext cx="41386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DFDL →</a:t>
            </a:r>
            <a:r>
              <a:rPr lang="en-US" sz="4400" b="1" dirty="0" err="1">
                <a:latin typeface="+mj-lt"/>
              </a:rPr>
              <a:t>D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a</a:t>
            </a:r>
            <a:r>
              <a:rPr lang="en-US" sz="4400" b="1" dirty="0" err="1">
                <a:latin typeface="+mj-lt"/>
              </a:rPr>
              <a:t>F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fo</a:t>
            </a:r>
            <a:r>
              <a:rPr lang="en-US" sz="4400" b="1" dirty="0" err="1">
                <a:latin typeface="+mj-lt"/>
              </a:rPr>
              <a:t>D</a:t>
            </a:r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4400" b="1" dirty="0" err="1">
                <a:latin typeface="+mj-lt"/>
              </a:rPr>
              <a:t>L</a:t>
            </a:r>
            <a:r>
              <a:rPr lang="en-US" sz="4400" b="1" dirty="0">
                <a:latin typeface="+mj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5635-3723-446A-9D0D-D719AABA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 that NACHA to XML Please....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F9B79-D50E-4087-A1DF-F938227C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90678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ACHFile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="ach:2013"&gt;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FileHeaderRecord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123456789&lt;/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987654321&lt;/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FileCreationDate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&gt;071030&lt;/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FileCreationDate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FileCreationTime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&gt;1634&lt;/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FileCreationTime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FileIdModifier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&gt;A&lt;/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FileIdModifier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&gt;094&lt;/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BlockingFactor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&gt;10&lt;/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BlockingFactor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&gt;TEST Destination 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&gt;TEST Origination 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FileHeaderRecord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&lt;Batch&gt;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BatchHeaderRecord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&gt;5&lt;/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ServiceClassCode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&gt;200&lt;/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25939-405E-430A-B115-C4429E00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31A12-5C1F-4C4F-ABDD-CC571707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5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82F6-4A5B-47E8-B41E-328FF62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Prefer my NACHA as JSON Please...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BD4F3-CD49-41B7-9532-B21A2D35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56991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ACHFile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FileHeaderRecord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PriorityCode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123456789",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987654321",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FileCreationDate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"071030",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FileCreationTime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"1634",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FileIdModifier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"A",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"094",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BlockingFactor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"10",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"1",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ImmediateDestinationName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"TEST Destination 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ImmediateOriginName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"TEST Origination 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" },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"Batch": [ {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BatchHeaderRecord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{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"5",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ServiceClassCode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"200",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"CompanyName": "VIA LICENSING CO",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CompanyDiscretionaryData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 ",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CompanyIdentific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30C96-346F-4395-911B-103D22D0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 2019 Tresys Technology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F3C9F-8E72-47D3-8662-16BCCD33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9C04-9BE2-4A9F-A3FE-72B969880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DFDL Schemas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2019 Tresys Technology, LLC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88381"/>
              </p:ext>
            </p:extLst>
          </p:nvPr>
        </p:nvGraphicFramePr>
        <p:xfrm>
          <a:off x="541492" y="990274"/>
          <a:ext cx="8044666" cy="517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91">
                  <a:extLst>
                    <a:ext uri="{9D8B030D-6E8A-4147-A177-3AD203B41FA5}">
                      <a16:colId xmlns:a16="http://schemas.microsoft.com/office/drawing/2014/main" val="2492715982"/>
                    </a:ext>
                  </a:extLst>
                </a:gridCol>
                <a:gridCol w="1914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65318928"/>
                    </a:ext>
                  </a:extLst>
                </a:gridCol>
                <a:gridCol w="1194758">
                  <a:extLst>
                    <a:ext uri="{9D8B030D-6E8A-4147-A177-3AD203B41FA5}">
                      <a16:colId xmlns:a16="http://schemas.microsoft.com/office/drawing/2014/main" val="2147452390"/>
                    </a:ext>
                  </a:extLst>
                </a:gridCol>
              </a:tblGrid>
              <a:tr h="151964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Public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github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MIL-STD-2045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PCAP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NITF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PNG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JPEG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NACHA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VCard</a:t>
                      </a:r>
                      <a:endParaRPr lang="en-US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QuasiXML</a:t>
                      </a:r>
                      <a:endParaRPr lang="en-US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Geonames</a:t>
                      </a:r>
                      <a:endParaRPr lang="en-US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EDIFACT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                       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IBM4690-TLOG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ISO8583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GIF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Praat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TextGrid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ARINC429-PoC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IPFIX            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Syslog</a:t>
                      </a:r>
                      <a:endParaRPr lang="en-US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EDIFACT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                       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IBM4690-TLOG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ISO8583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SHP (shape file)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BMP                                 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KNXNet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/IP(PLC4X)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GIF                                       Siemens S7 (PLC4X)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Praat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TextGrid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                   Asterix (Cat 034, 048)**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ARINC429-PoC                   </a:t>
                      </a:r>
                      <a:r>
                        <a:rPr lang="en-US" sz="1400" b="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MagVar</a:t>
                      </a:r>
                      <a:endParaRPr lang="en-US" sz="14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IPFIX*              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Splunk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iCalendar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IMF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SHP (shape file)                                 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KNXNet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/IP(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indust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control)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Siemens S7 (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indust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control)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Asterix (Cat 034, 048)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MagVar</a:t>
                      </a:r>
                      <a:endParaRPr lang="en-US" sz="14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AFTN Flight Plan</a:t>
                      </a:r>
                    </a:p>
                    <a:p>
                      <a:pPr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098">
                <a:tc>
                  <a:txBody>
                    <a:bodyPr/>
                    <a:lstStyle/>
                    <a:p>
                      <a:r>
                        <a:rPr lang="en-US" sz="1400" b="0" dirty="0"/>
                        <a:t>FOUO / CUI</a:t>
                      </a:r>
                    </a:p>
                    <a:p>
                      <a:r>
                        <a:rPr lang="en-US" sz="1400" b="0" dirty="0"/>
                        <a:t>(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DI2E.net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VMF</a:t>
                      </a:r>
                    </a:p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VMF_S2S unit-normalizing (Rev A)</a:t>
                      </a:r>
                    </a:p>
                    <a:p>
                      <a:pPr lvl="0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USMTF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ATO (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MIL-STD-6040</a:t>
                      </a: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lvl="0"/>
                      <a:r>
                        <a:rPr lang="en-US" sz="1400" b="0" i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LINK16 (NATO STANAG 5516)  - non-</a:t>
                      </a:r>
                      <a:r>
                        <a:rPr lang="en-US" sz="1400" b="0" i="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normalizaing</a:t>
                      </a:r>
                      <a:endParaRPr lang="en-US" sz="1400" b="0" i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</a:rPr>
                        <a:t>LINK16 (MIL-STD-6016F subset) - normalizing</a:t>
                      </a:r>
                    </a:p>
                    <a:p>
                      <a:pPr lvl="0"/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A-GNOSC REMEDY 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ARMY DRRS </a:t>
                      </a:r>
                    </a:p>
                    <a:p>
                      <a:pPr>
                        <a:buNone/>
                      </a:pPr>
                      <a:r>
                        <a:rPr lang="en-US" sz="14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USCG UCOP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CEF-R1965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GMTIF (STANAG 4607)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SOTF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JICD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JREAP-C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DISV6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SIMPLE (STANAG 5602 Ed 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076">
                <a:tc>
                  <a:txBody>
                    <a:bodyPr/>
                    <a:lstStyle/>
                    <a:p>
                      <a:r>
                        <a:rPr lang="en-US" sz="1400" b="0" dirty="0"/>
                        <a:t>Commercial </a:t>
                      </a:r>
                    </a:p>
                    <a:p>
                      <a:r>
                        <a:rPr lang="en-US" sz="1400" b="0" dirty="0"/>
                        <a:t>License $$$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dirty="0"/>
                        <a:t>SWIFT-MT (IBM)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HIPAA-5010 (IBM)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HL7-2.7 (IBM)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USMTF ATO, ACO, etc. (Tresys)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LINK16 (MIL-STD-6016 E, F, G) (Tresys)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VMF (MIL-STD-6017 A, B, C, D) (Tresys)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D2FA8-D05E-4D19-83AF-E569B8B7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1EBD-41B8-4345-86F1-068BAC6AA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sys Colors">
      <a:dk1>
        <a:sysClr val="windowText" lastClr="000000"/>
      </a:dk1>
      <a:lt1>
        <a:sysClr val="window" lastClr="FFFFFF"/>
      </a:lt1>
      <a:dk2>
        <a:srgbClr val="23408F"/>
      </a:dk2>
      <a:lt2>
        <a:srgbClr val="EEECE1"/>
      </a:lt2>
      <a:accent1>
        <a:srgbClr val="37669F"/>
      </a:accent1>
      <a:accent2>
        <a:srgbClr val="009DBF"/>
      </a:accent2>
      <a:accent3>
        <a:srgbClr val="F79646"/>
      </a:accent3>
      <a:accent4>
        <a:srgbClr val="00B0F0"/>
      </a:accent4>
      <a:accent5>
        <a:srgbClr val="31859B"/>
      </a:accent5>
      <a:accent6>
        <a:srgbClr val="E36C09"/>
      </a:accent6>
      <a:hlink>
        <a:srgbClr val="F79646"/>
      </a:hlink>
      <a:folHlink>
        <a:srgbClr val="E36C09"/>
      </a:folHlink>
    </a:clrScheme>
    <a:fontScheme name="Tresys 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esys-tech-template" id="{DA245E09-BEDB-4557-B826-665AAF59C485}" vid="{4013AC32-5082-40E3-B4DC-DDFC20A9BA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Tresys-tech-template</Template>
  <TotalTime>0</TotalTime>
  <Words>1338</Words>
  <Application>Microsoft Office PowerPoint</Application>
  <PresentationFormat>On-screen Show (4:3)</PresentationFormat>
  <Paragraphs>299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Noto Mono</vt:lpstr>
      <vt:lpstr>Noto Sans</vt:lpstr>
      <vt:lpstr>Times New Roman</vt:lpstr>
      <vt:lpstr>Wingdings</vt:lpstr>
      <vt:lpstr>Office Theme</vt:lpstr>
      <vt:lpstr>Data Format Description Language &amp;                                    </vt:lpstr>
      <vt:lpstr>Got EDIFACT Data? </vt:lpstr>
      <vt:lpstr>Got bit-packed binary data ?</vt:lpstr>
      <vt:lpstr>Got NACHA Data?</vt:lpstr>
      <vt:lpstr>Parse Data based on DFDL Schema</vt:lpstr>
      <vt:lpstr>Data Format Description Language</vt:lpstr>
      <vt:lpstr>Convert that NACHA to XML Please....</vt:lpstr>
      <vt:lpstr>Prefer my NACHA as JSON Please...</vt:lpstr>
      <vt:lpstr>DFDL Schemas</vt:lpstr>
      <vt:lpstr>Parse and "Unparse" Data</vt:lpstr>
      <vt:lpstr>Daffodil Integrations</vt:lpstr>
      <vt:lpstr>Daffodil Coolness</vt:lpstr>
      <vt:lpstr>Cool Daffodil Ideas...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DFDL and the Open Source Daffodil Project</dc:title>
  <dc:creator/>
  <cp:lastModifiedBy/>
  <cp:revision>58</cp:revision>
  <dcterms:created xsi:type="dcterms:W3CDTF">2016-10-14T14:17:41Z</dcterms:created>
  <dcterms:modified xsi:type="dcterms:W3CDTF">2019-09-06T22:45:30Z</dcterms:modified>
</cp:coreProperties>
</file>