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4" r:id="rId2"/>
    <p:sldId id="381" r:id="rId3"/>
    <p:sldId id="411" r:id="rId4"/>
    <p:sldId id="412" r:id="rId5"/>
    <p:sldId id="413" r:id="rId6"/>
    <p:sldId id="3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05" autoAdjust="0"/>
  </p:normalViewPr>
  <p:slideViewPr>
    <p:cSldViewPr>
      <p:cViewPr varScale="1">
        <p:scale>
          <a:sx n="108" d="100"/>
          <a:sy n="108" d="100"/>
        </p:scale>
        <p:origin x="10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5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408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Lines of Code = 267K*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Lines of Code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592-4BAA-9AA2-E995797F4D05}"/>
              </c:ext>
            </c:extLst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592-4BAA-9AA2-E995797F4D05}"/>
              </c:ext>
            </c:extLst>
          </c:dPt>
          <c:dPt>
            <c:idx val="2"/>
            <c:bubble3D val="0"/>
            <c:spPr>
              <a:solidFill>
                <a:srgbClr val="CCFFCC"/>
              </a:solidFill>
            </c:spPr>
            <c:extLst>
              <c:ext xmlns:c16="http://schemas.microsoft.com/office/drawing/2014/chart" uri="{C3380CC4-5D6E-409C-BE32-E72D297353CC}">
                <c16:uniqueId val="{00000005-F592-4BAA-9AA2-E995797F4D05}"/>
              </c:ext>
            </c:extLst>
          </c:dPt>
          <c:dPt>
            <c:idx val="4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F592-4BAA-9AA2-E995797F4D0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source (scala + java)</c:v>
                </c:pt>
                <c:pt idx="1">
                  <c:v>unit tests(scala)</c:v>
                </c:pt>
                <c:pt idx="2">
                  <c:v>test suite (tdml, xsd, scala)</c:v>
                </c:pt>
                <c:pt idx="3">
                  <c:v>Integrations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95646</c:v>
                </c:pt>
                <c:pt idx="1">
                  <c:v>34001</c:v>
                </c:pt>
                <c:pt idx="2">
                  <c:v>133926</c:v>
                </c:pt>
                <c:pt idx="3">
                  <c:v>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592-4BAA-9AA2-E995797F4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C08BD-ED02-4546-BD6A-5105893C9823}" type="datetimeFigureOut">
              <a:rPr lang="en-US" smtClean="0"/>
              <a:t>9/3/2019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03BDE-2C80-48E3-8846-91C23AFF90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45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3B149-8B9E-4830-AAE2-F6FC1C4727EE}" type="datetimeFigureOut">
              <a:rPr lang="en-US" smtClean="0"/>
              <a:t>9/3/2019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E63C1-14FB-49A5-A5A4-786242AF7F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51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don't have to parse first in order to unparse. You can start at the bottom with an </a:t>
            </a:r>
            <a:r>
              <a:rPr lang="en-US" dirty="0" err="1"/>
              <a:t>infoset</a:t>
            </a:r>
            <a:r>
              <a:rPr lang="en-US" dirty="0"/>
              <a:t>, and directly unparse 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UNCLASSIFIED/FOR OFFICIAL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C789E2-7A53-4D0B-A8AE-5F870F4EBD5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42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Galapagos_shark.jpg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4C40E50-7843-4130-BE7E-7DA9A60EA0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599" y="4800599"/>
            <a:ext cx="8099865" cy="631825"/>
          </a:xfrm>
        </p:spPr>
        <p:txBody>
          <a:bodyPr>
            <a:normAutofit/>
          </a:bodyPr>
          <a:lstStyle>
            <a:lvl1pPr algn="l">
              <a:defRPr sz="24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00" y="5410199"/>
            <a:ext cx="8099865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709465" y="5410199"/>
            <a:ext cx="0" cy="114300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537E891-81DE-43E0-8E28-48D57469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3800" y="6406371"/>
            <a:ext cx="2895600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© 2019 Tresys Technology, LLC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C2027C0-F9E6-41D2-AE96-BC1319A554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25" y="6063471"/>
            <a:ext cx="1979675" cy="6858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475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50838"/>
            <a:ext cx="8229600" cy="563562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  <a:latin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000">
                <a:solidFill>
                  <a:schemeClr val="accent1"/>
                </a:solidFill>
                <a:latin typeface="Calibri" panose="020F0502020204030204" pitchFamily="34" charset="0"/>
              </a:defRPr>
            </a:lvl3pPr>
            <a:lvl4pPr>
              <a:defRPr sz="1800">
                <a:solidFill>
                  <a:schemeClr val="accent2"/>
                </a:solidFill>
                <a:latin typeface="Calibri" panose="020F0502020204030204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 algn="ctr">
              <a:defRPr b="1">
                <a:effectLst/>
              </a:defRPr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ffectLst/>
              </a:defRPr>
            </a:lvl1pPr>
          </a:lstStyle>
          <a:p>
            <a:fld id="{E87A9C04-9BE2-4A9F-A3FE-72B96988022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914400"/>
            <a:ext cx="8686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355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400800"/>
            <a:ext cx="2133600" cy="365125"/>
          </a:xfrm>
          <a:prstGeom prst="rect">
            <a:avLst/>
          </a:prstGeom>
        </p:spPr>
        <p:txBody>
          <a:bodyPr anchor="ctr"/>
          <a:lstStyle>
            <a:lvl1pPr algn="l">
              <a:defRPr sz="1200" b="1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23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914400"/>
            <a:ext cx="8686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96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914400"/>
            <a:ext cx="8686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83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686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317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91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70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87688" y="6373813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11EBD-41B8-4345-86F1-068BAC6AA7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89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839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© 2019 Tresys Technology,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</a:defRPr>
            </a:lvl1pPr>
          </a:lstStyle>
          <a:p>
            <a:fld id="{E87A9C04-9BE2-4A9F-A3FE-72B96988022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533400" y="6408393"/>
            <a:ext cx="0" cy="362147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250" y="6299670"/>
            <a:ext cx="1241866" cy="4302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8FD2CF-B646-4E35-A5EF-86CA8FAED91F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6294706"/>
            <a:ext cx="2286000" cy="47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82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accent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accent2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3.0/" TargetMode="External"/><Relationship Id="rId2" Type="http://schemas.openxmlformats.org/officeDocument/2006/relationships/hyperlink" Target="http://en.wikipedia.org/wiki/File:Galapagos_shark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CD075-A51C-4E7E-82F4-1A3C53B1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Tresys Technology, LLC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073415-9692-451B-8D37-7062BDC0D043}"/>
              </a:ext>
            </a:extLst>
          </p:cNvPr>
          <p:cNvSpPr txBox="1"/>
          <p:nvPr/>
        </p:nvSpPr>
        <p:spPr>
          <a:xfrm>
            <a:off x="6248400" y="6656080"/>
            <a:ext cx="2895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2" tooltip="http://en.wikipedia.org/wiki/File:Galapagos_shark.jp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3" tooltip="https://creativecommons.org/licenses/by-sa/3.0/"/>
              </a:rPr>
              <a:t>CC BY-SA</a:t>
            </a:r>
            <a:endParaRPr lang="en-US" sz="9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4D78B79-7BB0-4223-A511-4A0F359926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6434"/>
            <a:ext cx="3609975" cy="749565"/>
          </a:xfrm>
          <a:prstGeom prst="rect">
            <a:avLst/>
          </a:prstGeom>
        </p:spPr>
      </p:pic>
      <p:sp>
        <p:nvSpPr>
          <p:cNvPr id="17" name="Subtitle 3">
            <a:extLst>
              <a:ext uri="{FF2B5EF4-FFF2-40B4-BE49-F238E27FC236}">
                <a16:creationId xmlns:a16="http://schemas.microsoft.com/office/drawing/2014/main" id="{7D6DD8BB-E701-4CFF-8395-247075C3C53F}"/>
              </a:ext>
            </a:extLst>
          </p:cNvPr>
          <p:cNvSpPr txBox="1">
            <a:spLocks/>
          </p:cNvSpPr>
          <p:nvPr/>
        </p:nvSpPr>
        <p:spPr>
          <a:xfrm>
            <a:off x="533400" y="5465078"/>
            <a:ext cx="6400800" cy="584775"/>
          </a:xfrm>
          <a:prstGeom prst="rect">
            <a:avLst/>
          </a:prstGeom>
          <a:solidFill>
            <a:srgbClr val="0070C0">
              <a:alpha val="66000"/>
            </a:srgbClr>
          </a:solidFill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accent2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altLang="en-US" sz="1600" b="1">
                <a:solidFill>
                  <a:schemeClr val="bg1"/>
                </a:solidFill>
                <a:latin typeface="Noto Sans" panose="020B0502040504020204" pitchFamily="34" charset="0"/>
              </a:rPr>
              <a:t>Mike Beckerle,  Data Archeologist, Tresys Technology</a:t>
            </a:r>
            <a:br>
              <a:rPr lang="en-US" altLang="en-US" sz="1600" b="1">
                <a:solidFill>
                  <a:schemeClr val="bg1"/>
                </a:solidFill>
                <a:latin typeface="Noto Sans" panose="020B0502040504020204" pitchFamily="34" charset="0"/>
              </a:rPr>
            </a:br>
            <a:r>
              <a:rPr lang="en-US" altLang="en-US" sz="1600" b="1">
                <a:solidFill>
                  <a:schemeClr val="bg1"/>
                </a:solidFill>
              </a:rPr>
              <a:t>mbeckerle at tresys.com or at apache.org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022D3396-66F5-47DA-869E-B2797D482C29}"/>
              </a:ext>
            </a:extLst>
          </p:cNvPr>
          <p:cNvSpPr/>
          <p:nvPr/>
        </p:nvSpPr>
        <p:spPr>
          <a:xfrm>
            <a:off x="2514600" y="902623"/>
            <a:ext cx="3581400" cy="1258755"/>
          </a:xfrm>
          <a:prstGeom prst="cloudCallout">
            <a:avLst>
              <a:gd name="adj1" fmla="val -25497"/>
              <a:gd name="adj2" fmla="val 14634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2"/>
                </a:solidFill>
              </a:rPr>
              <a:t>I just want to kill the data format problem once and for all</a:t>
            </a:r>
          </a:p>
        </p:txBody>
      </p:sp>
    </p:spTree>
    <p:extLst>
      <p:ext uri="{BB962C8B-B14F-4D97-AF65-F5344CB8AC3E}">
        <p14:creationId xmlns:p14="http://schemas.microsoft.com/office/powerpoint/2010/main" val="238324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Kill the Data Format Problem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076AE18-697E-48A5-A78B-2D0554DAD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Tresys Technology, LLC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77CE3-1126-4A4B-B21F-DD2AD21CB813}"/>
              </a:ext>
            </a:extLst>
          </p:cNvPr>
          <p:cNvSpPr>
            <a:spLocks noGrp="1"/>
          </p:cNvSpPr>
          <p:nvPr>
            <p:ph type="sldNum" idx="4294967295"/>
          </p:nvPr>
        </p:nvSpPr>
        <p:spPr/>
        <p:txBody>
          <a:bodyPr/>
          <a:lstStyle/>
          <a:p>
            <a:fld id="{E87A9C04-9BE2-4A9F-A3FE-72B96988022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794000" y="1524000"/>
            <a:ext cx="3502683" cy="3645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Noto Mono" panose="020B0609030804020204" pitchFamily="49" charset="0"/>
                <a:cs typeface="Noto Mono" panose="020B0609030804020204" pitchFamily="49" charset="0"/>
              </a:rPr>
              <a:t>rLimit=5;rpngx=-7.1E8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66800" y="2658076"/>
            <a:ext cx="1905000" cy="729049"/>
          </a:xfrm>
          <a:prstGeom prst="rect">
            <a:avLst/>
          </a:prstGeom>
          <a:solidFill>
            <a:srgbClr val="D7EAD6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Daffodil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12934" y="2658076"/>
            <a:ext cx="1888066" cy="729049"/>
          </a:xfrm>
          <a:prstGeom prst="rect">
            <a:avLst/>
          </a:prstGeom>
          <a:solidFill>
            <a:srgbClr val="D7EAD6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Daffodil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71579" y="4116173"/>
            <a:ext cx="2005584" cy="5320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i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rValues</a:t>
            </a:r>
            <a:endParaRPr lang="en-US" sz="1600" b="1" dirty="0">
              <a:solidFill>
                <a:schemeClr val="tx2"/>
              </a:solidFill>
              <a:latin typeface="Noto Sans" panose="020B05020405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91445" y="5029200"/>
            <a:ext cx="2005584" cy="990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i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rpngx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Value: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 -7.1E8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Type: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 Double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91466" y="5029200"/>
            <a:ext cx="2005584" cy="990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en-US" sz="1600" b="1" i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rLimit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Value: 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5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Type: </a:t>
            </a:r>
            <a:r>
              <a:rPr lang="en-US" sz="1600" dirty="0">
                <a:solidFill>
                  <a:schemeClr val="tx2"/>
                </a:solidFill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Int</a:t>
            </a:r>
            <a:endParaRPr lang="en-US" sz="1600" b="1" dirty="0">
              <a:solidFill>
                <a:schemeClr val="tx2"/>
              </a:solidFill>
              <a:latin typeface="Noto Sans" panose="020B05020405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9" name="Elbow Connector 18"/>
          <p:cNvCxnSpPr>
            <a:stCxn id="15" idx="2"/>
            <a:endCxn id="18" idx="0"/>
          </p:cNvCxnSpPr>
          <p:nvPr/>
        </p:nvCxnSpPr>
        <p:spPr>
          <a:xfrm rot="5400000">
            <a:off x="3843815" y="4298644"/>
            <a:ext cx="381000" cy="1080113"/>
          </a:xfrm>
          <a:prstGeom prst="bentConnector3">
            <a:avLst>
              <a:gd name="adj1" fmla="val 50000"/>
            </a:avLst>
          </a:prstGeom>
          <a:ln w="28575"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23" name="Right Arrow 22"/>
          <p:cNvSpPr/>
          <p:nvPr/>
        </p:nvSpPr>
        <p:spPr>
          <a:xfrm rot="18900000">
            <a:off x="5578114" y="3630785"/>
            <a:ext cx="678011" cy="258991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 rot="8100000">
            <a:off x="2900260" y="2150819"/>
            <a:ext cx="678011" cy="270802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6" name="Right Arrow 25"/>
          <p:cNvSpPr/>
          <p:nvPr/>
        </p:nvSpPr>
        <p:spPr>
          <a:xfrm rot="10800000">
            <a:off x="3140116" y="2847975"/>
            <a:ext cx="521547" cy="28420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5434923" y="2847975"/>
            <a:ext cx="521547" cy="299308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8" name="Right Arrow 27"/>
          <p:cNvSpPr/>
          <p:nvPr/>
        </p:nvSpPr>
        <p:spPr>
          <a:xfrm rot="13500000">
            <a:off x="5622688" y="2131850"/>
            <a:ext cx="678011" cy="272113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9" name="Right Arrow 28"/>
          <p:cNvSpPr/>
          <p:nvPr/>
        </p:nvSpPr>
        <p:spPr>
          <a:xfrm rot="2700000">
            <a:off x="2919502" y="3628864"/>
            <a:ext cx="678011" cy="272112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90185" y="2198132"/>
            <a:ext cx="824264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Parse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16783" y="2198132"/>
            <a:ext cx="1152880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Unparse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362207" y="4294806"/>
            <a:ext cx="1011815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Infoset</a:t>
            </a:r>
          </a:p>
        </p:txBody>
      </p:sp>
      <p:cxnSp>
        <p:nvCxnSpPr>
          <p:cNvPr id="32" name="Elbow Connector 31"/>
          <p:cNvCxnSpPr>
            <a:stCxn id="15" idx="2"/>
            <a:endCxn id="16" idx="0"/>
          </p:cNvCxnSpPr>
          <p:nvPr/>
        </p:nvCxnSpPr>
        <p:spPr>
          <a:xfrm rot="16200000" flipH="1">
            <a:off x="4943804" y="4278767"/>
            <a:ext cx="381000" cy="1119866"/>
          </a:xfrm>
          <a:prstGeom prst="bentConnector3">
            <a:avLst>
              <a:gd name="adj1" fmla="val 50000"/>
            </a:avLst>
          </a:prstGeom>
          <a:ln w="28575"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33" name="Rectangle 32"/>
          <p:cNvSpPr/>
          <p:nvPr/>
        </p:nvSpPr>
        <p:spPr>
          <a:xfrm>
            <a:off x="2645623" y="1053861"/>
            <a:ext cx="3799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Noto Sans" panose="020B0502040504020204" pitchFamily="34" charset="0"/>
                <a:cs typeface="Noto Mono" panose="020B0609030804020204" pitchFamily="49" charset="0"/>
              </a:rPr>
              <a:t>Data: In Text or Binary Formats</a:t>
            </a:r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6BF64E00-C45A-4FE5-B50F-51C988FDE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2124" y="4557232"/>
            <a:ext cx="818150" cy="1429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n-US" altLang="en-US" b="1" dirty="0">
                <a:solidFill>
                  <a:srgbClr val="23408F"/>
                </a:solidFill>
                <a:latin typeface="Noto Sans" panose="020B0502040504020204" pitchFamily="34" charset="0"/>
              </a:rPr>
              <a:t>XML</a:t>
            </a:r>
          </a:p>
          <a:p>
            <a:pPr algn="ctr" hangingPunct="1">
              <a:lnSpc>
                <a:spcPct val="100000"/>
              </a:lnSpc>
            </a:pPr>
            <a:r>
              <a:rPr lang="en-US" altLang="en-US" sz="1500" b="1" dirty="0">
                <a:solidFill>
                  <a:srgbClr val="23408F"/>
                </a:solidFill>
                <a:latin typeface="Noto Sans" panose="020B0502040504020204" pitchFamily="34" charset="0"/>
              </a:rPr>
              <a:t>or</a:t>
            </a:r>
          </a:p>
          <a:p>
            <a:pPr algn="ctr" hangingPunct="1">
              <a:lnSpc>
                <a:spcPct val="100000"/>
              </a:lnSpc>
            </a:pPr>
            <a:r>
              <a:rPr lang="en-US" altLang="en-US" b="1" dirty="0">
                <a:solidFill>
                  <a:srgbClr val="23408F"/>
                </a:solidFill>
                <a:latin typeface="Noto Sans" panose="020B0502040504020204" pitchFamily="34" charset="0"/>
              </a:rPr>
              <a:t>JSON</a:t>
            </a:r>
          </a:p>
          <a:p>
            <a:pPr algn="ctr" hangingPunct="1">
              <a:lnSpc>
                <a:spcPct val="100000"/>
              </a:lnSpc>
            </a:pPr>
            <a:r>
              <a:rPr lang="en-US" altLang="en-US" b="1" dirty="0">
                <a:solidFill>
                  <a:srgbClr val="23408F"/>
                </a:solidFill>
                <a:latin typeface="Noto Sans" panose="020B0502040504020204" pitchFamily="34" charset="0"/>
              </a:rPr>
              <a:t>or</a:t>
            </a:r>
          </a:p>
          <a:p>
            <a:pPr algn="ctr" hangingPunct="1">
              <a:lnSpc>
                <a:spcPct val="100000"/>
              </a:lnSpc>
            </a:pPr>
            <a:r>
              <a:rPr lang="en-US" altLang="en-US" b="1" dirty="0">
                <a:solidFill>
                  <a:srgbClr val="23408F"/>
                </a:solidFill>
                <a:latin typeface="Noto Sans" panose="020B0502040504020204" pitchFamily="34" charset="0"/>
              </a:rPr>
              <a:t>other</a:t>
            </a:r>
          </a:p>
        </p:txBody>
      </p:sp>
      <p:sp>
        <p:nvSpPr>
          <p:cNvPr id="35" name="Right Arrow 25">
            <a:extLst>
              <a:ext uri="{FF2B5EF4-FFF2-40B4-BE49-F238E27FC236}">
                <a16:creationId xmlns:a16="http://schemas.microsoft.com/office/drawing/2014/main" id="{5A9FEB1C-E403-43FB-A2B3-57B55BBAFCFC}"/>
              </a:ext>
            </a:extLst>
          </p:cNvPr>
          <p:cNvSpPr/>
          <p:nvPr/>
        </p:nvSpPr>
        <p:spPr>
          <a:xfrm rot="10800000">
            <a:off x="6988415" y="4887097"/>
            <a:ext cx="521547" cy="284206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36" name="Right Arrow 26">
            <a:extLst>
              <a:ext uri="{FF2B5EF4-FFF2-40B4-BE49-F238E27FC236}">
                <a16:creationId xmlns:a16="http://schemas.microsoft.com/office/drawing/2014/main" id="{09579D72-6853-4EF3-B09F-0A3A58272722}"/>
              </a:ext>
            </a:extLst>
          </p:cNvPr>
          <p:cNvSpPr/>
          <p:nvPr/>
        </p:nvSpPr>
        <p:spPr>
          <a:xfrm>
            <a:off x="7056967" y="5272086"/>
            <a:ext cx="521547" cy="299308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US" sz="7200" dirty="0">
              <a:solidFill>
                <a:schemeClr val="tx2"/>
              </a:solidFill>
              <a:latin typeface="Noto Sans" panose="020B0502040504020204" pitchFamily="34" charset="0"/>
            </a:endParaRP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DE698731-76F3-4E30-8F60-0CE900FAA445}"/>
              </a:ext>
            </a:extLst>
          </p:cNvPr>
          <p:cNvSpPr/>
          <p:nvPr/>
        </p:nvSpPr>
        <p:spPr>
          <a:xfrm>
            <a:off x="3890969" y="2411098"/>
            <a:ext cx="1447800" cy="1308340"/>
          </a:xfrm>
          <a:prstGeom prst="flowChartDocumen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</a:rPr>
              <a:t>DFDL Schema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</a:rPr>
              <a:t>(Format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Noto Sans" panose="020B0502040504020204" pitchFamily="34" charset="0"/>
              </a:rPr>
              <a:t>Description)</a:t>
            </a:r>
          </a:p>
        </p:txBody>
      </p:sp>
    </p:spTree>
    <p:extLst>
      <p:ext uri="{BB962C8B-B14F-4D97-AF65-F5344CB8AC3E}">
        <p14:creationId xmlns:p14="http://schemas.microsoft.com/office/powerpoint/2010/main" val="742649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E2057-CAAE-40ED-9AF1-7F4CBB49F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Daffodil - Kill the Data Format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60E7-3ED8-4381-A1D4-E623569A9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Podling</a:t>
            </a:r>
            <a:r>
              <a:rPr lang="en-US" dirty="0"/>
              <a:t> since Sept 2017</a:t>
            </a:r>
          </a:p>
          <a:p>
            <a:r>
              <a:rPr lang="en-US" dirty="0"/>
              <a:t>4 Apache Releases - most recent July 2019</a:t>
            </a:r>
          </a:p>
          <a:p>
            <a:r>
              <a:rPr lang="en-US" dirty="0"/>
              <a:t>Technology Status</a:t>
            </a:r>
          </a:p>
          <a:p>
            <a:pPr lvl="1"/>
            <a:r>
              <a:rPr lang="en-US" dirty="0"/>
              <a:t>Being deployed in military cybersecurity systems today</a:t>
            </a:r>
          </a:p>
          <a:p>
            <a:pPr lvl="1"/>
            <a:r>
              <a:rPr lang="en-US" dirty="0"/>
              <a:t>More than 40 data format schemas available. Breadth of formats covering:</a:t>
            </a:r>
          </a:p>
          <a:p>
            <a:pPr lvl="2"/>
            <a:r>
              <a:rPr lang="en-US" dirty="0"/>
              <a:t>FINSERV - Card Transactions ISO8583, NACHA, Point-of-Sale TLOG</a:t>
            </a:r>
          </a:p>
          <a:p>
            <a:pPr lvl="2"/>
            <a:r>
              <a:rPr lang="en-US" dirty="0"/>
              <a:t>Supply-Chain - EDIFACT</a:t>
            </a:r>
          </a:p>
          <a:p>
            <a:pPr lvl="2"/>
            <a:r>
              <a:rPr lang="en-US" dirty="0"/>
              <a:t>Health Care - HL7</a:t>
            </a:r>
          </a:p>
          <a:p>
            <a:pPr lvl="2"/>
            <a:r>
              <a:rPr lang="en-US" dirty="0"/>
              <a:t>Military messaging - Link16, VMF, USMTF</a:t>
            </a:r>
          </a:p>
          <a:p>
            <a:pPr lvl="1"/>
            <a:r>
              <a:rPr lang="en-US" dirty="0"/>
              <a:t>Preliminary Integrations with NiFi, Spark</a:t>
            </a:r>
          </a:p>
          <a:p>
            <a:endParaRPr lang="en-US" dirty="0"/>
          </a:p>
          <a:p>
            <a:r>
              <a:rPr lang="en-US" dirty="0"/>
              <a:t>Status: Community Building</a:t>
            </a:r>
          </a:p>
          <a:p>
            <a:pPr lvl="1"/>
            <a:r>
              <a:rPr lang="en-US" dirty="0"/>
              <a:t>The bad news: Existing PMC all work for Tresys </a:t>
            </a:r>
          </a:p>
          <a:p>
            <a:r>
              <a:rPr lang="en-US" dirty="0"/>
              <a:t>What have we been doing about it?</a:t>
            </a:r>
          </a:p>
          <a:p>
            <a:pPr lvl="1"/>
            <a:r>
              <a:rPr lang="en-US" dirty="0"/>
              <a:t>Presented at ApacheCon NA 2018, 2019, Apache DC Roadshow</a:t>
            </a:r>
          </a:p>
          <a:p>
            <a:pPr lvl="1"/>
            <a:r>
              <a:rPr lang="en-US" dirty="0"/>
              <a:t>Ready for new developers</a:t>
            </a:r>
          </a:p>
          <a:p>
            <a:pPr lvl="2"/>
            <a:r>
              <a:rPr lang="en-US" dirty="0"/>
              <a:t>32 "Beginner" JIRA Tickets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28407-26B4-49DD-92E3-5205B1AAF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Tresys Technology, LLC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FF19B-EF71-475B-8EB9-82AAEF7AD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A9C04-9BE2-4A9F-A3FE-72B96988022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Graphic 6" descr="Sad face with no fill">
            <a:extLst>
              <a:ext uri="{FF2B5EF4-FFF2-40B4-BE49-F238E27FC236}">
                <a16:creationId xmlns:a16="http://schemas.microsoft.com/office/drawing/2014/main" id="{A684C3CA-65E5-4EB3-8B76-292C3DFA9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0200" y="4114800"/>
            <a:ext cx="416511" cy="41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3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060A0-1AA1-4EEC-A639-827175603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Proposal to Sharks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DF991-0431-4221-A6C1-6A3EBA7C4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are requesting</a:t>
            </a:r>
          </a:p>
          <a:p>
            <a:r>
              <a:rPr lang="en-US" dirty="0"/>
              <a:t>10 hours of devoted shark time to</a:t>
            </a:r>
          </a:p>
          <a:p>
            <a:pPr lvl="1"/>
            <a:r>
              <a:rPr lang="en-US" dirty="0"/>
              <a:t>Identify new developers </a:t>
            </a:r>
          </a:p>
          <a:p>
            <a:pPr lvl="1"/>
            <a:r>
              <a:rPr lang="en-US" dirty="0"/>
              <a:t>Spread the word about Daffodil to data-framework/data-centric Apache projects</a:t>
            </a:r>
          </a:p>
          <a:p>
            <a:r>
              <a:rPr lang="en-US" dirty="0"/>
              <a:t>In exchange for a pledge of </a:t>
            </a:r>
          </a:p>
          <a:p>
            <a:pPr lvl="1"/>
            <a:r>
              <a:rPr lang="en-US" dirty="0"/>
              <a:t>Up to 40 total hours of virtual pair-programming hands-on training for new developers</a:t>
            </a:r>
          </a:p>
          <a:p>
            <a:pPr lvl="1"/>
            <a:r>
              <a:rPr lang="en-US" dirty="0"/>
              <a:t>Assistance to anyone in DFDL schema development for their data format</a:t>
            </a:r>
          </a:p>
          <a:p>
            <a:pPr lvl="1"/>
            <a:r>
              <a:rPr lang="en-US" dirty="0"/>
              <a:t>Eternal gratitude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4DB9A-C744-4899-A1B0-019F3FF5D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Tresys Technology, LLC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339F0-23C4-475F-AFD6-7657A603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A9C04-9BE2-4A9F-A3FE-72B969880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2FF23-4E56-4922-B540-E2763A82A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Challenges in Recruiting Developers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B227D-00FC-4C1A-B24D-1F5E1489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Daffodil is big and complex</a:t>
            </a:r>
          </a:p>
          <a:p>
            <a:pPr lvl="1"/>
            <a:r>
              <a:rPr lang="en-US" dirty="0"/>
              <a:t>Full-blown compiler for DFDL schemas</a:t>
            </a:r>
          </a:p>
          <a:p>
            <a:pPr lvl="1"/>
            <a:r>
              <a:rPr lang="en-US" dirty="0"/>
              <a:t>Efficient low-level runtime for parse/unparse</a:t>
            </a:r>
          </a:p>
          <a:p>
            <a:pPr lvl="1"/>
            <a:r>
              <a:rPr lang="en-US" dirty="0"/>
              <a:t>Learning curve is steep</a:t>
            </a:r>
          </a:p>
          <a:p>
            <a:r>
              <a:rPr lang="en-US" dirty="0"/>
              <a:t>Know or Learn Scala</a:t>
            </a:r>
          </a:p>
          <a:p>
            <a:r>
              <a:rPr lang="en-US" dirty="0"/>
              <a:t>Know or Learn XML Schema</a:t>
            </a:r>
          </a:p>
          <a:p>
            <a:endParaRPr lang="en-US" dirty="0"/>
          </a:p>
          <a:p>
            <a:r>
              <a:rPr lang="en-US" dirty="0"/>
              <a:t>We need developers ....</a:t>
            </a:r>
          </a:p>
          <a:p>
            <a:pPr lvl="1"/>
            <a:r>
              <a:rPr lang="en-US" dirty="0"/>
              <a:t>undaunted by these challenges</a:t>
            </a:r>
          </a:p>
          <a:p>
            <a:pPr lvl="1"/>
            <a:r>
              <a:rPr lang="en-US" dirty="0"/>
              <a:t>motivated by the desire to </a:t>
            </a:r>
            <a:r>
              <a:rPr lang="en-US" i="1" dirty="0"/>
              <a:t>kill the data format problem once and for all.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79034-0518-4A1D-B431-DE6E3F32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Tresys Technology, LLC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EEB32F-A65F-4EE8-93C5-CE6B8823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A9C04-9BE2-4A9F-A3FE-72B96988022F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31E11D-1C8F-4177-B6C2-833993B6D1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2750704"/>
              </p:ext>
            </p:extLst>
          </p:nvPr>
        </p:nvGraphicFramePr>
        <p:xfrm>
          <a:off x="6248400" y="910331"/>
          <a:ext cx="3505200" cy="2877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678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7BF44-CA38-4873-B49B-84B98D0E4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Cool Daffodil Ideas...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65B19-83F1-4035-81BA-15022AA35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 support for pointer-based formats like TIFF and ZIP.</a:t>
            </a:r>
          </a:p>
          <a:p>
            <a:r>
              <a:rPr lang="en-US" dirty="0"/>
              <a:t>Extend Daffodil with SAX-style event streaming</a:t>
            </a:r>
          </a:p>
          <a:p>
            <a:r>
              <a:rPr lang="en-US" dirty="0"/>
              <a:t>Hybrid Infoset</a:t>
            </a:r>
          </a:p>
          <a:p>
            <a:pPr lvl="1"/>
            <a:r>
              <a:rPr lang="en-US" dirty="0"/>
              <a:t>Daffodil directly constructs your framework-native data representation with tight metadata coupling</a:t>
            </a:r>
          </a:p>
          <a:p>
            <a:pPr lvl="2"/>
            <a:r>
              <a:rPr lang="en-US" dirty="0"/>
              <a:t>E.g., Spark Struct objects</a:t>
            </a:r>
          </a:p>
          <a:p>
            <a:pPr lvl="1"/>
            <a:r>
              <a:rPr lang="en-US" dirty="0"/>
              <a:t>Removes the XML/JSON conversion overheads</a:t>
            </a:r>
          </a:p>
          <a:p>
            <a:r>
              <a:rPr lang="en-US" dirty="0"/>
              <a:t>Ultra-fast small-footprint backend for Daffodil</a:t>
            </a:r>
          </a:p>
          <a:p>
            <a:pPr lvl="1"/>
            <a:r>
              <a:rPr lang="en-US" dirty="0"/>
              <a:t>Generate C/C++</a:t>
            </a:r>
          </a:p>
          <a:p>
            <a:pPr lvl="1"/>
            <a:r>
              <a:rPr lang="en-US" dirty="0"/>
              <a:t>Generate FPGA for wire-speed parse/unparse</a:t>
            </a:r>
          </a:p>
          <a:p>
            <a:r>
              <a:rPr lang="en-US" dirty="0"/>
              <a:t>Data-Format Debugger</a:t>
            </a:r>
          </a:p>
          <a:p>
            <a:pPr lvl="1"/>
            <a:r>
              <a:rPr lang="en-US" dirty="0"/>
              <a:t>Graphical display shows data and parsed tree and schema interactively 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0F3EA-6AB2-462A-A676-06FABEA2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2019 Tresys Technology, LLC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5B5DB-9D83-4884-8D88-C0E4094A35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defPPr>
              <a:defRPr lang="en-GB"/>
            </a:defPPr>
            <a:lvl1pPr algn="r" defTabSz="457200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</a:tabLst>
              <a:defRPr sz="1200" b="1" kern="1200">
                <a:solidFill>
                  <a:srgbClr val="18434E"/>
                </a:solidFill>
                <a:latin typeface="Noto Sans" panose="020B0502040504020204" pitchFamily="34" charset="0"/>
                <a:ea typeface="+mn-ea"/>
                <a:cs typeface="Noto Sans" panose="020B0502040504020204" pitchFamily="34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Noto Sans" charset="0"/>
              </a:defRPr>
            </a:lvl9pPr>
          </a:lstStyle>
          <a:p>
            <a:fld id="{F828F367-427D-4EF8-8844-FD29E8804D26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7525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resys Colors">
      <a:dk1>
        <a:sysClr val="windowText" lastClr="000000"/>
      </a:dk1>
      <a:lt1>
        <a:sysClr val="window" lastClr="FFFFFF"/>
      </a:lt1>
      <a:dk2>
        <a:srgbClr val="23408F"/>
      </a:dk2>
      <a:lt2>
        <a:srgbClr val="EEECE1"/>
      </a:lt2>
      <a:accent1>
        <a:srgbClr val="37669F"/>
      </a:accent1>
      <a:accent2>
        <a:srgbClr val="009DBF"/>
      </a:accent2>
      <a:accent3>
        <a:srgbClr val="F79646"/>
      </a:accent3>
      <a:accent4>
        <a:srgbClr val="00B0F0"/>
      </a:accent4>
      <a:accent5>
        <a:srgbClr val="31859B"/>
      </a:accent5>
      <a:accent6>
        <a:srgbClr val="E36C09"/>
      </a:accent6>
      <a:hlink>
        <a:srgbClr val="F79646"/>
      </a:hlink>
      <a:folHlink>
        <a:srgbClr val="E36C09"/>
      </a:folHlink>
    </a:clrScheme>
    <a:fontScheme name="Tresys Fo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esys-tech-template" id="{DA245E09-BEDB-4557-B826-665AAF59C485}" vid="{4013AC32-5082-40E3-B4DC-DDFC20A9BA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Tresys-tech-template</Template>
  <TotalTime>0</TotalTime>
  <Words>478</Words>
  <Application>Microsoft Office PowerPoint</Application>
  <PresentationFormat>On-screen Show (4:3)</PresentationFormat>
  <Paragraphs>94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Noto Mono</vt:lpstr>
      <vt:lpstr>Noto Sans</vt:lpstr>
      <vt:lpstr>Times New Roman</vt:lpstr>
      <vt:lpstr>Wingdings</vt:lpstr>
      <vt:lpstr>Office Theme</vt:lpstr>
      <vt:lpstr>PowerPoint Presentation</vt:lpstr>
      <vt:lpstr>Kill the Data Format Problem</vt:lpstr>
      <vt:lpstr>Daffodil - Kill the Data Format Problem</vt:lpstr>
      <vt:lpstr>Proposal to Sharks</vt:lpstr>
      <vt:lpstr>Challenges in Recruiting Developers</vt:lpstr>
      <vt:lpstr>Cool Daffodil Ideas...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DFDL and the Open Source Daffodil Project</dc:title>
  <dc:creator/>
  <cp:lastModifiedBy/>
  <cp:revision>332</cp:revision>
  <dcterms:created xsi:type="dcterms:W3CDTF">2016-10-14T14:17:41Z</dcterms:created>
  <dcterms:modified xsi:type="dcterms:W3CDTF">2019-09-03T22:37:30Z</dcterms:modified>
</cp:coreProperties>
</file>