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655" r:id="rId5"/>
    <p:sldId id="600" r:id="rId6"/>
    <p:sldId id="601" r:id="rId7"/>
    <p:sldId id="641" r:id="rId8"/>
  </p:sldIdLst>
  <p:sldSz cx="12192000" cy="6858000"/>
  <p:notesSz cx="6858000" cy="9144000"/>
  <p:embeddedFontLst>
    <p:embeddedFont>
      <p:font typeface="Noto Sans" panose="020B0502040504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B61E61-8FB2-CE41-73A2-D18C7201AEBA}" name="Beckerle, Mike" initials="MB" userId="S::mbeckerle@owlcyberdefense.com::41155a9a-513c-4288-9ceb-5c90f574ab21" providerId="AD"/>
  <p188:author id="{244309C5-15C3-A979-A70C-136C3B0AC25A}" name="Sood, Harinder" initials="SH" userId="S::hsood@owlcyberdefense.com::0ec8c5c7-03d2-48d0-9195-1c9ef9f6da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16315A"/>
    <a:srgbClr val="0D203D"/>
    <a:srgbClr val="E6E7E8"/>
    <a:srgbClr val="0D2035"/>
    <a:srgbClr val="0D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2597" autoAdjust="0"/>
  </p:normalViewPr>
  <p:slideViewPr>
    <p:cSldViewPr snapToGrid="0" snapToObjects="1">
      <p:cViewPr varScale="1">
        <p:scale>
          <a:sx n="101" d="100"/>
          <a:sy n="101" d="100"/>
        </p:scale>
        <p:origin x="990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402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ckerle, Mike" userId="41155a9a-513c-4288-9ceb-5c90f574ab21" providerId="ADAL" clId="{93EA92E5-423E-4026-A29C-DC3240D7B59D}"/>
    <pc:docChg chg="custSel modSld">
      <pc:chgData name="Beckerle, Mike" userId="41155a9a-513c-4288-9ceb-5c90f574ab21" providerId="ADAL" clId="{93EA92E5-423E-4026-A29C-DC3240D7B59D}" dt="2025-11-24T21:16:57.696" v="54" actId="20577"/>
      <pc:docMkLst>
        <pc:docMk/>
      </pc:docMkLst>
      <pc:sldChg chg="modSp mod">
        <pc:chgData name="Beckerle, Mike" userId="41155a9a-513c-4288-9ceb-5c90f574ab21" providerId="ADAL" clId="{93EA92E5-423E-4026-A29C-DC3240D7B59D}" dt="2025-11-24T21:16:43.247" v="47" actId="20577"/>
        <pc:sldMkLst>
          <pc:docMk/>
          <pc:sldMk cId="3544218029" sldId="600"/>
        </pc:sldMkLst>
        <pc:spChg chg="mod">
          <ac:chgData name="Beckerle, Mike" userId="41155a9a-513c-4288-9ceb-5c90f574ab21" providerId="ADAL" clId="{93EA92E5-423E-4026-A29C-DC3240D7B59D}" dt="2025-11-24T21:16:43.247" v="47" actId="20577"/>
          <ac:spMkLst>
            <pc:docMk/>
            <pc:sldMk cId="3544218029" sldId="600"/>
            <ac:spMk id="6" creationId="{1E88F3E1-83B2-449A-AE01-B398D089A9C0}"/>
          </ac:spMkLst>
        </pc:spChg>
      </pc:sldChg>
      <pc:sldChg chg="modSp mod">
        <pc:chgData name="Beckerle, Mike" userId="41155a9a-513c-4288-9ceb-5c90f574ab21" providerId="ADAL" clId="{93EA92E5-423E-4026-A29C-DC3240D7B59D}" dt="2025-11-24T21:16:51.158" v="50" actId="20577"/>
        <pc:sldMkLst>
          <pc:docMk/>
          <pc:sldMk cId="2086612165" sldId="601"/>
        </pc:sldMkLst>
        <pc:spChg chg="mod">
          <ac:chgData name="Beckerle, Mike" userId="41155a9a-513c-4288-9ceb-5c90f574ab21" providerId="ADAL" clId="{93EA92E5-423E-4026-A29C-DC3240D7B59D}" dt="2025-11-24T21:16:51.158" v="50" actId="20577"/>
          <ac:spMkLst>
            <pc:docMk/>
            <pc:sldMk cId="2086612165" sldId="601"/>
            <ac:spMk id="6" creationId="{1E88F3E1-83B2-449A-AE01-B398D089A9C0}"/>
          </ac:spMkLst>
        </pc:spChg>
        <pc:spChg chg="mod">
          <ac:chgData name="Beckerle, Mike" userId="41155a9a-513c-4288-9ceb-5c90f574ab21" providerId="ADAL" clId="{93EA92E5-423E-4026-A29C-DC3240D7B59D}" dt="2025-11-24T19:23:09.881" v="0" actId="207"/>
          <ac:spMkLst>
            <pc:docMk/>
            <pc:sldMk cId="2086612165" sldId="601"/>
            <ac:spMk id="9" creationId="{216887F8-37A7-4804-8475-21B9788C9AE9}"/>
          </ac:spMkLst>
        </pc:spChg>
        <pc:spChg chg="mod">
          <ac:chgData name="Beckerle, Mike" userId="41155a9a-513c-4288-9ceb-5c90f574ab21" providerId="ADAL" clId="{93EA92E5-423E-4026-A29C-DC3240D7B59D}" dt="2025-11-24T19:23:15.613" v="1" actId="207"/>
          <ac:spMkLst>
            <pc:docMk/>
            <pc:sldMk cId="2086612165" sldId="601"/>
            <ac:spMk id="10" creationId="{B2F27FAD-C7B8-433B-83BA-6911FDA3B46B}"/>
          </ac:spMkLst>
        </pc:spChg>
      </pc:sldChg>
      <pc:sldChg chg="modSp mod">
        <pc:chgData name="Beckerle, Mike" userId="41155a9a-513c-4288-9ceb-5c90f574ab21" providerId="ADAL" clId="{93EA92E5-423E-4026-A29C-DC3240D7B59D}" dt="2025-11-24T21:16:57.696" v="54" actId="20577"/>
        <pc:sldMkLst>
          <pc:docMk/>
          <pc:sldMk cId="1332962139" sldId="641"/>
        </pc:sldMkLst>
        <pc:spChg chg="mod">
          <ac:chgData name="Beckerle, Mike" userId="41155a9a-513c-4288-9ceb-5c90f574ab21" providerId="ADAL" clId="{93EA92E5-423E-4026-A29C-DC3240D7B59D}" dt="2025-11-24T21:16:57.696" v="54" actId="20577"/>
          <ac:spMkLst>
            <pc:docMk/>
            <pc:sldMk cId="1332962139" sldId="641"/>
            <ac:spMk id="2" creationId="{00000000-0000-0000-0000-000000000000}"/>
          </ac:spMkLst>
        </pc:spChg>
        <pc:spChg chg="mod">
          <ac:chgData name="Beckerle, Mike" userId="41155a9a-513c-4288-9ceb-5c90f574ab21" providerId="ADAL" clId="{93EA92E5-423E-4026-A29C-DC3240D7B59D}" dt="2025-11-24T19:26:52.207" v="41" actId="20577"/>
          <ac:spMkLst>
            <pc:docMk/>
            <pc:sldMk cId="1332962139" sldId="641"/>
            <ac:spMk id="3" creationId="{00000000-0000-0000-0000-000000000000}"/>
          </ac:spMkLst>
        </pc:spChg>
        <pc:spChg chg="mod">
          <ac:chgData name="Beckerle, Mike" userId="41155a9a-513c-4288-9ceb-5c90f574ab21" providerId="ADAL" clId="{93EA92E5-423E-4026-A29C-DC3240D7B59D}" dt="2025-11-24T19:26:21.903" v="7" actId="14100"/>
          <ac:spMkLst>
            <pc:docMk/>
            <pc:sldMk cId="1332962139" sldId="641"/>
            <ac:spMk id="38" creationId="{A3EF350C-131F-4ADB-8E4A-8CAE90E13CE8}"/>
          </ac:spMkLst>
        </pc:spChg>
      </pc:sldChg>
      <pc:sldChg chg="modSp mod">
        <pc:chgData name="Beckerle, Mike" userId="41155a9a-513c-4288-9ceb-5c90f574ab21" providerId="ADAL" clId="{93EA92E5-423E-4026-A29C-DC3240D7B59D}" dt="2025-11-24T21:16:34.909" v="44" actId="20577"/>
        <pc:sldMkLst>
          <pc:docMk/>
          <pc:sldMk cId="1371258144" sldId="655"/>
        </pc:sldMkLst>
        <pc:spChg chg="mod">
          <ac:chgData name="Beckerle, Mike" userId="41155a9a-513c-4288-9ceb-5c90f574ab21" providerId="ADAL" clId="{93EA92E5-423E-4026-A29C-DC3240D7B59D}" dt="2025-11-24T21:16:34.909" v="44" actId="20577"/>
          <ac:spMkLst>
            <pc:docMk/>
            <pc:sldMk cId="1371258144" sldId="655"/>
            <ac:spMk id="2" creationId="{E96F2668-6FF2-4068-B412-95F92002CC3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250A63-030B-4438-BE70-50EDBC086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3974D0-9B26-43B7-8963-F4122ECD15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6C127-A84A-41C1-BFB1-ED6D88031FE2}" type="datetimeFigureOut">
              <a:rPr lang="en-US" smtClean="0">
                <a:latin typeface="Noto Sans" panose="020B0502040504020204" pitchFamily="34" charset="0"/>
              </a:rPr>
              <a:t>11/24/2025</a:t>
            </a:fld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FAB04E-AA39-4BDF-9C11-00567415CA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39012-E7C3-4A01-A659-BF6A28F591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20852-FEC4-42AD-B3FE-D542A75F8A1A}" type="slidenum">
              <a:rPr lang="en-US" smtClean="0">
                <a:latin typeface="Noto Sans" panose="020B0502040504020204" pitchFamily="34" charset="0"/>
              </a:rPr>
              <a:t>‹#›</a:t>
            </a:fld>
            <a:endParaRPr lang="en-US" dirty="0"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oto Sans" panose="020B050204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oto Sans" panose="020B0502040504020204" pitchFamily="34" charset="0"/>
              </a:defRPr>
            </a:lvl1pPr>
          </a:lstStyle>
          <a:p>
            <a:fld id="{104331F3-F512-0241-93B1-4EC568B308ED}" type="datetimeFigureOut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oto Sans" panose="020B050204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oto Sans" panose="020B0502040504020204" pitchFamily="34" charset="0"/>
              </a:defRPr>
            </a:lvl1pPr>
          </a:lstStyle>
          <a:p>
            <a:fld id="{CF152513-84CE-DE4C-84E6-0C1BDA4E2D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45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oto Sans" panose="020B0502040504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95328B-E01F-BF4C-B1B0-BF337475A50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188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4725" y="124414"/>
            <a:ext cx="9516291" cy="72031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ffectLst/>
              </a:defRPr>
            </a:lvl1pPr>
          </a:lstStyle>
          <a:p>
            <a:fld id="{E87A9C04-9BE2-4A9F-A3FE-72B969880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1A128-6AE1-1741-A482-9A7A21FD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0AA52-493D-5F4E-BEEE-BD2097AE8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DF31B-19A2-0341-BD19-CA852E61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E9A59-3F40-F444-BD0F-26E6D063A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0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6BF1-6423-496B-B3DA-CA30B590FF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91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hyperlink" Target="https://www.apache.org/licenses/LICENSE-2.0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09BB2-F79A-234D-8E9E-E1D204967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60" y="140254"/>
            <a:ext cx="9772131" cy="733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D83F1-A007-0E40-9860-7C73664E5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7560" y="1404303"/>
            <a:ext cx="11365800" cy="4639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A2C13-ADE4-454D-A0F2-F3883FD2D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2206" y="6376580"/>
            <a:ext cx="781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</a:defRPr>
            </a:lvl1pPr>
          </a:lstStyle>
          <a:p>
            <a:fld id="{E86E9A59-3F40-F444-BD0F-26E6D063A5F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Logo&#10;&#10;AI-generated content may be incorrect.">
            <a:extLst>
              <a:ext uri="{FF2B5EF4-FFF2-40B4-BE49-F238E27FC236}">
                <a16:creationId xmlns:a16="http://schemas.microsoft.com/office/drawing/2014/main" id="{D476FC69-7F9A-14CE-4937-48E3A8F81D3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3925" y="6290557"/>
            <a:ext cx="930276" cy="4883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002571-4629-40DC-3401-F80007F4B32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134600" y="140254"/>
            <a:ext cx="1868263" cy="35187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225BEF2-EF2E-E5C3-C2A5-00069AB7BBB3}"/>
              </a:ext>
            </a:extLst>
          </p:cNvPr>
          <p:cNvSpPr txBox="1"/>
          <p:nvPr userDrawn="1"/>
        </p:nvSpPr>
        <p:spPr>
          <a:xfrm>
            <a:off x="1175161" y="6382408"/>
            <a:ext cx="27045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Copyright © 2025 The Apache Software Foundation, </a:t>
            </a:r>
          </a:p>
          <a:p>
            <a:r>
              <a:rPr lang="en-US" sz="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Licensed under the </a:t>
            </a:r>
            <a:r>
              <a:rPr lang="en-US" sz="800" u="sng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hlinkClick r:id="rId7"/>
              </a:rPr>
              <a:t>Apache License, Version 2.0</a:t>
            </a:r>
            <a:endParaRPr lang="en-US" sz="8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5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9" r:id="rId2"/>
    <p:sldLayoutId id="2147483674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Noto Sans" panose="020B050204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Noto Sans" panose="020B05020405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Noto Sans" panose="020B050204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Noto Sans" panose="020B050204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Noto Sans" panose="020B050204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oto Sans" panose="020B050204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2668-6FF2-4068-B412-95F92002C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DFDL and Cybersecurity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1B7DE80-0DD6-ABEF-F594-274C28652C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Use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966D2-9A81-4F90-8F21-9E299E128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3A43C-A264-4D40-8F76-9233698EF9D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5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E88F3E1-83B2-449A-AE01-B398D089A9C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Cybersecurity Use Case: Bad Data DoS Attack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D92D1-41B2-4A78-BCEC-B12E7EB7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6E9A59-3F40-F444-BD0F-26E6D063A5F0}" type="slidenum">
              <a:rPr lang="en-US" noProof="0" smtClean="0"/>
              <a:pPr lvl="0"/>
              <a:t>2</a:t>
            </a:fld>
            <a:endParaRPr lang="en-US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06FFA8-408C-473E-912A-3D76415D4369}"/>
              </a:ext>
            </a:extLst>
          </p:cNvPr>
          <p:cNvSpPr/>
          <p:nvPr/>
        </p:nvSpPr>
        <p:spPr>
          <a:xfrm>
            <a:off x="4426857" y="1705428"/>
            <a:ext cx="2380343" cy="43905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Firewall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6887F8-37A7-4804-8475-21B9788C9AE9}"/>
              </a:ext>
            </a:extLst>
          </p:cNvPr>
          <p:cNvSpPr/>
          <p:nvPr/>
        </p:nvSpPr>
        <p:spPr>
          <a:xfrm>
            <a:off x="544286" y="1371146"/>
            <a:ext cx="2220686" cy="150948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High-Threat Network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F27FAD-C7B8-433B-83BA-6911FDA3B46B}"/>
              </a:ext>
            </a:extLst>
          </p:cNvPr>
          <p:cNvSpPr/>
          <p:nvPr/>
        </p:nvSpPr>
        <p:spPr>
          <a:xfrm>
            <a:off x="8610600" y="5188262"/>
            <a:ext cx="2242457" cy="150948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Secure Network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D5EF0F5-DEF1-4B9A-B83E-1601B7FCD784}"/>
              </a:ext>
            </a:extLst>
          </p:cNvPr>
          <p:cNvCxnSpPr>
            <a:cxnSpLocks/>
            <a:stCxn id="9" idx="5"/>
            <a:endCxn id="8" idx="1"/>
          </p:cNvCxnSpPr>
          <p:nvPr/>
        </p:nvCxnSpPr>
        <p:spPr>
          <a:xfrm>
            <a:off x="2439760" y="2659573"/>
            <a:ext cx="1987097" cy="1241141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DDC9A0-17FD-49B2-BF81-688F7CDC3FDF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6807200" y="3900714"/>
            <a:ext cx="2131800" cy="1508607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F75ECDDC-40EF-4A67-8DCB-EA70AADE5DF9}"/>
              </a:ext>
            </a:extLst>
          </p:cNvPr>
          <p:cNvSpPr/>
          <p:nvPr/>
        </p:nvSpPr>
        <p:spPr>
          <a:xfrm>
            <a:off x="4666342" y="3904343"/>
            <a:ext cx="1901371" cy="1915886"/>
          </a:xfrm>
          <a:prstGeom prst="flowChartDocumen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Format Allow 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Format X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0AF46B3-5179-4A50-B87D-C8F9D154D58D}"/>
              </a:ext>
            </a:extLst>
          </p:cNvPr>
          <p:cNvSpPr/>
          <p:nvPr/>
        </p:nvSpPr>
        <p:spPr>
          <a:xfrm>
            <a:off x="3175001" y="2891059"/>
            <a:ext cx="493485" cy="55153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47A510B3-7FE3-4D28-BB01-2C877B3AF55D}"/>
              </a:ext>
            </a:extLst>
          </p:cNvPr>
          <p:cNvSpPr/>
          <p:nvPr/>
        </p:nvSpPr>
        <p:spPr>
          <a:xfrm>
            <a:off x="765629" y="4544488"/>
            <a:ext cx="2656114" cy="1087664"/>
          </a:xfrm>
          <a:prstGeom prst="wedgeRoundRectCallout">
            <a:avLst>
              <a:gd name="adj1" fmla="val 44822"/>
              <a:gd name="adj2" fmla="val -155193"/>
              <a:gd name="adj3" fmla="val 16667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that says it is Format X</a:t>
            </a:r>
          </a:p>
        </p:txBody>
      </p:sp>
      <p:sp>
        <p:nvSpPr>
          <p:cNvPr id="28" name="Thought Bubble: Cloud 27">
            <a:extLst>
              <a:ext uri="{FF2B5EF4-FFF2-40B4-BE49-F238E27FC236}">
                <a16:creationId xmlns:a16="http://schemas.microsoft.com/office/drawing/2014/main" id="{1AB33682-9960-4F1D-B8F6-A2BC616B5EC9}"/>
              </a:ext>
            </a:extLst>
          </p:cNvPr>
          <p:cNvSpPr/>
          <p:nvPr/>
        </p:nvSpPr>
        <p:spPr>
          <a:xfrm>
            <a:off x="7148286" y="1034142"/>
            <a:ext cx="4499428" cy="2312620"/>
          </a:xfrm>
          <a:prstGeom prst="cloudCallout">
            <a:avLst>
              <a:gd name="adj1" fmla="val -59457"/>
              <a:gd name="adj2" fmla="val 5699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do I know if it is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REALLY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Format X and won't crash secure-side applications? </a:t>
            </a:r>
          </a:p>
        </p:txBody>
      </p:sp>
      <p:sp>
        <p:nvSpPr>
          <p:cNvPr id="31" name="Thought Bubble: Cloud 30">
            <a:extLst>
              <a:ext uri="{FF2B5EF4-FFF2-40B4-BE49-F238E27FC236}">
                <a16:creationId xmlns:a16="http://schemas.microsoft.com/office/drawing/2014/main" id="{A9F02C01-7E6F-447C-AAD1-793504F5DD94}"/>
              </a:ext>
            </a:extLst>
          </p:cNvPr>
          <p:cNvSpPr/>
          <p:nvPr/>
        </p:nvSpPr>
        <p:spPr>
          <a:xfrm>
            <a:off x="8051800" y="2963338"/>
            <a:ext cx="3628571" cy="1581150"/>
          </a:xfrm>
          <a:prstGeom prst="cloudCallout">
            <a:avLst>
              <a:gd name="adj1" fmla="val -84801"/>
              <a:gd name="adj2" fmla="val -136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What if it is just pretending?</a:t>
            </a:r>
          </a:p>
        </p:txBody>
      </p:sp>
    </p:spTree>
    <p:extLst>
      <p:ext uri="{BB962C8B-B14F-4D97-AF65-F5344CB8AC3E}">
        <p14:creationId xmlns:p14="http://schemas.microsoft.com/office/powerpoint/2010/main" val="354421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306FFA8-408C-473E-912A-3D76415D4369}"/>
              </a:ext>
            </a:extLst>
          </p:cNvPr>
          <p:cNvSpPr/>
          <p:nvPr/>
        </p:nvSpPr>
        <p:spPr>
          <a:xfrm>
            <a:off x="2145095" y="1175657"/>
            <a:ext cx="8131019" cy="5067895"/>
          </a:xfrm>
          <a:prstGeom prst="rect">
            <a:avLst/>
          </a:prstGeom>
          <a:gradFill flip="none" rotWithShape="1">
            <a:gsLst>
              <a:gs pos="43000">
                <a:schemeClr val="accent1">
                  <a:lumMod val="5000"/>
                  <a:lumOff val="95000"/>
                </a:schemeClr>
              </a:gs>
              <a:gs pos="13000">
                <a:schemeClr val="accent1">
                  <a:lumMod val="77000"/>
                </a:schemeClr>
              </a:gs>
              <a:gs pos="50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75000"/>
                </a:schemeClr>
              </a:gs>
              <a:gs pos="79000">
                <a:schemeClr val="accent1">
                  <a:lumMod val="75000"/>
                </a:schemeClr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Firewall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182F7366-FF57-4130-BFD5-324477D52722}"/>
              </a:ext>
            </a:extLst>
          </p:cNvPr>
          <p:cNvSpPr/>
          <p:nvPr/>
        </p:nvSpPr>
        <p:spPr>
          <a:xfrm>
            <a:off x="4607854" y="2713712"/>
            <a:ext cx="3581640" cy="182818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88F3E1-83B2-449A-AE01-B398D089A9C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Cybersecurity Use Case: Full Protocol Break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D92D1-41B2-4A78-BCEC-B12E7EB7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6E9A59-3F40-F444-BD0F-26E6D063A5F0}" type="slidenum">
              <a:rPr lang="en-US" noProof="0" smtClean="0"/>
              <a:pPr lvl="0"/>
              <a:t>3</a:t>
            </a:fld>
            <a:endParaRPr lang="en-US" noProof="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6887F8-37A7-4804-8475-21B9788C9AE9}"/>
              </a:ext>
            </a:extLst>
          </p:cNvPr>
          <p:cNvSpPr/>
          <p:nvPr/>
        </p:nvSpPr>
        <p:spPr>
          <a:xfrm>
            <a:off x="63284" y="2961532"/>
            <a:ext cx="1140957" cy="10228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High-Threat Net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F27FAD-C7B8-433B-83BA-6911FDA3B46B}"/>
              </a:ext>
            </a:extLst>
          </p:cNvPr>
          <p:cNvSpPr/>
          <p:nvPr/>
        </p:nvSpPr>
        <p:spPr>
          <a:xfrm>
            <a:off x="11042628" y="2949779"/>
            <a:ext cx="1256795" cy="10259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Secure Net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D5EF0F5-DEF1-4B9A-B83E-1601B7FCD784}"/>
              </a:ext>
            </a:extLst>
          </p:cNvPr>
          <p:cNvCxnSpPr>
            <a:cxnSpLocks/>
            <a:stCxn id="9" idx="6"/>
            <a:endCxn id="37" idx="1"/>
          </p:cNvCxnSpPr>
          <p:nvPr/>
        </p:nvCxnSpPr>
        <p:spPr>
          <a:xfrm flipV="1">
            <a:off x="1204241" y="3468557"/>
            <a:ext cx="1090809" cy="4377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5DDC9A0-17FD-49B2-BF81-688F7CDC3FDF}"/>
              </a:ext>
            </a:extLst>
          </p:cNvPr>
          <p:cNvCxnSpPr>
            <a:cxnSpLocks/>
            <a:stCxn id="40" idx="3"/>
            <a:endCxn id="10" idx="2"/>
          </p:cNvCxnSpPr>
          <p:nvPr/>
        </p:nvCxnSpPr>
        <p:spPr>
          <a:xfrm>
            <a:off x="10397122" y="3456525"/>
            <a:ext cx="645506" cy="6244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40AF46B3-5179-4A50-B87D-C8F9D154D58D}"/>
              </a:ext>
            </a:extLst>
          </p:cNvPr>
          <p:cNvSpPr/>
          <p:nvPr/>
        </p:nvSpPr>
        <p:spPr>
          <a:xfrm>
            <a:off x="1461477" y="3249950"/>
            <a:ext cx="360468" cy="4372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F320BBB-CB09-425C-AF0A-C9CC5C4BF60B}"/>
              </a:ext>
            </a:extLst>
          </p:cNvPr>
          <p:cNvSpPr/>
          <p:nvPr/>
        </p:nvSpPr>
        <p:spPr>
          <a:xfrm>
            <a:off x="2720982" y="3131727"/>
            <a:ext cx="1349988" cy="729049"/>
          </a:xfrm>
          <a:prstGeom prst="rect">
            <a:avLst/>
          </a:prstGeom>
          <a:solidFill>
            <a:srgbClr val="D7EAD6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Noto Mono" panose="020B0609030804020204" pitchFamily="49" charset="0"/>
              </a:rPr>
              <a:t>Daffodil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Noto Mono" panose="020B0609030804020204" pitchFamily="49" charset="0"/>
              </a:rPr>
              <a:t>Parse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42198AC-1A3C-4868-9DBF-C7F19F1BDBD7}"/>
              </a:ext>
            </a:extLst>
          </p:cNvPr>
          <p:cNvSpPr/>
          <p:nvPr/>
        </p:nvSpPr>
        <p:spPr>
          <a:xfrm>
            <a:off x="8491524" y="3108410"/>
            <a:ext cx="1447800" cy="729049"/>
          </a:xfrm>
          <a:prstGeom prst="rect">
            <a:avLst/>
          </a:prstGeom>
          <a:solidFill>
            <a:srgbClr val="D7EAD6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Noto Mono" panose="020B0609030804020204" pitchFamily="49" charset="0"/>
              </a:rPr>
              <a:t>Daffodil Unparse</a:t>
            </a:r>
          </a:p>
        </p:txBody>
      </p:sp>
      <p:sp>
        <p:nvSpPr>
          <p:cNvPr id="36" name="Right Arrow 22">
            <a:extLst>
              <a:ext uri="{FF2B5EF4-FFF2-40B4-BE49-F238E27FC236}">
                <a16:creationId xmlns:a16="http://schemas.microsoft.com/office/drawing/2014/main" id="{2DF626AB-19DD-42C4-BCB9-6F61BFE53FBE}"/>
              </a:ext>
            </a:extLst>
          </p:cNvPr>
          <p:cNvSpPr/>
          <p:nvPr/>
        </p:nvSpPr>
        <p:spPr>
          <a:xfrm rot="18900000">
            <a:off x="7346877" y="4081119"/>
            <a:ext cx="678011" cy="258991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  <p:sp>
        <p:nvSpPr>
          <p:cNvPr id="37" name="Right Arrow 24">
            <a:extLst>
              <a:ext uri="{FF2B5EF4-FFF2-40B4-BE49-F238E27FC236}">
                <a16:creationId xmlns:a16="http://schemas.microsoft.com/office/drawing/2014/main" id="{4CEB42D6-60CC-4AFD-B0DE-B19A2ED734DA}"/>
              </a:ext>
            </a:extLst>
          </p:cNvPr>
          <p:cNvSpPr/>
          <p:nvPr/>
        </p:nvSpPr>
        <p:spPr>
          <a:xfrm>
            <a:off x="2295050" y="3344532"/>
            <a:ext cx="540512" cy="248049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  <p:sp>
        <p:nvSpPr>
          <p:cNvPr id="39" name="Right Arrow 26">
            <a:extLst>
              <a:ext uri="{FF2B5EF4-FFF2-40B4-BE49-F238E27FC236}">
                <a16:creationId xmlns:a16="http://schemas.microsoft.com/office/drawing/2014/main" id="{BAD347FA-1347-4F99-A8A5-7C31B4B063E9}"/>
              </a:ext>
            </a:extLst>
          </p:cNvPr>
          <p:cNvSpPr/>
          <p:nvPr/>
        </p:nvSpPr>
        <p:spPr>
          <a:xfrm>
            <a:off x="7557094" y="3344532"/>
            <a:ext cx="963401" cy="274520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  <p:sp>
        <p:nvSpPr>
          <p:cNvPr id="40" name="Right Arrow 27">
            <a:extLst>
              <a:ext uri="{FF2B5EF4-FFF2-40B4-BE49-F238E27FC236}">
                <a16:creationId xmlns:a16="http://schemas.microsoft.com/office/drawing/2014/main" id="{A06206EF-DE80-4A71-A408-E98552576D4E}"/>
              </a:ext>
            </a:extLst>
          </p:cNvPr>
          <p:cNvSpPr/>
          <p:nvPr/>
        </p:nvSpPr>
        <p:spPr>
          <a:xfrm>
            <a:off x="9939324" y="3320468"/>
            <a:ext cx="457798" cy="272113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3F0C39D-4247-44E1-B363-BC876F08468B}"/>
              </a:ext>
            </a:extLst>
          </p:cNvPr>
          <p:cNvSpPr/>
          <p:nvPr/>
        </p:nvSpPr>
        <p:spPr>
          <a:xfrm>
            <a:off x="5636029" y="3088305"/>
            <a:ext cx="1529737" cy="3833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rPair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51EE88D-AAD6-4EF1-ADC7-230AE5A73458}"/>
              </a:ext>
            </a:extLst>
          </p:cNvPr>
          <p:cNvSpPr/>
          <p:nvPr/>
        </p:nvSpPr>
        <p:spPr>
          <a:xfrm>
            <a:off x="6490195" y="3746159"/>
            <a:ext cx="1529737" cy="71374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rpngx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Value: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 -7.1E8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Type: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 Double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15A9C43-887F-41B6-A2F6-CCB3AE932367}"/>
              </a:ext>
            </a:extLst>
          </p:cNvPr>
          <p:cNvSpPr/>
          <p:nvPr/>
        </p:nvSpPr>
        <p:spPr>
          <a:xfrm>
            <a:off x="4812185" y="3746159"/>
            <a:ext cx="1529737" cy="71374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Element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Name: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rLimit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Value: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Type: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Arial Unicode MS" pitchFamily="34" charset="-128"/>
                <a:cs typeface="Arial Unicode MS" pitchFamily="34" charset="-128"/>
              </a:rPr>
              <a:t>Int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35" name="Elbow Connector 18">
            <a:extLst>
              <a:ext uri="{FF2B5EF4-FFF2-40B4-BE49-F238E27FC236}">
                <a16:creationId xmlns:a16="http://schemas.microsoft.com/office/drawing/2014/main" id="{4D22670B-0F91-49F0-A969-ADB9456044ED}"/>
              </a:ext>
            </a:extLst>
          </p:cNvPr>
          <p:cNvCxnSpPr>
            <a:stCxn id="32" idx="2"/>
            <a:endCxn id="34" idx="0"/>
          </p:cNvCxnSpPr>
          <p:nvPr/>
        </p:nvCxnSpPr>
        <p:spPr>
          <a:xfrm rot="5400000">
            <a:off x="5851717" y="3196979"/>
            <a:ext cx="274518" cy="823844"/>
          </a:xfrm>
          <a:prstGeom prst="bentConnector3">
            <a:avLst>
              <a:gd name="adj1" fmla="val 50000"/>
            </a:avLst>
          </a:prstGeom>
          <a:ln w="28575"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33ADB544-1BA1-4B0E-8465-673A1A734273}"/>
              </a:ext>
            </a:extLst>
          </p:cNvPr>
          <p:cNvSpPr/>
          <p:nvPr/>
        </p:nvSpPr>
        <p:spPr>
          <a:xfrm>
            <a:off x="5836013" y="2713712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Noto Mono" panose="020B0609030804020204" pitchFamily="49" charset="0"/>
              </a:rPr>
              <a:t>Infoset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Noto Mono" panose="020B0609030804020204" pitchFamily="49" charset="0"/>
            </a:endParaRPr>
          </a:p>
        </p:txBody>
      </p:sp>
      <p:cxnSp>
        <p:nvCxnSpPr>
          <p:cNvPr id="45" name="Elbow Connector 31">
            <a:extLst>
              <a:ext uri="{FF2B5EF4-FFF2-40B4-BE49-F238E27FC236}">
                <a16:creationId xmlns:a16="http://schemas.microsoft.com/office/drawing/2014/main" id="{6A289EB6-5EEB-48DC-B782-699D7BF27CD3}"/>
              </a:ext>
            </a:extLst>
          </p:cNvPr>
          <p:cNvCxnSpPr>
            <a:stCxn id="32" idx="2"/>
            <a:endCxn id="33" idx="0"/>
          </p:cNvCxnSpPr>
          <p:nvPr/>
        </p:nvCxnSpPr>
        <p:spPr>
          <a:xfrm rot="16200000" flipH="1">
            <a:off x="6690722" y="3181817"/>
            <a:ext cx="274518" cy="854165"/>
          </a:xfrm>
          <a:prstGeom prst="bentConnector3">
            <a:avLst>
              <a:gd name="adj1" fmla="val 50000"/>
            </a:avLst>
          </a:prstGeom>
          <a:ln w="28575"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D3E95F0D-29FF-47E0-8856-D4003BBE78C9}"/>
              </a:ext>
            </a:extLst>
          </p:cNvPr>
          <p:cNvSpPr/>
          <p:nvPr/>
        </p:nvSpPr>
        <p:spPr>
          <a:xfrm>
            <a:off x="2666552" y="1311627"/>
            <a:ext cx="1447800" cy="1588321"/>
          </a:xfrm>
          <a:prstGeom prst="flowChartDocumen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DFDL Schema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Noto Sans" panose="020B0502040504020204" pitchFamily="34" charset="0"/>
                <a:ea typeface="+mn-ea"/>
                <a:cs typeface="+mn-cs"/>
              </a:rPr>
              <a:t>Format X</a:t>
            </a:r>
          </a:p>
        </p:txBody>
      </p:sp>
      <p:sp>
        <p:nvSpPr>
          <p:cNvPr id="51" name="Right Arrow 26">
            <a:extLst>
              <a:ext uri="{FF2B5EF4-FFF2-40B4-BE49-F238E27FC236}">
                <a16:creationId xmlns:a16="http://schemas.microsoft.com/office/drawing/2014/main" id="{4784F441-9147-47C2-9D57-25D7B05E7B75}"/>
              </a:ext>
            </a:extLst>
          </p:cNvPr>
          <p:cNvSpPr/>
          <p:nvPr/>
        </p:nvSpPr>
        <p:spPr>
          <a:xfrm>
            <a:off x="4070970" y="3360699"/>
            <a:ext cx="1011815" cy="272662"/>
          </a:xfrm>
          <a:prstGeom prst="rightArrow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Noto Sans" panose="020B0502040504020204" pitchFamily="34" charset="0"/>
              <a:ea typeface="+mn-ea"/>
              <a:cs typeface="+mn-cs"/>
            </a:endParaRP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615ACB65-5256-426F-9768-69CA5DA969E7}"/>
              </a:ext>
            </a:extLst>
          </p:cNvPr>
          <p:cNvCxnSpPr>
            <a:cxnSpLocks/>
            <a:stCxn id="48" idx="2"/>
            <a:endCxn id="29" idx="0"/>
          </p:cNvCxnSpPr>
          <p:nvPr/>
        </p:nvCxnSpPr>
        <p:spPr>
          <a:xfrm rot="16200000" flipH="1">
            <a:off x="3224822" y="2960572"/>
            <a:ext cx="336785" cy="5524"/>
          </a:xfrm>
          <a:prstGeom prst="bentConnector3">
            <a:avLst>
              <a:gd name="adj1" fmla="val 50000"/>
            </a:avLst>
          </a:prstGeom>
          <a:ln w="317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9FAE5182-837E-4634-A681-818C9AF1219D}"/>
              </a:ext>
            </a:extLst>
          </p:cNvPr>
          <p:cNvCxnSpPr>
            <a:cxnSpLocks/>
            <a:stCxn id="48" idx="3"/>
            <a:endCxn id="30" idx="0"/>
          </p:cNvCxnSpPr>
          <p:nvPr/>
        </p:nvCxnSpPr>
        <p:spPr>
          <a:xfrm>
            <a:off x="4114352" y="2105788"/>
            <a:ext cx="5101072" cy="1002622"/>
          </a:xfrm>
          <a:prstGeom prst="bentConnector2">
            <a:avLst/>
          </a:prstGeom>
          <a:ln w="317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peech Bubble: Rectangle with Corners Rounded 64">
            <a:extLst>
              <a:ext uri="{FF2B5EF4-FFF2-40B4-BE49-F238E27FC236}">
                <a16:creationId xmlns:a16="http://schemas.microsoft.com/office/drawing/2014/main" id="{B91195B0-BFFD-4C94-AEDE-71CE85C2BC92}"/>
              </a:ext>
            </a:extLst>
          </p:cNvPr>
          <p:cNvSpPr/>
          <p:nvPr/>
        </p:nvSpPr>
        <p:spPr>
          <a:xfrm>
            <a:off x="9571877" y="5049655"/>
            <a:ext cx="2436122" cy="1370400"/>
          </a:xfrm>
          <a:prstGeom prst="wedgeRoundRectCallout">
            <a:avLst>
              <a:gd name="adj1" fmla="val -6080"/>
              <a:gd name="adj2" fmla="val -16027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is </a:t>
            </a:r>
            <a:r>
              <a:rPr kumimoji="0" lang="en-US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proven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 be Format X, </a:t>
            </a:r>
            <a:r>
              <a:rPr kumimoji="0" lang="en-US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by construction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218C0D4-B422-42D2-8A8C-614E162FF07A}"/>
              </a:ext>
            </a:extLst>
          </p:cNvPr>
          <p:cNvSpPr/>
          <p:nvPr/>
        </p:nvSpPr>
        <p:spPr>
          <a:xfrm>
            <a:off x="10474382" y="3212876"/>
            <a:ext cx="360468" cy="4372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D62DF14D-31BC-4D6C-A8ED-66CB7BA95A0C}"/>
              </a:ext>
            </a:extLst>
          </p:cNvPr>
          <p:cNvSpPr/>
          <p:nvPr/>
        </p:nvSpPr>
        <p:spPr>
          <a:xfrm>
            <a:off x="1076989" y="5359541"/>
            <a:ext cx="2436122" cy="796094"/>
          </a:xfrm>
          <a:prstGeom prst="wedgeRoundRectCallout">
            <a:avLst>
              <a:gd name="adj1" fmla="val -26813"/>
              <a:gd name="adj2" fmla="val -25845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says it is Format X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48CAE3F5-B5EE-87E1-69A6-FBA4792F1E77}"/>
              </a:ext>
            </a:extLst>
          </p:cNvPr>
          <p:cNvSpPr/>
          <p:nvPr/>
        </p:nvSpPr>
        <p:spPr>
          <a:xfrm>
            <a:off x="4607854" y="5179643"/>
            <a:ext cx="3100402" cy="975991"/>
          </a:xfrm>
          <a:prstGeom prst="wedgeRoundRectCallout">
            <a:avLst>
              <a:gd name="adj1" fmla="val -10786"/>
              <a:gd name="adj2" fmla="val -11524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Infoset can be XML, JSON, EXI, or Daffodil's internal tree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612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Reducing Cybersecurity </a:t>
            </a:r>
            <a:r>
              <a:rPr lang="en-US" dirty="0"/>
              <a:t>Cost for Everyone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B1ED362-BEA6-4005-A3EF-2779D0844863}" type="slidenum">
              <a:rPr lang="en-US" noProof="0" smtClean="0"/>
              <a:pPr lvl="0"/>
              <a:t>4</a:t>
            </a:fld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87375" y="1066800"/>
            <a:ext cx="11604625" cy="184467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Some Network Boundary Protection Devices must be Lab-Certified. </a:t>
            </a:r>
          </a:p>
          <a:p>
            <a:r>
              <a:rPr lang="en-US" dirty="0"/>
              <a:t>Costly, Time-to-Market</a:t>
            </a:r>
          </a:p>
          <a:p>
            <a:r>
              <a:rPr lang="en-US" dirty="0"/>
              <a:t>Software modules must be scrutinized carefully.</a:t>
            </a:r>
          </a:p>
          <a:p>
            <a:r>
              <a:rPr lang="en-US" dirty="0"/>
              <a:t>DFDL Schemas are </a:t>
            </a:r>
            <a:r>
              <a:rPr lang="en-US" i="1"/>
              <a:t>not software. </a:t>
            </a:r>
            <a:endParaRPr lang="en-US" i="1" dirty="0"/>
          </a:p>
          <a:p>
            <a:r>
              <a:rPr lang="en-US" dirty="0"/>
              <a:t>With DFDL &amp; XML Filtering, adding a new data type is just configuration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4333" y="3078389"/>
            <a:ext cx="7597302" cy="35351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Pre-certified DFDL &amp; XML Advanced Firewall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64673" y="3289009"/>
            <a:ext cx="6610561" cy="2814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Processing Pipeline Description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4615020" y="4648500"/>
            <a:ext cx="6654507" cy="390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22776" y="3489983"/>
            <a:ext cx="1326326" cy="7247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DFDL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Schema(s)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4305" y="4474360"/>
            <a:ext cx="955040" cy="7247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DFDL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73445" y="4474360"/>
            <a:ext cx="1118800" cy="724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XML Schema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Schematron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87772" y="4474360"/>
            <a:ext cx="1118800" cy="724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Inspect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XSLT/XQuery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21530" y="4465141"/>
            <a:ext cx="1118800" cy="724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Transform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Sanitization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XSLT/XQuery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61988" y="4474360"/>
            <a:ext cx="1012707" cy="7247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DFDL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Unparse</a:t>
            </a:r>
          </a:p>
        </p:txBody>
      </p:sp>
      <p:cxnSp>
        <p:nvCxnSpPr>
          <p:cNvPr id="4" name="Straight Arrow Connector 3"/>
          <p:cNvCxnSpPr>
            <a:cxnSpLocks/>
            <a:stCxn id="7" idx="1"/>
          </p:cNvCxnSpPr>
          <p:nvPr/>
        </p:nvCxnSpPr>
        <p:spPr>
          <a:xfrm flipH="1">
            <a:off x="5547625" y="3852361"/>
            <a:ext cx="1475151" cy="6127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  <a:stCxn id="7" idx="1"/>
            <a:endCxn id="13" idx="0"/>
          </p:cNvCxnSpPr>
          <p:nvPr/>
        </p:nvCxnSpPr>
        <p:spPr>
          <a:xfrm flipH="1">
            <a:off x="6532844" y="3852361"/>
            <a:ext cx="489931" cy="6219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7" idx="3"/>
          </p:cNvCxnSpPr>
          <p:nvPr/>
        </p:nvCxnSpPr>
        <p:spPr>
          <a:xfrm>
            <a:off x="8349102" y="3852361"/>
            <a:ext cx="1790405" cy="6127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Arrow 23"/>
          <p:cNvSpPr/>
          <p:nvPr/>
        </p:nvSpPr>
        <p:spPr>
          <a:xfrm>
            <a:off x="4372154" y="4648500"/>
            <a:ext cx="632023" cy="390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F2E549-432C-443F-B6BC-BA111A0410C0}"/>
              </a:ext>
            </a:extLst>
          </p:cNvPr>
          <p:cNvSpPr/>
          <p:nvPr/>
        </p:nvSpPr>
        <p:spPr>
          <a:xfrm>
            <a:off x="6874710" y="5364037"/>
            <a:ext cx="2009973" cy="3702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xslt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&amp; sch files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ADAE9D1-D148-489A-AB76-63C94D7E4C8D}"/>
              </a:ext>
            </a:extLst>
          </p:cNvPr>
          <p:cNvCxnSpPr>
            <a:cxnSpLocks/>
            <a:endCxn id="13" idx="2"/>
          </p:cNvCxnSpPr>
          <p:nvPr/>
        </p:nvCxnSpPr>
        <p:spPr>
          <a:xfrm flipH="1" flipV="1">
            <a:off x="6532845" y="5199116"/>
            <a:ext cx="1318134" cy="1649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6749DD4-786B-4B20-A8B5-610D45546227}"/>
              </a:ext>
            </a:extLst>
          </p:cNvPr>
          <p:cNvCxnSpPr>
            <a:cxnSpLocks/>
          </p:cNvCxnSpPr>
          <p:nvPr/>
        </p:nvCxnSpPr>
        <p:spPr>
          <a:xfrm flipH="1" flipV="1">
            <a:off x="7786961" y="5222278"/>
            <a:ext cx="64018" cy="113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D79703-63A6-4BC6-8579-90E2FEDD75A3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879697" y="5213059"/>
            <a:ext cx="1096637" cy="1509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A3EF350C-131F-4ADB-8E4A-8CAE90E13CE8}"/>
              </a:ext>
            </a:extLst>
          </p:cNvPr>
          <p:cNvSpPr/>
          <p:nvPr/>
        </p:nvSpPr>
        <p:spPr>
          <a:xfrm>
            <a:off x="758362" y="3429000"/>
            <a:ext cx="2703848" cy="1609918"/>
          </a:xfrm>
          <a:prstGeom prst="wedgeRoundRectCallout">
            <a:avLst>
              <a:gd name="adj1" fmla="val 180021"/>
              <a:gd name="adj2" fmla="val -2463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These are NOT new software modules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They're simple compared to software</a:t>
            </a:r>
          </a:p>
        </p:txBody>
      </p:sp>
    </p:spTree>
    <p:extLst>
      <p:ext uri="{BB962C8B-B14F-4D97-AF65-F5344CB8AC3E}">
        <p14:creationId xmlns:p14="http://schemas.microsoft.com/office/powerpoint/2010/main" val="1332962139"/>
      </p:ext>
    </p:extLst>
  </p:cSld>
  <p:clrMapOvr>
    <a:masterClrMapping/>
  </p:clrMapOvr>
</p:sld>
</file>

<file path=ppt/theme/theme1.xml><?xml version="1.0" encoding="utf-8"?>
<a:theme xmlns:a="http://schemas.openxmlformats.org/drawingml/2006/main" name="Owl Tresys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70C0"/>
      </a:folHlink>
    </a:clrScheme>
    <a:fontScheme name="Noto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ffodil-DFDL-Template.pptx" id="{AEAA4738-33A3-4C82-A6B7-BB73C2C23E30}" vid="{79552CB8-BE4D-4D39-BC3E-F4ABDC2286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43770EEE52CD41AF88844CFD8CFC1F" ma:contentTypeVersion="19" ma:contentTypeDescription="Create a new document." ma:contentTypeScope="" ma:versionID="087aef2dacdf576614e125d015e2f287">
  <xsd:schema xmlns:xsd="http://www.w3.org/2001/XMLSchema" xmlns:xs="http://www.w3.org/2001/XMLSchema" xmlns:p="http://schemas.microsoft.com/office/2006/metadata/properties" xmlns:ns2="213a615a-fc15-48a4-b44f-57f78f25f7bf" xmlns:ns3="7ec4416c-5e17-4e82-a7de-d59c1ce11d89" targetNamespace="http://schemas.microsoft.com/office/2006/metadata/properties" ma:root="true" ma:fieldsID="aeb5c1f92c1e7d75cf293137a4dd3c28" ns2:_="" ns3:_="">
    <xsd:import namespace="213a615a-fc15-48a4-b44f-57f78f25f7bf"/>
    <xsd:import namespace="7ec4416c-5e17-4e82-a7de-d59c1ce11d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a615a-fc15-48a4-b44f-57f78f25f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4416c-5e17-4e82-a7de-d59c1ce11d8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448888-D94F-46D3-B5EF-CF8AC221F7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3a615a-fc15-48a4-b44f-57f78f25f7bf"/>
    <ds:schemaRef ds:uri="7ec4416c-5e17-4e82-a7de-d59c1ce11d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E6E0BF-F4A0-41B6-8685-63FD81E4D1BE}">
  <ds:schemaRefs>
    <ds:schemaRef ds:uri="7ec4416c-5e17-4e82-a7de-d59c1ce11d89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13a615a-fc15-48a4-b44f-57f78f25f7bf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8870CC1-235C-4BD8-A628-EDFC5A270D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ASF-Daffodil-Powerpoint-Template</Template>
  <TotalTime>5</TotalTime>
  <Words>226</Words>
  <Application>Microsoft Office PowerPoint</Application>
  <PresentationFormat>Widescreen</PresentationFormat>
  <Paragraphs>74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Arial</vt:lpstr>
      <vt:lpstr>Noto Sans</vt:lpstr>
      <vt:lpstr>Owl Tresys</vt:lpstr>
      <vt:lpstr>DFDL and Cybersecurity</vt:lpstr>
      <vt:lpstr>Cybersecurity Use Case: Bad Data DoS Attack</vt:lpstr>
      <vt:lpstr>Cybersecurity Use Case: Full Protocol Break</vt:lpstr>
      <vt:lpstr>Reducing Cybersecurity Cost for Everyone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Beckerle, Mike</dc:creator>
  <cp:lastModifiedBy>Beckerle, Mike</cp:lastModifiedBy>
  <cp:revision>1</cp:revision>
  <dcterms:created xsi:type="dcterms:W3CDTF">2025-11-19T22:47:47Z</dcterms:created>
  <dcterms:modified xsi:type="dcterms:W3CDTF">2025-11-24T21:17:03Z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0x010100AA43770EEE52CD41AF88844CFD8CFC1F</vt:lpwstr>
  </property>
  <property fmtid="{D5CDD505-2E9C-101B-9397-08002B2CF9AE}" pid="3" name="_ColorHex">
    <vt:lpwstr/>
  </property>
  <property fmtid="{D5CDD505-2E9C-101B-9397-08002B2CF9AE}" pid="4" name="_Emoji">
    <vt:lpwstr/>
  </property>
  <property fmtid="{D5CDD505-2E9C-101B-9397-08002B2CF9AE}" pid="5" name="ComplianceAssetId">
    <vt:lpwstr/>
  </property>
  <property fmtid="{D5CDD505-2E9C-101B-9397-08002B2CF9AE}" pid="6" name="_ColorTag">
    <vt:lpwstr/>
  </property>
  <property fmtid="{D5CDD505-2E9C-101B-9397-08002B2CF9AE}" pid="7" name="_activity">
    <vt:lpwstr>{"FileActivityType":"9","FileActivityTimeStamp":"2023-03-15T22:05:42.377Z","FileActivityUsersOnPage":[{"DisplayName":"Beckerle, Mike","Id":"mbeckerle@owlcyberdefense.com"}],"FileActivityNavigationId":null}</vt:lpwstr>
  </property>
  <property fmtid="{D5CDD505-2E9C-101B-9397-08002B2CF9AE}" pid="8" name="xd_Prog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GUID">
    <vt:lpwstr>9168c58c-4a65-49c7-bfad-dc0317203383</vt:lpwstr>
  </property>
  <property fmtid="{D5CDD505-2E9C-101B-9397-08002B2CF9AE}" pid="13" name="xd_Signature">
    <vt:bool>false</vt:bool>
  </property>
</Properties>
</file>